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72" r:id="rId7"/>
    <p:sldId id="278" r:id="rId8"/>
    <p:sldId id="280" r:id="rId9"/>
    <p:sldId id="284" r:id="rId10"/>
    <p:sldId id="286" r:id="rId11"/>
    <p:sldId id="288" r:id="rId12"/>
    <p:sldId id="289" r:id="rId13"/>
    <p:sldId id="290" r:id="rId14"/>
    <p:sldId id="29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A9C800-407C-49EE-B8F1-A1104F6224E3}" type="doc">
      <dgm:prSet loTypeId="urn:microsoft.com/office/officeart/2005/8/layout/pyramid2" loCatId="list" qsTypeId="urn:microsoft.com/office/officeart/2005/8/quickstyle/simple1" qsCatId="simple" csTypeId="urn:microsoft.com/office/officeart/2005/8/colors/accent2_2" csCatId="accent2" phldr="1"/>
      <dgm:spPr/>
      <dgm:t>
        <a:bodyPr/>
        <a:lstStyle/>
        <a:p>
          <a:endParaRPr lang="tr-TR"/>
        </a:p>
      </dgm:t>
    </dgm:pt>
    <dgm:pt modelId="{5E102F84-C9DB-4210-8732-005DA4BA70B5}">
      <dgm:prSet phldrT="[Metin]"/>
      <dgm:spPr/>
      <dgm:t>
        <a:bodyPr/>
        <a:lstStyle/>
        <a:p>
          <a:r>
            <a:rPr lang="tr-TR" b="1" dirty="0" smtClean="0"/>
            <a:t>KURT </a:t>
          </a:r>
          <a:r>
            <a:rPr lang="tr-TR" b="1" dirty="0" err="1" smtClean="0"/>
            <a:t>LEWIN’in</a:t>
          </a:r>
          <a:r>
            <a:rPr lang="tr-TR" b="1" dirty="0" smtClean="0"/>
            <a:t> GRUP DİNAMİĞİ Çalışmaları </a:t>
          </a:r>
          <a:endParaRPr lang="tr-TR" b="1" dirty="0"/>
        </a:p>
      </dgm:t>
    </dgm:pt>
    <dgm:pt modelId="{EA21BEDF-43DE-42F8-8906-DB6E3BF31909}" type="parTrans" cxnId="{CB00EC60-08C7-4547-AEDF-90F1D7CD61DD}">
      <dgm:prSet/>
      <dgm:spPr/>
      <dgm:t>
        <a:bodyPr/>
        <a:lstStyle/>
        <a:p>
          <a:endParaRPr lang="tr-TR"/>
        </a:p>
      </dgm:t>
    </dgm:pt>
    <dgm:pt modelId="{2F6CE0FA-E59E-4F33-B321-3B4B255B4FFF}" type="sibTrans" cxnId="{CB00EC60-08C7-4547-AEDF-90F1D7CD61DD}">
      <dgm:prSet/>
      <dgm:spPr/>
      <dgm:t>
        <a:bodyPr/>
        <a:lstStyle/>
        <a:p>
          <a:endParaRPr lang="tr-TR"/>
        </a:p>
      </dgm:t>
    </dgm:pt>
    <dgm:pt modelId="{B8BEDD62-F262-4242-8356-C7FE73EA49F8}">
      <dgm:prSet phldrT="[Metin]"/>
      <dgm:spPr/>
      <dgm:t>
        <a:bodyPr/>
        <a:lstStyle/>
        <a:p>
          <a:r>
            <a:rPr lang="tr-TR" b="1" dirty="0" smtClean="0"/>
            <a:t>ABD’de endüstri ve devlet fonlarının sosyal psikolojiyi desteklemek için kullanılmaya başlanması</a:t>
          </a:r>
          <a:endParaRPr lang="tr-TR" b="1" dirty="0"/>
        </a:p>
      </dgm:t>
    </dgm:pt>
    <dgm:pt modelId="{C8E3BD8E-9350-4210-ABDD-DB0C41D8F888}" type="parTrans" cxnId="{33B062F8-B377-4D4F-8D49-92BBDBADD18A}">
      <dgm:prSet/>
      <dgm:spPr/>
      <dgm:t>
        <a:bodyPr/>
        <a:lstStyle/>
        <a:p>
          <a:endParaRPr lang="tr-TR"/>
        </a:p>
      </dgm:t>
    </dgm:pt>
    <dgm:pt modelId="{5EEE1B3B-FDB8-4DFD-80DB-8D353F5E210D}" type="sibTrans" cxnId="{33B062F8-B377-4D4F-8D49-92BBDBADD18A}">
      <dgm:prSet/>
      <dgm:spPr/>
      <dgm:t>
        <a:bodyPr/>
        <a:lstStyle/>
        <a:p>
          <a:endParaRPr lang="tr-TR"/>
        </a:p>
      </dgm:t>
    </dgm:pt>
    <dgm:pt modelId="{AD8FCD7B-EFFB-4D40-80EE-0D220CF60FE9}">
      <dgm:prSet phldrT="[Metin]"/>
      <dgm:spPr/>
      <dgm:t>
        <a:bodyPr/>
        <a:lstStyle/>
        <a:p>
          <a:r>
            <a:rPr lang="tr-TR" b="1" dirty="0" smtClean="0"/>
            <a:t>Sembolik etkileşim kuramını benimseyen ve o günlerin sosyolojik görüşlerinin farkında olan bir psikolog neslinin ortaya çıkışı</a:t>
          </a:r>
          <a:endParaRPr lang="tr-TR" b="1" dirty="0"/>
        </a:p>
      </dgm:t>
    </dgm:pt>
    <dgm:pt modelId="{73A9CAB6-41A6-4714-8367-46FD62F0D699}" type="parTrans" cxnId="{99A4C416-E851-4B4D-9952-8E10C6BC4502}">
      <dgm:prSet/>
      <dgm:spPr/>
      <dgm:t>
        <a:bodyPr/>
        <a:lstStyle/>
        <a:p>
          <a:endParaRPr lang="tr-TR"/>
        </a:p>
      </dgm:t>
    </dgm:pt>
    <dgm:pt modelId="{DABE380E-8BE4-4E94-9F63-E898A369AB88}" type="sibTrans" cxnId="{99A4C416-E851-4B4D-9952-8E10C6BC4502}">
      <dgm:prSet/>
      <dgm:spPr/>
      <dgm:t>
        <a:bodyPr/>
        <a:lstStyle/>
        <a:p>
          <a:endParaRPr lang="tr-TR"/>
        </a:p>
      </dgm:t>
    </dgm:pt>
    <dgm:pt modelId="{303E0EA0-4A15-4ECE-8A0D-C795A76AFC85}" type="pres">
      <dgm:prSet presAssocID="{AAA9C800-407C-49EE-B8F1-A1104F6224E3}" presName="compositeShape" presStyleCnt="0">
        <dgm:presLayoutVars>
          <dgm:dir/>
          <dgm:resizeHandles/>
        </dgm:presLayoutVars>
      </dgm:prSet>
      <dgm:spPr/>
      <dgm:t>
        <a:bodyPr/>
        <a:lstStyle/>
        <a:p>
          <a:endParaRPr lang="tr-TR"/>
        </a:p>
      </dgm:t>
    </dgm:pt>
    <dgm:pt modelId="{A94A64C6-4896-47DD-8803-6A28E637255B}" type="pres">
      <dgm:prSet presAssocID="{AAA9C800-407C-49EE-B8F1-A1104F6224E3}" presName="pyramid" presStyleLbl="node1" presStyleIdx="0" presStyleCnt="1"/>
      <dgm:spPr/>
    </dgm:pt>
    <dgm:pt modelId="{A1DB400E-4885-4D9E-9874-4E8989DFBE82}" type="pres">
      <dgm:prSet presAssocID="{AAA9C800-407C-49EE-B8F1-A1104F6224E3}" presName="theList" presStyleCnt="0"/>
      <dgm:spPr/>
    </dgm:pt>
    <dgm:pt modelId="{C920776B-1FF7-4B00-B0B8-D339E2AABEE1}" type="pres">
      <dgm:prSet presAssocID="{5E102F84-C9DB-4210-8732-005DA4BA70B5}" presName="aNode" presStyleLbl="fgAcc1" presStyleIdx="0" presStyleCnt="3">
        <dgm:presLayoutVars>
          <dgm:bulletEnabled val="1"/>
        </dgm:presLayoutVars>
      </dgm:prSet>
      <dgm:spPr/>
      <dgm:t>
        <a:bodyPr/>
        <a:lstStyle/>
        <a:p>
          <a:endParaRPr lang="tr-TR"/>
        </a:p>
      </dgm:t>
    </dgm:pt>
    <dgm:pt modelId="{5EAFA89E-5474-4781-8B08-6F7C110A9C85}" type="pres">
      <dgm:prSet presAssocID="{5E102F84-C9DB-4210-8732-005DA4BA70B5}" presName="aSpace" presStyleCnt="0"/>
      <dgm:spPr/>
    </dgm:pt>
    <dgm:pt modelId="{FE6E9B00-D72A-43DC-BF9F-D520C9324C04}" type="pres">
      <dgm:prSet presAssocID="{B8BEDD62-F262-4242-8356-C7FE73EA49F8}" presName="aNode" presStyleLbl="fgAcc1" presStyleIdx="1" presStyleCnt="3">
        <dgm:presLayoutVars>
          <dgm:bulletEnabled val="1"/>
        </dgm:presLayoutVars>
      </dgm:prSet>
      <dgm:spPr/>
      <dgm:t>
        <a:bodyPr/>
        <a:lstStyle/>
        <a:p>
          <a:endParaRPr lang="tr-TR"/>
        </a:p>
      </dgm:t>
    </dgm:pt>
    <dgm:pt modelId="{0BD57C35-E148-4D9F-BCF9-65ABEFC1DD69}" type="pres">
      <dgm:prSet presAssocID="{B8BEDD62-F262-4242-8356-C7FE73EA49F8}" presName="aSpace" presStyleCnt="0"/>
      <dgm:spPr/>
    </dgm:pt>
    <dgm:pt modelId="{32285BC2-BCB4-4A97-9A3E-D157CB0F04C0}" type="pres">
      <dgm:prSet presAssocID="{AD8FCD7B-EFFB-4D40-80EE-0D220CF60FE9}" presName="aNode" presStyleLbl="fgAcc1" presStyleIdx="2" presStyleCnt="3">
        <dgm:presLayoutVars>
          <dgm:bulletEnabled val="1"/>
        </dgm:presLayoutVars>
      </dgm:prSet>
      <dgm:spPr/>
      <dgm:t>
        <a:bodyPr/>
        <a:lstStyle/>
        <a:p>
          <a:endParaRPr lang="tr-TR"/>
        </a:p>
      </dgm:t>
    </dgm:pt>
    <dgm:pt modelId="{1C9490F9-DFF0-40D7-967E-B7C2A085BFA3}" type="pres">
      <dgm:prSet presAssocID="{AD8FCD7B-EFFB-4D40-80EE-0D220CF60FE9}" presName="aSpace" presStyleCnt="0"/>
      <dgm:spPr/>
    </dgm:pt>
  </dgm:ptLst>
  <dgm:cxnLst>
    <dgm:cxn modelId="{4EE1B04C-85E0-4230-BA83-B9C156BC5A17}" type="presOf" srcId="{5E102F84-C9DB-4210-8732-005DA4BA70B5}" destId="{C920776B-1FF7-4B00-B0B8-D339E2AABEE1}" srcOrd="0" destOrd="0" presId="urn:microsoft.com/office/officeart/2005/8/layout/pyramid2"/>
    <dgm:cxn modelId="{33B062F8-B377-4D4F-8D49-92BBDBADD18A}" srcId="{AAA9C800-407C-49EE-B8F1-A1104F6224E3}" destId="{B8BEDD62-F262-4242-8356-C7FE73EA49F8}" srcOrd="1" destOrd="0" parTransId="{C8E3BD8E-9350-4210-ABDD-DB0C41D8F888}" sibTransId="{5EEE1B3B-FDB8-4DFD-80DB-8D353F5E210D}"/>
    <dgm:cxn modelId="{99A4C416-E851-4B4D-9952-8E10C6BC4502}" srcId="{AAA9C800-407C-49EE-B8F1-A1104F6224E3}" destId="{AD8FCD7B-EFFB-4D40-80EE-0D220CF60FE9}" srcOrd="2" destOrd="0" parTransId="{73A9CAB6-41A6-4714-8367-46FD62F0D699}" sibTransId="{DABE380E-8BE4-4E94-9F63-E898A369AB88}"/>
    <dgm:cxn modelId="{93B59A54-D37B-4155-ABC6-6C5B3A34DDA9}" type="presOf" srcId="{B8BEDD62-F262-4242-8356-C7FE73EA49F8}" destId="{FE6E9B00-D72A-43DC-BF9F-D520C9324C04}" srcOrd="0" destOrd="0" presId="urn:microsoft.com/office/officeart/2005/8/layout/pyramid2"/>
    <dgm:cxn modelId="{CB00EC60-08C7-4547-AEDF-90F1D7CD61DD}" srcId="{AAA9C800-407C-49EE-B8F1-A1104F6224E3}" destId="{5E102F84-C9DB-4210-8732-005DA4BA70B5}" srcOrd="0" destOrd="0" parTransId="{EA21BEDF-43DE-42F8-8906-DB6E3BF31909}" sibTransId="{2F6CE0FA-E59E-4F33-B321-3B4B255B4FFF}"/>
    <dgm:cxn modelId="{DDBBB955-360F-4FEF-AFB0-A574963D64EF}" type="presOf" srcId="{AAA9C800-407C-49EE-B8F1-A1104F6224E3}" destId="{303E0EA0-4A15-4ECE-8A0D-C795A76AFC85}" srcOrd="0" destOrd="0" presId="urn:microsoft.com/office/officeart/2005/8/layout/pyramid2"/>
    <dgm:cxn modelId="{47743E85-B691-46C7-825B-EAE02314C699}" type="presOf" srcId="{AD8FCD7B-EFFB-4D40-80EE-0D220CF60FE9}" destId="{32285BC2-BCB4-4A97-9A3E-D157CB0F04C0}" srcOrd="0" destOrd="0" presId="urn:microsoft.com/office/officeart/2005/8/layout/pyramid2"/>
    <dgm:cxn modelId="{D7ED7243-EA86-4D7F-82F2-57C2DA2D555D}" type="presParOf" srcId="{303E0EA0-4A15-4ECE-8A0D-C795A76AFC85}" destId="{A94A64C6-4896-47DD-8803-6A28E637255B}" srcOrd="0" destOrd="0" presId="urn:microsoft.com/office/officeart/2005/8/layout/pyramid2"/>
    <dgm:cxn modelId="{F7485BC8-4500-4401-B8D0-3C4412E65068}" type="presParOf" srcId="{303E0EA0-4A15-4ECE-8A0D-C795A76AFC85}" destId="{A1DB400E-4885-4D9E-9874-4E8989DFBE82}" srcOrd="1" destOrd="0" presId="urn:microsoft.com/office/officeart/2005/8/layout/pyramid2"/>
    <dgm:cxn modelId="{D567AC6D-27EC-4AFC-BDCC-01E90FFFBAED}" type="presParOf" srcId="{A1DB400E-4885-4D9E-9874-4E8989DFBE82}" destId="{C920776B-1FF7-4B00-B0B8-D339E2AABEE1}" srcOrd="0" destOrd="0" presId="urn:microsoft.com/office/officeart/2005/8/layout/pyramid2"/>
    <dgm:cxn modelId="{7A206290-CB22-44F0-934F-52C7D32DB804}" type="presParOf" srcId="{A1DB400E-4885-4D9E-9874-4E8989DFBE82}" destId="{5EAFA89E-5474-4781-8B08-6F7C110A9C85}" srcOrd="1" destOrd="0" presId="urn:microsoft.com/office/officeart/2005/8/layout/pyramid2"/>
    <dgm:cxn modelId="{2D5E763C-EB87-4668-8948-A2644D1328FB}" type="presParOf" srcId="{A1DB400E-4885-4D9E-9874-4E8989DFBE82}" destId="{FE6E9B00-D72A-43DC-BF9F-D520C9324C04}" srcOrd="2" destOrd="0" presId="urn:microsoft.com/office/officeart/2005/8/layout/pyramid2"/>
    <dgm:cxn modelId="{3632539D-BE14-4C51-884A-2C02680DB97D}" type="presParOf" srcId="{A1DB400E-4885-4D9E-9874-4E8989DFBE82}" destId="{0BD57C35-E148-4D9F-BCF9-65ABEFC1DD69}" srcOrd="3" destOrd="0" presId="urn:microsoft.com/office/officeart/2005/8/layout/pyramid2"/>
    <dgm:cxn modelId="{82C687B0-7E9D-4BBD-A262-94F4374E68A9}" type="presParOf" srcId="{A1DB400E-4885-4D9E-9874-4E8989DFBE82}" destId="{32285BC2-BCB4-4A97-9A3E-D157CB0F04C0}" srcOrd="4" destOrd="0" presId="urn:microsoft.com/office/officeart/2005/8/layout/pyramid2"/>
    <dgm:cxn modelId="{0D83940A-32B0-42A3-B01D-0A4AAC993D88}" type="presParOf" srcId="{A1DB400E-4885-4D9E-9874-4E8989DFBE82}" destId="{1C9490F9-DFF0-40D7-967E-B7C2A085BFA3}"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7371ED-6184-4EF2-A91D-A3EB8E8D516B}" type="doc">
      <dgm:prSet loTypeId="urn:microsoft.com/office/officeart/2005/8/layout/default" loCatId="list" qsTypeId="urn:microsoft.com/office/officeart/2005/8/quickstyle/simple1" qsCatId="simple" csTypeId="urn:microsoft.com/office/officeart/2005/8/colors/accent2_2" csCatId="accent2" phldr="1"/>
      <dgm:spPr/>
      <dgm:t>
        <a:bodyPr/>
        <a:lstStyle/>
        <a:p>
          <a:endParaRPr lang="tr-TR"/>
        </a:p>
      </dgm:t>
    </dgm:pt>
    <dgm:pt modelId="{445CA50C-A354-4854-BF2C-590A8DF8616D}">
      <dgm:prSet phldrT="[Metin]"/>
      <dgm:spPr/>
      <dgm:t>
        <a:bodyPr/>
        <a:lstStyle/>
        <a:p>
          <a:r>
            <a:rPr lang="tr-TR" dirty="0" smtClean="0"/>
            <a:t>Akademik psikoloji davranışçılık çerçevesinde hızla gelişmiş ve kavram ile yöntem açısından sosyal psikolojiye katkıda bulunmuştur. </a:t>
          </a:r>
          <a:endParaRPr lang="tr-TR" dirty="0"/>
        </a:p>
      </dgm:t>
    </dgm:pt>
    <dgm:pt modelId="{0C31BC7C-D3B0-4A97-8B67-7AAC42504794}" type="parTrans" cxnId="{0F35D5EC-46B4-4CAF-9FBE-440FC0D29B80}">
      <dgm:prSet/>
      <dgm:spPr/>
      <dgm:t>
        <a:bodyPr/>
        <a:lstStyle/>
        <a:p>
          <a:endParaRPr lang="tr-TR"/>
        </a:p>
      </dgm:t>
    </dgm:pt>
    <dgm:pt modelId="{091083BB-EC3B-44E9-8E56-CD059370C2C1}" type="sibTrans" cxnId="{0F35D5EC-46B4-4CAF-9FBE-440FC0D29B80}">
      <dgm:prSet/>
      <dgm:spPr/>
      <dgm:t>
        <a:bodyPr/>
        <a:lstStyle/>
        <a:p>
          <a:endParaRPr lang="tr-TR"/>
        </a:p>
      </dgm:t>
    </dgm:pt>
    <dgm:pt modelId="{48A2976F-192C-49D9-B210-6E925C8BA153}">
      <dgm:prSet phldrT="[Metin]"/>
      <dgm:spPr/>
      <dgm:t>
        <a:bodyPr/>
        <a:lstStyle/>
        <a:p>
          <a:r>
            <a:rPr lang="tr-TR" dirty="0" smtClean="0"/>
            <a:t>Kişilik psikolojisindeki gelişmeler, </a:t>
          </a:r>
          <a:r>
            <a:rPr lang="tr-TR" dirty="0" err="1" smtClean="0"/>
            <a:t>psikoanalitik</a:t>
          </a:r>
          <a:r>
            <a:rPr lang="tr-TR" dirty="0" smtClean="0"/>
            <a:t> görüşün yaygınlaşması sosyal psikoloji için yararlı olmuştur. </a:t>
          </a:r>
          <a:endParaRPr lang="tr-TR" dirty="0"/>
        </a:p>
      </dgm:t>
    </dgm:pt>
    <dgm:pt modelId="{751143F3-D46E-424E-80B7-AC5E6F8262A7}" type="parTrans" cxnId="{D1B70AF5-9CAC-48EB-A588-0C48D3CB5D59}">
      <dgm:prSet/>
      <dgm:spPr/>
      <dgm:t>
        <a:bodyPr/>
        <a:lstStyle/>
        <a:p>
          <a:endParaRPr lang="tr-TR"/>
        </a:p>
      </dgm:t>
    </dgm:pt>
    <dgm:pt modelId="{61E6B26F-9B67-485A-81E5-87971D3F8B89}" type="sibTrans" cxnId="{D1B70AF5-9CAC-48EB-A588-0C48D3CB5D59}">
      <dgm:prSet/>
      <dgm:spPr/>
      <dgm:t>
        <a:bodyPr/>
        <a:lstStyle/>
        <a:p>
          <a:endParaRPr lang="tr-TR"/>
        </a:p>
      </dgm:t>
    </dgm:pt>
    <dgm:pt modelId="{98D1CC77-44F1-4E9E-A252-37D7017E59B8}">
      <dgm:prSet phldrT="[Metin]"/>
      <dgm:spPr/>
      <dgm:t>
        <a:bodyPr/>
        <a:lstStyle/>
        <a:p>
          <a:r>
            <a:rPr lang="tr-TR" dirty="0" smtClean="0"/>
            <a:t>Kamuoyu yoklamaları, politik tutum ve bunlardaki değişmelerin ölçülmesi </a:t>
          </a:r>
          <a:r>
            <a:rPr lang="tr-TR" dirty="0" err="1" smtClean="0"/>
            <a:t>görgül</a:t>
          </a:r>
          <a:r>
            <a:rPr lang="tr-TR" dirty="0" smtClean="0"/>
            <a:t> bilgi toplama adına yararlı olmuştur. Tutum değişimi kuramları geliştirilmeye başlamıştır. </a:t>
          </a:r>
          <a:endParaRPr lang="tr-TR" dirty="0"/>
        </a:p>
      </dgm:t>
    </dgm:pt>
    <dgm:pt modelId="{0D2EEDA9-069E-4052-BD35-0568EF40C27D}" type="parTrans" cxnId="{39120AFE-46A7-45E4-B4F9-00C9D60DC09F}">
      <dgm:prSet/>
      <dgm:spPr/>
      <dgm:t>
        <a:bodyPr/>
        <a:lstStyle/>
        <a:p>
          <a:endParaRPr lang="tr-TR"/>
        </a:p>
      </dgm:t>
    </dgm:pt>
    <dgm:pt modelId="{CF055968-D528-4096-8224-66D8B68D5070}" type="sibTrans" cxnId="{39120AFE-46A7-45E4-B4F9-00C9D60DC09F}">
      <dgm:prSet/>
      <dgm:spPr/>
      <dgm:t>
        <a:bodyPr/>
        <a:lstStyle/>
        <a:p>
          <a:endParaRPr lang="tr-TR"/>
        </a:p>
      </dgm:t>
    </dgm:pt>
    <dgm:pt modelId="{0FBE1002-53EE-4D5D-8FF1-F5E0C8EE1F86}">
      <dgm:prSet phldrT="[Metin]"/>
      <dgm:spPr/>
      <dgm:t>
        <a:bodyPr/>
        <a:lstStyle/>
        <a:p>
          <a:r>
            <a:rPr lang="tr-TR" dirty="0" smtClean="0"/>
            <a:t>1930lardan sonra sosyolojideki gelişmeler, “göreli yoksunluk”, “rol”, “rol çatışması”, “statü”, “yabancılaşma” gibi kavramlar psikologların da kullanmasına izin vermiştir. </a:t>
          </a:r>
          <a:endParaRPr lang="tr-TR" dirty="0"/>
        </a:p>
      </dgm:t>
    </dgm:pt>
    <dgm:pt modelId="{AA3E3129-3CBC-40D3-8BCA-A166A5604043}" type="parTrans" cxnId="{F6E9FA6B-DB6F-4ED3-AE5F-058E7C0C1BBD}">
      <dgm:prSet/>
      <dgm:spPr/>
      <dgm:t>
        <a:bodyPr/>
        <a:lstStyle/>
        <a:p>
          <a:endParaRPr lang="tr-TR"/>
        </a:p>
      </dgm:t>
    </dgm:pt>
    <dgm:pt modelId="{B3BDA037-57E2-4DEA-9A14-8E2947601B95}" type="sibTrans" cxnId="{F6E9FA6B-DB6F-4ED3-AE5F-058E7C0C1BBD}">
      <dgm:prSet/>
      <dgm:spPr/>
      <dgm:t>
        <a:bodyPr/>
        <a:lstStyle/>
        <a:p>
          <a:endParaRPr lang="tr-TR"/>
        </a:p>
      </dgm:t>
    </dgm:pt>
    <dgm:pt modelId="{F84CF4E4-2ABA-4008-9FCB-54F08D3DA3B4}" type="pres">
      <dgm:prSet presAssocID="{8C7371ED-6184-4EF2-A91D-A3EB8E8D516B}" presName="diagram" presStyleCnt="0">
        <dgm:presLayoutVars>
          <dgm:dir/>
          <dgm:resizeHandles val="exact"/>
        </dgm:presLayoutVars>
      </dgm:prSet>
      <dgm:spPr/>
      <dgm:t>
        <a:bodyPr/>
        <a:lstStyle/>
        <a:p>
          <a:endParaRPr lang="tr-TR"/>
        </a:p>
      </dgm:t>
    </dgm:pt>
    <dgm:pt modelId="{2FE59F07-B62E-41AE-AE25-1FB1E9D1E895}" type="pres">
      <dgm:prSet presAssocID="{445CA50C-A354-4854-BF2C-590A8DF8616D}" presName="node" presStyleLbl="node1" presStyleIdx="0" presStyleCnt="4">
        <dgm:presLayoutVars>
          <dgm:bulletEnabled val="1"/>
        </dgm:presLayoutVars>
      </dgm:prSet>
      <dgm:spPr/>
      <dgm:t>
        <a:bodyPr/>
        <a:lstStyle/>
        <a:p>
          <a:endParaRPr lang="tr-TR"/>
        </a:p>
      </dgm:t>
    </dgm:pt>
    <dgm:pt modelId="{F0484192-CA61-425C-9BD1-08B9205E4F12}" type="pres">
      <dgm:prSet presAssocID="{091083BB-EC3B-44E9-8E56-CD059370C2C1}" presName="sibTrans" presStyleCnt="0"/>
      <dgm:spPr/>
    </dgm:pt>
    <dgm:pt modelId="{11B33F9C-7FAC-492B-89E8-9AB62958E2F1}" type="pres">
      <dgm:prSet presAssocID="{48A2976F-192C-49D9-B210-6E925C8BA153}" presName="node" presStyleLbl="node1" presStyleIdx="1" presStyleCnt="4">
        <dgm:presLayoutVars>
          <dgm:bulletEnabled val="1"/>
        </dgm:presLayoutVars>
      </dgm:prSet>
      <dgm:spPr/>
      <dgm:t>
        <a:bodyPr/>
        <a:lstStyle/>
        <a:p>
          <a:endParaRPr lang="tr-TR"/>
        </a:p>
      </dgm:t>
    </dgm:pt>
    <dgm:pt modelId="{904C0E89-BC5C-4574-BEBC-64C5BCEB415F}" type="pres">
      <dgm:prSet presAssocID="{61E6B26F-9B67-485A-81E5-87971D3F8B89}" presName="sibTrans" presStyleCnt="0"/>
      <dgm:spPr/>
    </dgm:pt>
    <dgm:pt modelId="{9412EDD3-0695-4B22-88FE-D98781B88ACE}" type="pres">
      <dgm:prSet presAssocID="{98D1CC77-44F1-4E9E-A252-37D7017E59B8}" presName="node" presStyleLbl="node1" presStyleIdx="2" presStyleCnt="4">
        <dgm:presLayoutVars>
          <dgm:bulletEnabled val="1"/>
        </dgm:presLayoutVars>
      </dgm:prSet>
      <dgm:spPr/>
      <dgm:t>
        <a:bodyPr/>
        <a:lstStyle/>
        <a:p>
          <a:endParaRPr lang="tr-TR"/>
        </a:p>
      </dgm:t>
    </dgm:pt>
    <dgm:pt modelId="{93894084-3106-4FFA-A37F-41CFA6105D2D}" type="pres">
      <dgm:prSet presAssocID="{CF055968-D528-4096-8224-66D8B68D5070}" presName="sibTrans" presStyleCnt="0"/>
      <dgm:spPr/>
    </dgm:pt>
    <dgm:pt modelId="{3E7B9B03-4698-4062-BD09-F946456DB254}" type="pres">
      <dgm:prSet presAssocID="{0FBE1002-53EE-4D5D-8FF1-F5E0C8EE1F86}" presName="node" presStyleLbl="node1" presStyleIdx="3" presStyleCnt="4">
        <dgm:presLayoutVars>
          <dgm:bulletEnabled val="1"/>
        </dgm:presLayoutVars>
      </dgm:prSet>
      <dgm:spPr/>
      <dgm:t>
        <a:bodyPr/>
        <a:lstStyle/>
        <a:p>
          <a:endParaRPr lang="tr-TR"/>
        </a:p>
      </dgm:t>
    </dgm:pt>
  </dgm:ptLst>
  <dgm:cxnLst>
    <dgm:cxn modelId="{80E47EC3-E58F-4188-B64C-0BB496800C2D}" type="presOf" srcId="{48A2976F-192C-49D9-B210-6E925C8BA153}" destId="{11B33F9C-7FAC-492B-89E8-9AB62958E2F1}" srcOrd="0" destOrd="0" presId="urn:microsoft.com/office/officeart/2005/8/layout/default"/>
    <dgm:cxn modelId="{DECC78D9-598E-4686-9977-5131B61B8838}" type="presOf" srcId="{0FBE1002-53EE-4D5D-8FF1-F5E0C8EE1F86}" destId="{3E7B9B03-4698-4062-BD09-F946456DB254}" srcOrd="0" destOrd="0" presId="urn:microsoft.com/office/officeart/2005/8/layout/default"/>
    <dgm:cxn modelId="{DB823F79-507B-46A0-BBEA-E8B2728D7AF2}" type="presOf" srcId="{445CA50C-A354-4854-BF2C-590A8DF8616D}" destId="{2FE59F07-B62E-41AE-AE25-1FB1E9D1E895}" srcOrd="0" destOrd="0" presId="urn:microsoft.com/office/officeart/2005/8/layout/default"/>
    <dgm:cxn modelId="{D1B70AF5-9CAC-48EB-A588-0C48D3CB5D59}" srcId="{8C7371ED-6184-4EF2-A91D-A3EB8E8D516B}" destId="{48A2976F-192C-49D9-B210-6E925C8BA153}" srcOrd="1" destOrd="0" parTransId="{751143F3-D46E-424E-80B7-AC5E6F8262A7}" sibTransId="{61E6B26F-9B67-485A-81E5-87971D3F8B89}"/>
    <dgm:cxn modelId="{39120AFE-46A7-45E4-B4F9-00C9D60DC09F}" srcId="{8C7371ED-6184-4EF2-A91D-A3EB8E8D516B}" destId="{98D1CC77-44F1-4E9E-A252-37D7017E59B8}" srcOrd="2" destOrd="0" parTransId="{0D2EEDA9-069E-4052-BD35-0568EF40C27D}" sibTransId="{CF055968-D528-4096-8224-66D8B68D5070}"/>
    <dgm:cxn modelId="{EAB0A4E5-F3FF-47C3-88CF-8840E855FD4E}" type="presOf" srcId="{8C7371ED-6184-4EF2-A91D-A3EB8E8D516B}" destId="{F84CF4E4-2ABA-4008-9FCB-54F08D3DA3B4}" srcOrd="0" destOrd="0" presId="urn:microsoft.com/office/officeart/2005/8/layout/default"/>
    <dgm:cxn modelId="{0F35D5EC-46B4-4CAF-9FBE-440FC0D29B80}" srcId="{8C7371ED-6184-4EF2-A91D-A3EB8E8D516B}" destId="{445CA50C-A354-4854-BF2C-590A8DF8616D}" srcOrd="0" destOrd="0" parTransId="{0C31BC7C-D3B0-4A97-8B67-7AAC42504794}" sibTransId="{091083BB-EC3B-44E9-8E56-CD059370C2C1}"/>
    <dgm:cxn modelId="{F6E9FA6B-DB6F-4ED3-AE5F-058E7C0C1BBD}" srcId="{8C7371ED-6184-4EF2-A91D-A3EB8E8D516B}" destId="{0FBE1002-53EE-4D5D-8FF1-F5E0C8EE1F86}" srcOrd="3" destOrd="0" parTransId="{AA3E3129-3CBC-40D3-8BCA-A166A5604043}" sibTransId="{B3BDA037-57E2-4DEA-9A14-8E2947601B95}"/>
    <dgm:cxn modelId="{78CFDD5E-086D-4CCC-B0FC-9211E1FCCBDF}" type="presOf" srcId="{98D1CC77-44F1-4E9E-A252-37D7017E59B8}" destId="{9412EDD3-0695-4B22-88FE-D98781B88ACE}" srcOrd="0" destOrd="0" presId="urn:microsoft.com/office/officeart/2005/8/layout/default"/>
    <dgm:cxn modelId="{BB15E141-15F4-462F-B2CA-17BE49EDCA61}" type="presParOf" srcId="{F84CF4E4-2ABA-4008-9FCB-54F08D3DA3B4}" destId="{2FE59F07-B62E-41AE-AE25-1FB1E9D1E895}" srcOrd="0" destOrd="0" presId="urn:microsoft.com/office/officeart/2005/8/layout/default"/>
    <dgm:cxn modelId="{BCE987F8-D8CC-4FC5-9F7D-15954B192CE2}" type="presParOf" srcId="{F84CF4E4-2ABA-4008-9FCB-54F08D3DA3B4}" destId="{F0484192-CA61-425C-9BD1-08B9205E4F12}" srcOrd="1" destOrd="0" presId="urn:microsoft.com/office/officeart/2005/8/layout/default"/>
    <dgm:cxn modelId="{06EFB460-9565-4DB5-BAC6-D09D68776353}" type="presParOf" srcId="{F84CF4E4-2ABA-4008-9FCB-54F08D3DA3B4}" destId="{11B33F9C-7FAC-492B-89E8-9AB62958E2F1}" srcOrd="2" destOrd="0" presId="urn:microsoft.com/office/officeart/2005/8/layout/default"/>
    <dgm:cxn modelId="{958A9AE6-9B88-49D2-A61E-8203CCD87736}" type="presParOf" srcId="{F84CF4E4-2ABA-4008-9FCB-54F08D3DA3B4}" destId="{904C0E89-BC5C-4574-BEBC-64C5BCEB415F}" srcOrd="3" destOrd="0" presId="urn:microsoft.com/office/officeart/2005/8/layout/default"/>
    <dgm:cxn modelId="{383F146B-05C5-4153-A158-CC1507304BDB}" type="presParOf" srcId="{F84CF4E4-2ABA-4008-9FCB-54F08D3DA3B4}" destId="{9412EDD3-0695-4B22-88FE-D98781B88ACE}" srcOrd="4" destOrd="0" presId="urn:microsoft.com/office/officeart/2005/8/layout/default"/>
    <dgm:cxn modelId="{CB021CC3-4902-4D7E-BAE6-699C45BE2F6B}" type="presParOf" srcId="{F84CF4E4-2ABA-4008-9FCB-54F08D3DA3B4}" destId="{93894084-3106-4FFA-A37F-41CFA6105D2D}" srcOrd="5" destOrd="0" presId="urn:microsoft.com/office/officeart/2005/8/layout/default"/>
    <dgm:cxn modelId="{0BD91D5C-B382-475D-A0B8-BBBF6002F2C0}" type="presParOf" srcId="{F84CF4E4-2ABA-4008-9FCB-54F08D3DA3B4}" destId="{3E7B9B03-4698-4062-BD09-F946456DB254}"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4A64C6-4896-47DD-8803-6A28E637255B}">
      <dsp:nvSpPr>
        <dsp:cNvPr id="0" name=""/>
        <dsp:cNvSpPr/>
      </dsp:nvSpPr>
      <dsp:spPr>
        <a:xfrm>
          <a:off x="1321206" y="0"/>
          <a:ext cx="5216128" cy="5216128"/>
        </a:xfrm>
        <a:prstGeom prst="triangl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920776B-1FF7-4B00-B0B8-D339E2AABEE1}">
      <dsp:nvSpPr>
        <dsp:cNvPr id="0" name=""/>
        <dsp:cNvSpPr/>
      </dsp:nvSpPr>
      <dsp:spPr>
        <a:xfrm>
          <a:off x="3929270" y="524414"/>
          <a:ext cx="3390483" cy="1234755"/>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dirty="0" smtClean="0"/>
            <a:t>KURT </a:t>
          </a:r>
          <a:r>
            <a:rPr lang="tr-TR" sz="1600" b="1" kern="1200" dirty="0" err="1" smtClean="0"/>
            <a:t>LEWIN’in</a:t>
          </a:r>
          <a:r>
            <a:rPr lang="tr-TR" sz="1600" b="1" kern="1200" dirty="0" smtClean="0"/>
            <a:t> GRUP DİNAMİĞİ Çalışmaları </a:t>
          </a:r>
          <a:endParaRPr lang="tr-TR" sz="1600" b="1" kern="1200" dirty="0"/>
        </a:p>
      </dsp:txBody>
      <dsp:txXfrm>
        <a:off x="3989546" y="584690"/>
        <a:ext cx="3269931" cy="1114203"/>
      </dsp:txXfrm>
    </dsp:sp>
    <dsp:sp modelId="{FE6E9B00-D72A-43DC-BF9F-D520C9324C04}">
      <dsp:nvSpPr>
        <dsp:cNvPr id="0" name=""/>
        <dsp:cNvSpPr/>
      </dsp:nvSpPr>
      <dsp:spPr>
        <a:xfrm>
          <a:off x="3929270" y="1913514"/>
          <a:ext cx="3390483" cy="1234755"/>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dirty="0" smtClean="0"/>
            <a:t>ABD’de endüstri ve devlet fonlarının sosyal psikolojiyi desteklemek için kullanılmaya başlanması</a:t>
          </a:r>
          <a:endParaRPr lang="tr-TR" sz="1600" b="1" kern="1200" dirty="0"/>
        </a:p>
      </dsp:txBody>
      <dsp:txXfrm>
        <a:off x="3989546" y="1973790"/>
        <a:ext cx="3269931" cy="1114203"/>
      </dsp:txXfrm>
    </dsp:sp>
    <dsp:sp modelId="{32285BC2-BCB4-4A97-9A3E-D157CB0F04C0}">
      <dsp:nvSpPr>
        <dsp:cNvPr id="0" name=""/>
        <dsp:cNvSpPr/>
      </dsp:nvSpPr>
      <dsp:spPr>
        <a:xfrm>
          <a:off x="3929270" y="3302613"/>
          <a:ext cx="3390483" cy="1234755"/>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dirty="0" smtClean="0"/>
            <a:t>Sembolik etkileşim kuramını benimseyen ve o günlerin sosyolojik görüşlerinin farkında olan bir psikolog neslinin ortaya çıkışı</a:t>
          </a:r>
          <a:endParaRPr lang="tr-TR" sz="1600" b="1" kern="1200" dirty="0"/>
        </a:p>
      </dsp:txBody>
      <dsp:txXfrm>
        <a:off x="3989546" y="3362889"/>
        <a:ext cx="3269931" cy="11142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E59F07-B62E-41AE-AE25-1FB1E9D1E895}">
      <dsp:nvSpPr>
        <dsp:cNvPr id="0" name=""/>
        <dsp:cNvSpPr/>
      </dsp:nvSpPr>
      <dsp:spPr>
        <a:xfrm>
          <a:off x="1002" y="100974"/>
          <a:ext cx="3911125" cy="2346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kern="1200" dirty="0" smtClean="0"/>
            <a:t>Akademik psikoloji davranışçılık çerçevesinde hızla gelişmiş ve kavram ile yöntem açısından sosyal psikolojiye katkıda bulunmuştur. </a:t>
          </a:r>
          <a:endParaRPr lang="tr-TR" sz="2200" kern="1200" dirty="0"/>
        </a:p>
      </dsp:txBody>
      <dsp:txXfrm>
        <a:off x="1002" y="100974"/>
        <a:ext cx="3911125" cy="2346675"/>
      </dsp:txXfrm>
    </dsp:sp>
    <dsp:sp modelId="{11B33F9C-7FAC-492B-89E8-9AB62958E2F1}">
      <dsp:nvSpPr>
        <dsp:cNvPr id="0" name=""/>
        <dsp:cNvSpPr/>
      </dsp:nvSpPr>
      <dsp:spPr>
        <a:xfrm>
          <a:off x="4303241" y="100974"/>
          <a:ext cx="3911125" cy="2346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kern="1200" dirty="0" smtClean="0"/>
            <a:t>Kişilik psikolojisindeki gelişmeler, </a:t>
          </a:r>
          <a:r>
            <a:rPr lang="tr-TR" sz="2200" kern="1200" dirty="0" err="1" smtClean="0"/>
            <a:t>psikoanalitik</a:t>
          </a:r>
          <a:r>
            <a:rPr lang="tr-TR" sz="2200" kern="1200" dirty="0" smtClean="0"/>
            <a:t> görüşün yaygınlaşması sosyal psikoloji için yararlı olmuştur. </a:t>
          </a:r>
          <a:endParaRPr lang="tr-TR" sz="2200" kern="1200" dirty="0"/>
        </a:p>
      </dsp:txBody>
      <dsp:txXfrm>
        <a:off x="4303241" y="100974"/>
        <a:ext cx="3911125" cy="2346675"/>
      </dsp:txXfrm>
    </dsp:sp>
    <dsp:sp modelId="{9412EDD3-0695-4B22-88FE-D98781B88ACE}">
      <dsp:nvSpPr>
        <dsp:cNvPr id="0" name=""/>
        <dsp:cNvSpPr/>
      </dsp:nvSpPr>
      <dsp:spPr>
        <a:xfrm>
          <a:off x="1002" y="2838762"/>
          <a:ext cx="3911125" cy="2346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kern="1200" dirty="0" smtClean="0"/>
            <a:t>Kamuoyu yoklamaları, politik tutum ve bunlardaki değişmelerin ölçülmesi </a:t>
          </a:r>
          <a:r>
            <a:rPr lang="tr-TR" sz="2200" kern="1200" dirty="0" err="1" smtClean="0"/>
            <a:t>görgül</a:t>
          </a:r>
          <a:r>
            <a:rPr lang="tr-TR" sz="2200" kern="1200" dirty="0" smtClean="0"/>
            <a:t> bilgi toplama adına yararlı olmuştur. Tutum değişimi kuramları geliştirilmeye başlamıştır. </a:t>
          </a:r>
          <a:endParaRPr lang="tr-TR" sz="2200" kern="1200" dirty="0"/>
        </a:p>
      </dsp:txBody>
      <dsp:txXfrm>
        <a:off x="1002" y="2838762"/>
        <a:ext cx="3911125" cy="2346675"/>
      </dsp:txXfrm>
    </dsp:sp>
    <dsp:sp modelId="{3E7B9B03-4698-4062-BD09-F946456DB254}">
      <dsp:nvSpPr>
        <dsp:cNvPr id="0" name=""/>
        <dsp:cNvSpPr/>
      </dsp:nvSpPr>
      <dsp:spPr>
        <a:xfrm>
          <a:off x="4303241" y="2838762"/>
          <a:ext cx="3911125" cy="2346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tr-TR" sz="2200" kern="1200" dirty="0" smtClean="0"/>
            <a:t>1930lardan sonra sosyolojideki gelişmeler, “göreli yoksunluk”, “rol”, “rol çatışması”, “statü”, “yabancılaşma” gibi kavramlar psikologların da kullanmasına izin vermiştir. </a:t>
          </a:r>
          <a:endParaRPr lang="tr-TR" sz="2200" kern="1200" dirty="0"/>
        </a:p>
      </dsp:txBody>
      <dsp:txXfrm>
        <a:off x="4303241" y="2838762"/>
        <a:ext cx="3911125" cy="2346675"/>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9C7A5EC-8BB6-4DA7-8B23-07ED436E61D8}"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2861635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9C7A5EC-8BB6-4DA7-8B23-07ED436E61D8}"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2496466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9C7A5EC-8BB6-4DA7-8B23-07ED436E61D8}"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2656457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9C7A5EC-8BB6-4DA7-8B23-07ED436E61D8}"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2430510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9C7A5EC-8BB6-4DA7-8B23-07ED436E61D8}"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3886257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9C7A5EC-8BB6-4DA7-8B23-07ED436E61D8}" type="datetimeFigureOut">
              <a:rPr lang="tr-TR" smtClean="0"/>
              <a:t>16.11.2017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3877427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9C7A5EC-8BB6-4DA7-8B23-07ED436E61D8}" type="datetimeFigureOut">
              <a:rPr lang="tr-TR" smtClean="0"/>
              <a:t>16.11.2017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908806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9C7A5EC-8BB6-4DA7-8B23-07ED436E61D8}" type="datetimeFigureOut">
              <a:rPr lang="tr-TR" smtClean="0"/>
              <a:t>16.11.2017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659702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9C7A5EC-8BB6-4DA7-8B23-07ED436E61D8}" type="datetimeFigureOut">
              <a:rPr lang="tr-TR" smtClean="0"/>
              <a:t>16.11.2017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4072018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9C7A5EC-8BB6-4DA7-8B23-07ED436E61D8}" type="datetimeFigureOut">
              <a:rPr lang="tr-TR" smtClean="0"/>
              <a:t>16.11.2017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2360840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9C7A5EC-8BB6-4DA7-8B23-07ED436E61D8}" type="datetimeFigureOut">
              <a:rPr lang="tr-TR" smtClean="0"/>
              <a:t>16.11.2017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0DA4A7-D336-45D5-912A-8109C4FFEB6C}" type="slidenum">
              <a:rPr lang="tr-TR" smtClean="0"/>
              <a:t>‹#›</a:t>
            </a:fld>
            <a:endParaRPr lang="tr-TR"/>
          </a:p>
        </p:txBody>
      </p:sp>
    </p:spTree>
    <p:extLst>
      <p:ext uri="{BB962C8B-B14F-4D97-AF65-F5344CB8AC3E}">
        <p14:creationId xmlns:p14="http://schemas.microsoft.com/office/powerpoint/2010/main" val="1540452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C7A5EC-8BB6-4DA7-8B23-07ED436E61D8}" type="datetimeFigureOut">
              <a:rPr lang="tr-TR" smtClean="0"/>
              <a:t>16.11.2017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0DA4A7-D336-45D5-912A-8109C4FFEB6C}" type="slidenum">
              <a:rPr lang="tr-TR" smtClean="0"/>
              <a:t>‹#›</a:t>
            </a:fld>
            <a:endParaRPr lang="tr-TR"/>
          </a:p>
        </p:txBody>
      </p:sp>
    </p:spTree>
    <p:extLst>
      <p:ext uri="{BB962C8B-B14F-4D97-AF65-F5344CB8AC3E}">
        <p14:creationId xmlns:p14="http://schemas.microsoft.com/office/powerpoint/2010/main" val="3177529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SOSYAL PSİKOLOJİ</a:t>
            </a:r>
            <a:endParaRPr lang="tr-TR" dirty="0"/>
          </a:p>
        </p:txBody>
      </p:sp>
      <p:sp>
        <p:nvSpPr>
          <p:cNvPr id="3" name="Alt Başlık 2"/>
          <p:cNvSpPr>
            <a:spLocks noGrp="1"/>
          </p:cNvSpPr>
          <p:nvPr>
            <p:ph type="subTitle" idx="1"/>
          </p:nvPr>
        </p:nvSpPr>
        <p:spPr/>
        <p:txBody>
          <a:bodyPr/>
          <a:lstStyle/>
          <a:p>
            <a:r>
              <a:rPr lang="tr-TR" dirty="0" smtClean="0"/>
              <a:t>2.DERS</a:t>
            </a:r>
            <a:endParaRPr lang="tr-TR" dirty="0"/>
          </a:p>
        </p:txBody>
      </p:sp>
    </p:spTree>
    <p:extLst>
      <p:ext uri="{BB962C8B-B14F-4D97-AF65-F5344CB8AC3E}">
        <p14:creationId xmlns:p14="http://schemas.microsoft.com/office/powerpoint/2010/main" val="1735222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2 İçerik Yer Tutucusu"/>
          <p:cNvSpPr>
            <a:spLocks noGrp="1"/>
          </p:cNvSpPr>
          <p:nvPr>
            <p:ph idx="1"/>
          </p:nvPr>
        </p:nvSpPr>
        <p:spPr>
          <a:xfrm>
            <a:off x="1981200" y="1357313"/>
            <a:ext cx="8229600" cy="5143500"/>
          </a:xfrm>
          <a:ln w="38100">
            <a:solidFill>
              <a:srgbClr val="002060"/>
            </a:solidFill>
            <a:miter lim="800000"/>
            <a:headEnd/>
            <a:tailEnd/>
          </a:ln>
        </p:spPr>
        <p:txBody>
          <a:bodyPr/>
          <a:lstStyle/>
          <a:p>
            <a:r>
              <a:rPr lang="tr-TR" altLang="tr-TR" smtClean="0"/>
              <a:t>Bugün artık sosyal psikoloji =&gt; tamamen yerleşmiş, kendini kabul ettirmiş ve hızla gelişmekte olan dinamik bir sosyal bilim dalıdır. </a:t>
            </a:r>
          </a:p>
          <a:p>
            <a:endParaRPr lang="tr-TR" altLang="tr-TR" smtClean="0"/>
          </a:p>
          <a:p>
            <a:r>
              <a:rPr lang="tr-TR" altLang="tr-TR" smtClean="0"/>
              <a:t>Bugün sosyal psikoloji sentezi içinde =&gt; sosyal psikolojinin tanımı, diğer sosyal bilimlerden “sınır çizgileri” bakımından değil; çalıştığı temel problem konuları bakımından yapılmaktadır. </a:t>
            </a:r>
          </a:p>
        </p:txBody>
      </p:sp>
      <p:sp>
        <p:nvSpPr>
          <p:cNvPr id="49155"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279B64-A51F-4CC5-91EF-1AAEFD8E047C}" type="slidenum">
              <a:rPr lang="es-ES" altLang="tr-TR" sz="1400"/>
              <a:pPr>
                <a:spcBef>
                  <a:spcPct val="0"/>
                </a:spcBef>
                <a:buFontTx/>
                <a:buNone/>
              </a:pPr>
              <a:t>10</a:t>
            </a:fld>
            <a:endParaRPr lang="es-ES" altLang="tr-TR" sz="1400"/>
          </a:p>
        </p:txBody>
      </p:sp>
      <p:sp>
        <p:nvSpPr>
          <p:cNvPr id="5" name="1 Başlık"/>
          <p:cNvSpPr txBox="1">
            <a:spLocks/>
          </p:cNvSpPr>
          <p:nvPr/>
        </p:nvSpPr>
        <p:spPr bwMode="auto">
          <a:xfrm>
            <a:off x="1981200" y="274638"/>
            <a:ext cx="8229600" cy="850900"/>
          </a:xfrm>
          <a:prstGeom prst="rect">
            <a:avLst/>
          </a:prstGeom>
          <a:noFill/>
          <a:ln w="9525">
            <a:noFill/>
            <a:miter lim="800000"/>
            <a:headEnd/>
            <a:tailEnd/>
          </a:ln>
        </p:spPr>
        <p:txBody>
          <a:bodyPr anchor="ctr"/>
          <a:lstStyle/>
          <a:p>
            <a:pPr algn="ctr">
              <a:defRPr/>
            </a:pPr>
            <a:r>
              <a:rPr lang="tr-TR" sz="3600" b="1" kern="0" dirty="0">
                <a:solidFill>
                  <a:srgbClr val="0070C0"/>
                </a:solidFill>
                <a:effectLst>
                  <a:outerShdw blurRad="38100" dist="38100" dir="2700000" algn="tl">
                    <a:srgbClr val="000000">
                      <a:alpha val="43137"/>
                    </a:srgbClr>
                  </a:outerShdw>
                </a:effectLst>
                <a:latin typeface="+mj-lt"/>
                <a:ea typeface="+mj-ea"/>
                <a:cs typeface="+mj-cs"/>
              </a:rPr>
              <a:t>ALANIN BİLİMSEL GELİŞİMİ:  </a:t>
            </a:r>
            <a:r>
              <a:rPr lang="tr-TR" sz="3200" b="1" kern="0" dirty="0">
                <a:solidFill>
                  <a:srgbClr val="FF0000"/>
                </a:solidFill>
                <a:latin typeface="+mj-lt"/>
                <a:ea typeface="+mj-ea"/>
                <a:cs typeface="+mj-cs"/>
              </a:rPr>
              <a:t>1970lerden 2010lara…</a:t>
            </a:r>
          </a:p>
        </p:txBody>
      </p:sp>
    </p:spTree>
    <p:extLst>
      <p:ext uri="{BB962C8B-B14F-4D97-AF65-F5344CB8AC3E}">
        <p14:creationId xmlns:p14="http://schemas.microsoft.com/office/powerpoint/2010/main" val="21666642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2 İçerik Yer Tutucusu"/>
          <p:cNvSpPr>
            <a:spLocks noGrp="1"/>
          </p:cNvSpPr>
          <p:nvPr>
            <p:ph idx="1"/>
          </p:nvPr>
        </p:nvSpPr>
        <p:spPr>
          <a:xfrm>
            <a:off x="1981200" y="785814"/>
            <a:ext cx="8229600" cy="5214937"/>
          </a:xfrm>
          <a:ln w="38100">
            <a:solidFill>
              <a:srgbClr val="002060"/>
            </a:solidFill>
            <a:miter lim="800000"/>
            <a:headEnd/>
            <a:tailEnd/>
          </a:ln>
        </p:spPr>
        <p:txBody>
          <a:bodyPr/>
          <a:lstStyle/>
          <a:p>
            <a:r>
              <a:rPr lang="tr-TR" altLang="tr-TR" smtClean="0"/>
              <a:t>1980lerden itibaren sosyal psikolojideki gelişim sistematik olarak özetlenemez çünkü; </a:t>
            </a:r>
          </a:p>
          <a:p>
            <a:endParaRPr lang="tr-TR" altLang="tr-TR" smtClean="0"/>
          </a:p>
          <a:p>
            <a:pPr marL="971550" lvl="1" indent="-514350">
              <a:buFontTx/>
              <a:buAutoNum type="alphaLcParenR"/>
            </a:pPr>
            <a:r>
              <a:rPr lang="tr-TR" altLang="tr-TR" smtClean="0"/>
              <a:t>Bu dönem çok yenidir ve devam etmektedir. İçinde olunan bir dönemi incelemek zordur. </a:t>
            </a:r>
          </a:p>
          <a:p>
            <a:pPr marL="971550" lvl="1" indent="-514350">
              <a:buFontTx/>
              <a:buAutoNum type="alphaLcParenR"/>
            </a:pPr>
            <a:endParaRPr lang="tr-TR" altLang="tr-TR" smtClean="0"/>
          </a:p>
          <a:p>
            <a:pPr marL="971550" lvl="1" indent="-514350">
              <a:buFontTx/>
              <a:buAutoNum type="alphaLcParenR"/>
            </a:pPr>
            <a:r>
              <a:rPr lang="tr-TR" altLang="tr-TR" smtClean="0"/>
              <a:t>Özellikle ABD’de o kadar çok sosyal psikoloji araştırması yapılmaktadır ki bunların ana hatlarını kısaca belirlemek zordur. </a:t>
            </a:r>
          </a:p>
        </p:txBody>
      </p:sp>
      <p:sp>
        <p:nvSpPr>
          <p:cNvPr id="51203" name="3 Slayt Numarası Yer Tutucusu"/>
          <p:cNvSpPr>
            <a:spLocks noGrp="1"/>
          </p:cNvSpPr>
          <p:nvPr>
            <p:ph type="sldNum" sz="quarter" idx="12"/>
          </p:nvPr>
        </p:nvSpPr>
        <p:spPr>
          <a:xfrm>
            <a:off x="8024813" y="61436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721B2C4-1741-4173-A6DD-93F012402DB3}" type="slidenum">
              <a:rPr lang="es-ES" altLang="tr-TR" sz="1400"/>
              <a:pPr>
                <a:spcBef>
                  <a:spcPct val="0"/>
                </a:spcBef>
                <a:buFontTx/>
                <a:buNone/>
              </a:pPr>
              <a:t>11</a:t>
            </a:fld>
            <a:endParaRPr lang="es-ES" altLang="tr-TR" sz="1400"/>
          </a:p>
        </p:txBody>
      </p:sp>
    </p:spTree>
    <p:extLst>
      <p:ext uri="{BB962C8B-B14F-4D97-AF65-F5344CB8AC3E}">
        <p14:creationId xmlns:p14="http://schemas.microsoft.com/office/powerpoint/2010/main" val="9304848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Başlık"/>
          <p:cNvSpPr>
            <a:spLocks noGrp="1"/>
          </p:cNvSpPr>
          <p:nvPr>
            <p:ph type="title"/>
          </p:nvPr>
        </p:nvSpPr>
        <p:spPr>
          <a:xfrm>
            <a:off x="1981200" y="274639"/>
            <a:ext cx="8229600" cy="511175"/>
          </a:xfrm>
        </p:spPr>
        <p:txBody>
          <a:bodyPr>
            <a:normAutofit fontScale="90000"/>
          </a:bodyPr>
          <a:lstStyle/>
          <a:p>
            <a:r>
              <a:rPr lang="tr-TR" altLang="tr-TR" sz="3600"/>
              <a:t>Bazı temel hususlara göz atılabilir: </a:t>
            </a:r>
          </a:p>
        </p:txBody>
      </p:sp>
      <p:sp>
        <p:nvSpPr>
          <p:cNvPr id="52227"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5A38C19-EE69-4A50-B082-F6CB45BB0AA2}" type="slidenum">
              <a:rPr lang="es-ES" altLang="tr-TR" sz="1400"/>
              <a:pPr>
                <a:spcBef>
                  <a:spcPct val="0"/>
                </a:spcBef>
                <a:buFontTx/>
                <a:buNone/>
              </a:pPr>
              <a:t>12</a:t>
            </a:fld>
            <a:endParaRPr lang="es-ES" altLang="tr-TR" sz="1400"/>
          </a:p>
        </p:txBody>
      </p:sp>
      <p:sp>
        <p:nvSpPr>
          <p:cNvPr id="5" name="4 Yuvarlatılmış Dikdörtgen"/>
          <p:cNvSpPr/>
          <p:nvPr/>
        </p:nvSpPr>
        <p:spPr>
          <a:xfrm>
            <a:off x="2452688" y="1071563"/>
            <a:ext cx="7358062" cy="5143500"/>
          </a:xfrm>
          <a:prstGeom prst="roundRect">
            <a:avLst/>
          </a:prstGeom>
          <a:solidFill>
            <a:srgbClr val="FF9999"/>
          </a:solidFill>
          <a:ln>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defRPr/>
            </a:pPr>
            <a:r>
              <a:rPr lang="tr-TR" dirty="0">
                <a:solidFill>
                  <a:schemeClr val="tx1"/>
                </a:solidFill>
              </a:rPr>
              <a:t>Sosyal psikolojide 1970lerden itibaren BİLİŞSEL SOSYAL PSİKOLOJİ akımı güçlenmiştir. Örneğin YÜKLEME KURAMI ile birey hem başkalarının hem de kendisinin davranışını nasıl algılıyor ve bu davranışların nedenini nasıl açıklıyor meselesi ele alınmıştır. </a:t>
            </a:r>
          </a:p>
          <a:p>
            <a:pPr marL="342900" indent="-342900" algn="ctr">
              <a:defRPr/>
            </a:pPr>
            <a:endParaRPr lang="tr-TR" dirty="0">
              <a:solidFill>
                <a:schemeClr val="tx1"/>
              </a:solidFill>
            </a:endParaRPr>
          </a:p>
          <a:p>
            <a:pPr marL="342900" indent="-342900" algn="ctr">
              <a:defRPr/>
            </a:pPr>
            <a:endParaRPr lang="tr-TR" dirty="0">
              <a:solidFill>
                <a:schemeClr val="tx1"/>
              </a:solidFill>
            </a:endParaRPr>
          </a:p>
          <a:p>
            <a:pPr marL="342900" indent="-342900" algn="ctr">
              <a:defRPr/>
            </a:pPr>
            <a:r>
              <a:rPr lang="tr-TR" dirty="0">
                <a:solidFill>
                  <a:schemeClr val="tx1"/>
                </a:solidFill>
              </a:rPr>
              <a:t>Bir davranışın nedenlerini kavramak ve yorumlamak çok önemlidir çünkü o davranışa ne şekilde tepki verileceğini belirler. </a:t>
            </a:r>
          </a:p>
          <a:p>
            <a:pPr marL="342900" indent="-342900" algn="ctr">
              <a:defRPr/>
            </a:pPr>
            <a:endParaRPr lang="tr-TR" dirty="0">
              <a:solidFill>
                <a:schemeClr val="tx1"/>
              </a:solidFill>
            </a:endParaRPr>
          </a:p>
          <a:p>
            <a:pPr marL="342900" indent="-342900" algn="ctr">
              <a:defRPr/>
            </a:pPr>
            <a:endParaRPr lang="tr-TR" dirty="0">
              <a:solidFill>
                <a:schemeClr val="tx1"/>
              </a:solidFill>
            </a:endParaRPr>
          </a:p>
          <a:p>
            <a:pPr marL="342900" indent="-342900" algn="ctr">
              <a:defRPr/>
            </a:pPr>
            <a:r>
              <a:rPr lang="tr-TR" dirty="0">
                <a:solidFill>
                  <a:schemeClr val="tx1"/>
                </a:solidFill>
              </a:rPr>
              <a:t>Yani birey-toplum etkileşimi aslında sadece DAVRANIŞ düzeyinde oluşmaz; bilişsel düzeyde de oluşur.  </a:t>
            </a:r>
          </a:p>
        </p:txBody>
      </p:sp>
      <p:sp>
        <p:nvSpPr>
          <p:cNvPr id="6" name="5 Dikdörtgen"/>
          <p:cNvSpPr/>
          <p:nvPr/>
        </p:nvSpPr>
        <p:spPr>
          <a:xfrm>
            <a:off x="1809721" y="785794"/>
            <a:ext cx="761747"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tr-T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1.</a:t>
            </a:r>
          </a:p>
        </p:txBody>
      </p:sp>
    </p:spTree>
    <p:extLst>
      <p:ext uri="{BB962C8B-B14F-4D97-AF65-F5344CB8AC3E}">
        <p14:creationId xmlns:p14="http://schemas.microsoft.com/office/powerpoint/2010/main" val="21827169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DCFDEA4-45E1-4C53-811D-AA7868CCD0BA}" type="slidenum">
              <a:rPr lang="es-ES" altLang="tr-TR" sz="1400"/>
              <a:pPr>
                <a:spcBef>
                  <a:spcPct val="0"/>
                </a:spcBef>
                <a:buFontTx/>
                <a:buNone/>
              </a:pPr>
              <a:t>13</a:t>
            </a:fld>
            <a:endParaRPr lang="es-ES" altLang="tr-TR" sz="1400"/>
          </a:p>
        </p:txBody>
      </p:sp>
      <p:sp>
        <p:nvSpPr>
          <p:cNvPr id="5" name="4 Dikdörtgen"/>
          <p:cNvSpPr/>
          <p:nvPr/>
        </p:nvSpPr>
        <p:spPr>
          <a:xfrm>
            <a:off x="1809720" y="285728"/>
            <a:ext cx="761748"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tr-T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2.</a:t>
            </a:r>
          </a:p>
        </p:txBody>
      </p:sp>
      <p:sp>
        <p:nvSpPr>
          <p:cNvPr id="6" name="5 Yuvarlatılmış Dikdörtgen"/>
          <p:cNvSpPr/>
          <p:nvPr/>
        </p:nvSpPr>
        <p:spPr>
          <a:xfrm>
            <a:off x="2381251" y="1000125"/>
            <a:ext cx="7358063" cy="5214938"/>
          </a:xfrm>
          <a:prstGeom prst="roundRect">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defRPr/>
            </a:pPr>
            <a:r>
              <a:rPr lang="tr-TR" dirty="0">
                <a:solidFill>
                  <a:schemeClr val="tx1"/>
                </a:solidFill>
              </a:rPr>
              <a:t>1980lerden itibaren sosyal psikoloji içinde 2 yeni alan gelişmiştir: </a:t>
            </a:r>
          </a:p>
          <a:p>
            <a:pPr marL="342900" indent="-342900" algn="ctr">
              <a:buFont typeface="+mj-lt"/>
              <a:buAutoNum type="alphaLcPeriod"/>
              <a:defRPr/>
            </a:pPr>
            <a:r>
              <a:rPr lang="tr-TR" dirty="0">
                <a:solidFill>
                  <a:schemeClr val="tx1"/>
                </a:solidFill>
              </a:rPr>
              <a:t>YAŞAM BOYU GELİŞİM PSİKOLOJİSİ</a:t>
            </a:r>
          </a:p>
          <a:p>
            <a:pPr marL="342900" indent="-342900" algn="ctr">
              <a:buFont typeface="+mj-lt"/>
              <a:buAutoNum type="alphaLcPeriod"/>
              <a:defRPr/>
            </a:pPr>
            <a:r>
              <a:rPr lang="tr-TR" dirty="0">
                <a:solidFill>
                  <a:schemeClr val="tx1"/>
                </a:solidFill>
              </a:rPr>
              <a:t>KÜLTÜRLER ARASI PSİKOLOJİ </a:t>
            </a:r>
          </a:p>
          <a:p>
            <a:pPr marL="342900" indent="-342900" algn="ctr">
              <a:buFont typeface="+mj-lt"/>
              <a:buAutoNum type="alphaLcPeriod"/>
              <a:defRPr/>
            </a:pPr>
            <a:endParaRPr lang="tr-TR" dirty="0">
              <a:solidFill>
                <a:schemeClr val="tx1"/>
              </a:solidFill>
            </a:endParaRPr>
          </a:p>
          <a:p>
            <a:pPr marL="342900" indent="-342900" algn="ctr">
              <a:buFont typeface="+mj-lt"/>
              <a:buAutoNum type="alphaLcPeriod"/>
              <a:defRPr/>
            </a:pPr>
            <a:endParaRPr lang="tr-TR" dirty="0">
              <a:solidFill>
                <a:schemeClr val="tx1"/>
              </a:solidFill>
            </a:endParaRPr>
          </a:p>
          <a:p>
            <a:pPr marL="342900" indent="-342900" algn="ctr">
              <a:defRPr/>
            </a:pPr>
            <a:endParaRPr lang="tr-TR" dirty="0">
              <a:solidFill>
                <a:schemeClr val="tx1"/>
              </a:solidFill>
            </a:endParaRPr>
          </a:p>
        </p:txBody>
      </p:sp>
      <p:sp>
        <p:nvSpPr>
          <p:cNvPr id="7" name="6 Yuvarlatılmış Dikdörtgen"/>
          <p:cNvSpPr/>
          <p:nvPr/>
        </p:nvSpPr>
        <p:spPr>
          <a:xfrm>
            <a:off x="2533651" y="1152526"/>
            <a:ext cx="7358063" cy="4348163"/>
          </a:xfrm>
          <a:prstGeom prst="roundRect">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defRPr/>
            </a:pPr>
            <a:r>
              <a:rPr lang="tr-TR" dirty="0">
                <a:solidFill>
                  <a:schemeClr val="tx1"/>
                </a:solidFill>
              </a:rPr>
              <a:t>1980lerden itibaren sosyal psikoloji içinde 2 yeni alan gelişmiştir: </a:t>
            </a:r>
          </a:p>
          <a:p>
            <a:pPr marL="342900" indent="-342900" algn="ctr">
              <a:buFont typeface="+mj-lt"/>
              <a:buAutoNum type="alphaLcPeriod"/>
              <a:defRPr/>
            </a:pPr>
            <a:r>
              <a:rPr lang="tr-TR" dirty="0">
                <a:solidFill>
                  <a:schemeClr val="tx1"/>
                </a:solidFill>
              </a:rPr>
              <a:t>YAŞAM BOYU GELİŞİM PSİKOLOJİSİ</a:t>
            </a:r>
          </a:p>
          <a:p>
            <a:pPr marL="342900" indent="-342900" algn="ctr">
              <a:buFont typeface="+mj-lt"/>
              <a:buAutoNum type="alphaLcPeriod"/>
              <a:defRPr/>
            </a:pPr>
            <a:r>
              <a:rPr lang="tr-TR" dirty="0">
                <a:solidFill>
                  <a:schemeClr val="tx1"/>
                </a:solidFill>
              </a:rPr>
              <a:t>KÜLTÜRLER ARASI PSİKOLOJİ </a:t>
            </a:r>
          </a:p>
          <a:p>
            <a:pPr marL="342900" indent="-342900" algn="ctr">
              <a:buFont typeface="+mj-lt"/>
              <a:buAutoNum type="alphaLcPeriod"/>
              <a:defRPr/>
            </a:pPr>
            <a:endParaRPr lang="tr-TR" dirty="0">
              <a:solidFill>
                <a:schemeClr val="tx1"/>
              </a:solidFill>
            </a:endParaRPr>
          </a:p>
          <a:p>
            <a:pPr marL="342900" indent="-342900">
              <a:defRPr/>
            </a:pPr>
            <a:r>
              <a:rPr lang="tr-TR" b="1" dirty="0">
                <a:solidFill>
                  <a:schemeClr val="tx1"/>
                </a:solidFill>
              </a:rPr>
              <a:t>YAŞAM BOYU GELİŞİM PSİKOLOJİSİ =&gt; doğumdan ölüme </a:t>
            </a:r>
            <a:r>
              <a:rPr lang="tr-TR" b="1" dirty="0" err="1">
                <a:solidFill>
                  <a:schemeClr val="tx1"/>
                </a:solidFill>
              </a:rPr>
              <a:t>kadart</a:t>
            </a:r>
            <a:r>
              <a:rPr lang="tr-TR" b="1" dirty="0">
                <a:solidFill>
                  <a:schemeClr val="tx1"/>
                </a:solidFill>
              </a:rPr>
              <a:t> insan olgusu incelenmektedir. </a:t>
            </a:r>
          </a:p>
          <a:p>
            <a:pPr marL="342900" indent="-342900">
              <a:defRPr/>
            </a:pPr>
            <a:endParaRPr lang="tr-TR" b="1" dirty="0">
              <a:solidFill>
                <a:schemeClr val="tx1"/>
              </a:solidFill>
            </a:endParaRPr>
          </a:p>
          <a:p>
            <a:pPr marL="342900" indent="-342900">
              <a:defRPr/>
            </a:pPr>
            <a:endParaRPr lang="tr-TR" b="1" dirty="0">
              <a:solidFill>
                <a:schemeClr val="tx1"/>
              </a:solidFill>
            </a:endParaRPr>
          </a:p>
          <a:p>
            <a:pPr marL="342900" indent="-342900">
              <a:defRPr/>
            </a:pPr>
            <a:r>
              <a:rPr lang="tr-TR" b="1" dirty="0">
                <a:solidFill>
                  <a:schemeClr val="tx1"/>
                </a:solidFill>
              </a:rPr>
              <a:t>KÜLTÜRLER ARASI PSİKOLOJİ =&gt; Algı, biliş, güdülenme vb. açısından kültürün etkisi incelenmektedir. </a:t>
            </a:r>
          </a:p>
          <a:p>
            <a:pPr marL="342900" indent="-342900">
              <a:defRPr/>
            </a:pPr>
            <a:endParaRPr lang="tr-TR" dirty="0">
              <a:solidFill>
                <a:schemeClr val="tx1"/>
              </a:solidFill>
            </a:endParaRPr>
          </a:p>
        </p:txBody>
      </p:sp>
    </p:spTree>
    <p:extLst>
      <p:ext uri="{BB962C8B-B14F-4D97-AF65-F5344CB8AC3E}">
        <p14:creationId xmlns:p14="http://schemas.microsoft.com/office/powerpoint/2010/main" val="14856587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FAD0E79-D9B2-4F15-8DFE-6EC4722AB88C}" type="slidenum">
              <a:rPr lang="es-ES" altLang="tr-TR" sz="1400"/>
              <a:pPr>
                <a:spcBef>
                  <a:spcPct val="0"/>
                </a:spcBef>
                <a:buFontTx/>
                <a:buNone/>
              </a:pPr>
              <a:t>14</a:t>
            </a:fld>
            <a:endParaRPr lang="es-ES" altLang="tr-TR" sz="1400"/>
          </a:p>
        </p:txBody>
      </p:sp>
      <p:sp>
        <p:nvSpPr>
          <p:cNvPr id="5" name="4 Dikdörtgen"/>
          <p:cNvSpPr/>
          <p:nvPr/>
        </p:nvSpPr>
        <p:spPr>
          <a:xfrm>
            <a:off x="1809720" y="285728"/>
            <a:ext cx="761748"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tr-T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3.</a:t>
            </a:r>
          </a:p>
        </p:txBody>
      </p:sp>
      <p:sp>
        <p:nvSpPr>
          <p:cNvPr id="6" name="5 Yuvarlatılmış Dikdörtgen"/>
          <p:cNvSpPr/>
          <p:nvPr/>
        </p:nvSpPr>
        <p:spPr>
          <a:xfrm>
            <a:off x="2738438" y="214313"/>
            <a:ext cx="7358062" cy="2286000"/>
          </a:xfrm>
          <a:prstGeom prst="roundRect">
            <a:avLst/>
          </a:prstGeom>
          <a:solidFill>
            <a:srgbClr val="CCCCFF"/>
          </a:solidFill>
          <a:ln>
            <a:solidFill>
              <a:srgbClr val="CC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defRPr/>
            </a:pPr>
            <a:endParaRPr lang="tr-TR" dirty="0">
              <a:solidFill>
                <a:schemeClr val="tx1"/>
              </a:solidFill>
            </a:endParaRPr>
          </a:p>
          <a:p>
            <a:pPr marL="342900" indent="-342900" algn="ctr">
              <a:defRPr/>
            </a:pPr>
            <a:endParaRPr lang="tr-TR" dirty="0">
              <a:solidFill>
                <a:schemeClr val="tx1"/>
              </a:solidFill>
            </a:endParaRPr>
          </a:p>
          <a:p>
            <a:pPr marL="342900" indent="-342900" algn="ctr">
              <a:defRPr/>
            </a:pPr>
            <a:r>
              <a:rPr lang="tr-TR" dirty="0">
                <a:solidFill>
                  <a:schemeClr val="tx1"/>
                </a:solidFill>
              </a:rPr>
              <a:t>1970lerden itibaren sosyal ve  psikolojik araştırmalar ile kuramlar =&gt; uygulamalara yönelmiştir. </a:t>
            </a:r>
          </a:p>
          <a:p>
            <a:pPr marL="342900" indent="-342900" algn="ctr">
              <a:defRPr/>
            </a:pPr>
            <a:endParaRPr lang="tr-TR" dirty="0">
              <a:solidFill>
                <a:schemeClr val="tx1"/>
              </a:solidFill>
            </a:endParaRPr>
          </a:p>
          <a:p>
            <a:pPr marL="342900" indent="-342900" algn="ctr">
              <a:defRPr/>
            </a:pPr>
            <a:r>
              <a:rPr lang="tr-TR" dirty="0">
                <a:solidFill>
                  <a:schemeClr val="tx1"/>
                </a:solidFill>
              </a:rPr>
              <a:t>Sağlık, eğitim, örgüt psikolojisi, çevre sorunları, aile çalışmaları, cinsiyet gibi çok sayıda uygulama alanından söz edilebilir. </a:t>
            </a:r>
          </a:p>
          <a:p>
            <a:pPr marL="342900" indent="-342900" algn="ctr">
              <a:defRPr/>
            </a:pPr>
            <a:endParaRPr lang="tr-TR" dirty="0">
              <a:solidFill>
                <a:schemeClr val="tx1"/>
              </a:solidFill>
            </a:endParaRPr>
          </a:p>
          <a:p>
            <a:pPr marL="342900" indent="-342900" algn="ctr">
              <a:defRPr/>
            </a:pPr>
            <a:r>
              <a:rPr lang="tr-TR" dirty="0">
                <a:solidFill>
                  <a:schemeClr val="tx1"/>
                </a:solidFill>
              </a:rPr>
              <a:t>Bunların hepsinde sosyal psikolojik bilgi birikimi </a:t>
            </a:r>
            <a:r>
              <a:rPr lang="tr-TR" b="1" dirty="0">
                <a:solidFill>
                  <a:schemeClr val="tx1"/>
                </a:solidFill>
              </a:rPr>
              <a:t>İNSAN </a:t>
            </a:r>
            <a:r>
              <a:rPr lang="tr-TR" b="1" dirty="0" err="1">
                <a:solidFill>
                  <a:schemeClr val="tx1"/>
                </a:solidFill>
              </a:rPr>
              <a:t>REFAHIna</a:t>
            </a:r>
            <a:r>
              <a:rPr lang="tr-TR" b="1" dirty="0">
                <a:solidFill>
                  <a:schemeClr val="tx1"/>
                </a:solidFill>
              </a:rPr>
              <a:t> </a:t>
            </a:r>
            <a:r>
              <a:rPr lang="tr-TR" dirty="0">
                <a:solidFill>
                  <a:schemeClr val="tx1"/>
                </a:solidFill>
              </a:rPr>
              <a:t>hizmet etmektedir. </a:t>
            </a:r>
          </a:p>
          <a:p>
            <a:pPr marL="342900" indent="-342900" algn="ctr">
              <a:buFont typeface="+mj-lt"/>
              <a:buAutoNum type="alphaLcPeriod"/>
              <a:defRPr/>
            </a:pPr>
            <a:endParaRPr lang="tr-TR" dirty="0">
              <a:solidFill>
                <a:schemeClr val="tx1"/>
              </a:solidFill>
            </a:endParaRPr>
          </a:p>
          <a:p>
            <a:pPr marL="342900" indent="-342900" algn="ctr">
              <a:defRPr/>
            </a:pPr>
            <a:endParaRPr lang="tr-TR" dirty="0">
              <a:solidFill>
                <a:schemeClr val="tx1"/>
              </a:solidFill>
            </a:endParaRPr>
          </a:p>
        </p:txBody>
      </p:sp>
      <p:sp>
        <p:nvSpPr>
          <p:cNvPr id="7" name="6 Dikdörtgen"/>
          <p:cNvSpPr/>
          <p:nvPr/>
        </p:nvSpPr>
        <p:spPr>
          <a:xfrm>
            <a:off x="1881158" y="2857496"/>
            <a:ext cx="761748"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tr-T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4.</a:t>
            </a:r>
          </a:p>
        </p:txBody>
      </p:sp>
      <p:sp>
        <p:nvSpPr>
          <p:cNvPr id="8" name="7 Yuvarlatılmış Dikdörtgen"/>
          <p:cNvSpPr/>
          <p:nvPr/>
        </p:nvSpPr>
        <p:spPr>
          <a:xfrm>
            <a:off x="2738438" y="3071814"/>
            <a:ext cx="7358062" cy="3500437"/>
          </a:xfrm>
          <a:prstGeom prst="roundRect">
            <a:avLst/>
          </a:prstGeom>
          <a:solidFill>
            <a:srgbClr val="CCCC00"/>
          </a:solidFill>
          <a:ln>
            <a:solidFill>
              <a:srgbClr val="CCCC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defRPr/>
            </a:pPr>
            <a:endParaRPr lang="tr-TR" dirty="0">
              <a:solidFill>
                <a:schemeClr val="tx1"/>
              </a:solidFill>
            </a:endParaRPr>
          </a:p>
          <a:p>
            <a:pPr marL="342900" indent="-342900" algn="ctr">
              <a:defRPr/>
            </a:pPr>
            <a:endParaRPr lang="tr-TR" dirty="0">
              <a:solidFill>
                <a:schemeClr val="tx1"/>
              </a:solidFill>
            </a:endParaRPr>
          </a:p>
          <a:p>
            <a:pPr marL="342900" indent="-342900" algn="ctr">
              <a:defRPr/>
            </a:pPr>
            <a:r>
              <a:rPr lang="tr-TR" dirty="0">
                <a:solidFill>
                  <a:schemeClr val="tx1"/>
                </a:solidFill>
              </a:rPr>
              <a:t>Günümüzde, sosyal psikologlar artık sadece üniversitelerde değil; kamu ve özel sektörde pek çok çalışma alanına yayılmışlardır.:</a:t>
            </a:r>
          </a:p>
          <a:p>
            <a:pPr marL="342900" indent="-342900" algn="ctr">
              <a:buFont typeface="Wingdings" pitchFamily="2" charset="2"/>
              <a:buChar char="Ø"/>
              <a:defRPr/>
            </a:pPr>
            <a:r>
              <a:rPr lang="tr-TR" dirty="0">
                <a:solidFill>
                  <a:schemeClr val="tx1"/>
                </a:solidFill>
              </a:rPr>
              <a:t>İnsan kaynakları yönetiminde</a:t>
            </a:r>
          </a:p>
          <a:p>
            <a:pPr marL="342900" indent="-342900" algn="ctr">
              <a:buFont typeface="Wingdings" pitchFamily="2" charset="2"/>
              <a:buChar char="Ø"/>
              <a:defRPr/>
            </a:pPr>
            <a:r>
              <a:rPr lang="tr-TR" dirty="0">
                <a:solidFill>
                  <a:schemeClr val="tx1"/>
                </a:solidFill>
              </a:rPr>
              <a:t>Fabrikalarda</a:t>
            </a:r>
          </a:p>
          <a:p>
            <a:pPr marL="342900" indent="-342900" algn="ctr">
              <a:buFont typeface="Wingdings" pitchFamily="2" charset="2"/>
              <a:buChar char="Ø"/>
              <a:defRPr/>
            </a:pPr>
            <a:r>
              <a:rPr lang="tr-TR" dirty="0">
                <a:solidFill>
                  <a:schemeClr val="tx1"/>
                </a:solidFill>
              </a:rPr>
              <a:t>Halkla ilişkilerde</a:t>
            </a:r>
          </a:p>
          <a:p>
            <a:pPr marL="342900" indent="-342900" algn="ctr">
              <a:buFont typeface="Wingdings" pitchFamily="2" charset="2"/>
              <a:buChar char="Ø"/>
              <a:defRPr/>
            </a:pPr>
            <a:r>
              <a:rPr lang="tr-TR" dirty="0">
                <a:solidFill>
                  <a:schemeClr val="tx1"/>
                </a:solidFill>
              </a:rPr>
              <a:t>Reklamcılıkta</a:t>
            </a:r>
          </a:p>
          <a:p>
            <a:pPr marL="342900" indent="-342900" algn="ctr">
              <a:buFont typeface="Wingdings" pitchFamily="2" charset="2"/>
              <a:buChar char="Ø"/>
              <a:defRPr/>
            </a:pPr>
            <a:r>
              <a:rPr lang="tr-TR" dirty="0">
                <a:solidFill>
                  <a:schemeClr val="tx1"/>
                </a:solidFill>
              </a:rPr>
              <a:t>Mahkemelerde</a:t>
            </a:r>
          </a:p>
          <a:p>
            <a:pPr marL="342900" indent="-342900" algn="ctr">
              <a:buFont typeface="Wingdings" pitchFamily="2" charset="2"/>
              <a:buChar char="Ø"/>
              <a:defRPr/>
            </a:pPr>
            <a:r>
              <a:rPr lang="tr-TR" dirty="0">
                <a:solidFill>
                  <a:schemeClr val="tx1"/>
                </a:solidFill>
              </a:rPr>
              <a:t>Hastanelerde</a:t>
            </a:r>
          </a:p>
          <a:p>
            <a:pPr marL="342900" indent="-342900" algn="ctr">
              <a:buFont typeface="Wingdings" pitchFamily="2" charset="2"/>
              <a:buChar char="Ø"/>
              <a:defRPr/>
            </a:pPr>
            <a:r>
              <a:rPr lang="tr-TR" dirty="0">
                <a:solidFill>
                  <a:schemeClr val="tx1"/>
                </a:solidFill>
              </a:rPr>
              <a:t>Eğitim kurumlarında </a:t>
            </a:r>
          </a:p>
          <a:p>
            <a:pPr marL="342900" indent="-342900" algn="ctr">
              <a:buFont typeface="Wingdings" pitchFamily="2" charset="2"/>
              <a:buChar char="Ø"/>
              <a:defRPr/>
            </a:pPr>
            <a:endParaRPr lang="tr-TR" dirty="0">
              <a:solidFill>
                <a:schemeClr val="tx1"/>
              </a:solidFill>
            </a:endParaRPr>
          </a:p>
          <a:p>
            <a:pPr marL="342900" indent="-342900" algn="ctr">
              <a:defRPr/>
            </a:pPr>
            <a:r>
              <a:rPr lang="tr-TR" dirty="0">
                <a:solidFill>
                  <a:schemeClr val="tx1"/>
                </a:solidFill>
              </a:rPr>
              <a:t>Çalışmaya başlamışlardır. </a:t>
            </a:r>
          </a:p>
          <a:p>
            <a:pPr marL="342900" indent="-342900" algn="ctr">
              <a:defRPr/>
            </a:pPr>
            <a:endParaRPr lang="tr-TR" dirty="0">
              <a:solidFill>
                <a:schemeClr val="tx1"/>
              </a:solidFill>
            </a:endParaRPr>
          </a:p>
        </p:txBody>
      </p:sp>
    </p:spTree>
    <p:extLst>
      <p:ext uri="{BB962C8B-B14F-4D97-AF65-F5344CB8AC3E}">
        <p14:creationId xmlns:p14="http://schemas.microsoft.com/office/powerpoint/2010/main" val="16476015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Başlık"/>
          <p:cNvSpPr>
            <a:spLocks noGrp="1"/>
          </p:cNvSpPr>
          <p:nvPr>
            <p:ph type="title"/>
          </p:nvPr>
        </p:nvSpPr>
        <p:spPr/>
        <p:txBody>
          <a:bodyPr/>
          <a:lstStyle/>
          <a:p>
            <a:r>
              <a:rPr lang="tr-TR" altLang="tr-TR" b="1" dirty="0" smtClean="0"/>
              <a:t>Sosyal psikolojinin diğer sosyal bilimler arasındaki yeri</a:t>
            </a:r>
          </a:p>
        </p:txBody>
      </p:sp>
      <p:sp>
        <p:nvSpPr>
          <p:cNvPr id="3" name="2 İçerik Yer Tutucusu"/>
          <p:cNvSpPr>
            <a:spLocks noGrp="1"/>
          </p:cNvSpPr>
          <p:nvPr>
            <p:ph idx="1"/>
          </p:nvPr>
        </p:nvSpPr>
        <p:spPr>
          <a:xfrm>
            <a:off x="1981199" y="2687782"/>
            <a:ext cx="9028545" cy="1311563"/>
          </a:xfrm>
          <a:ln w="28575">
            <a:solidFill>
              <a:schemeClr val="accent5">
                <a:lumMod val="25000"/>
              </a:schemeClr>
            </a:solidFill>
          </a:ln>
        </p:spPr>
        <p:txBody>
          <a:bodyPr>
            <a:noAutofit/>
          </a:bodyPr>
          <a:lstStyle/>
          <a:p>
            <a:pPr>
              <a:defRPr/>
            </a:pPr>
            <a:r>
              <a:rPr lang="tr-TR" sz="3200" dirty="0" smtClean="0"/>
              <a:t>Sosyal psikolojinin kökleri psikoloji ve sosyolojidedir ve bu disiplinlerin birleşme/kesişme noktasında yer alır. </a:t>
            </a:r>
          </a:p>
          <a:p>
            <a:pPr>
              <a:defRPr/>
            </a:pPr>
            <a:endParaRPr lang="tr-TR" sz="3200" dirty="0" smtClean="0"/>
          </a:p>
          <a:p>
            <a:pPr>
              <a:defRPr/>
            </a:pPr>
            <a:endParaRPr lang="tr-TR" sz="3200" dirty="0" smtClean="0"/>
          </a:p>
          <a:p>
            <a:pPr>
              <a:buFontTx/>
              <a:buNone/>
              <a:defRPr/>
            </a:pPr>
            <a:r>
              <a:rPr lang="tr-TR" sz="3200" dirty="0" smtClean="0"/>
              <a:t> </a:t>
            </a:r>
            <a:endParaRPr lang="tr-TR" sz="3200" dirty="0"/>
          </a:p>
        </p:txBody>
      </p:sp>
      <p:sp>
        <p:nvSpPr>
          <p:cNvPr id="1946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94A373D-384E-4030-AF59-E2AACD41E147}" type="slidenum">
              <a:rPr lang="es-ES" altLang="tr-TR" sz="1400"/>
              <a:pPr>
                <a:spcBef>
                  <a:spcPct val="0"/>
                </a:spcBef>
                <a:buFontTx/>
                <a:buNone/>
              </a:pPr>
              <a:t>2</a:t>
            </a:fld>
            <a:endParaRPr lang="es-ES" altLang="tr-TR" sz="1400"/>
          </a:p>
        </p:txBody>
      </p:sp>
    </p:spTree>
    <p:extLst>
      <p:ext uri="{BB962C8B-B14F-4D97-AF65-F5344CB8AC3E}">
        <p14:creationId xmlns:p14="http://schemas.microsoft.com/office/powerpoint/2010/main" val="27570419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İçerik Yer Tutucusu"/>
          <p:cNvSpPr>
            <a:spLocks noGrp="1"/>
          </p:cNvSpPr>
          <p:nvPr>
            <p:ph idx="1"/>
          </p:nvPr>
        </p:nvSpPr>
        <p:spPr>
          <a:xfrm>
            <a:off x="1690687" y="143741"/>
            <a:ext cx="8291513" cy="2627168"/>
          </a:xfrm>
          <a:ln w="28575">
            <a:solidFill>
              <a:srgbClr val="002060"/>
            </a:solidFill>
            <a:miter lim="800000"/>
            <a:headEnd/>
            <a:tailEnd/>
          </a:ln>
        </p:spPr>
        <p:txBody>
          <a:bodyPr/>
          <a:lstStyle/>
          <a:p>
            <a:pPr>
              <a:buFontTx/>
              <a:buNone/>
            </a:pPr>
            <a:r>
              <a:rPr lang="tr-TR" altLang="tr-TR" b="1" dirty="0" smtClean="0">
                <a:solidFill>
                  <a:srgbClr val="FF0000"/>
                </a:solidFill>
              </a:rPr>
              <a:t>PSİKOLOJİ</a:t>
            </a:r>
            <a:r>
              <a:rPr lang="tr-TR" altLang="tr-TR" dirty="0" smtClean="0"/>
              <a:t>=&gt; kişinin belli bir sosyal ortamda yaşadığını, </a:t>
            </a:r>
          </a:p>
          <a:p>
            <a:pPr>
              <a:buFontTx/>
              <a:buNone/>
            </a:pPr>
            <a:r>
              <a:rPr lang="tr-TR" altLang="tr-TR" b="1" dirty="0" smtClean="0">
                <a:solidFill>
                  <a:srgbClr val="FF0000"/>
                </a:solidFill>
              </a:rPr>
              <a:t>SOSYOLOJİ</a:t>
            </a:r>
            <a:r>
              <a:rPr lang="tr-TR" altLang="tr-TR" dirty="0" smtClean="0"/>
              <a:t> =&gt; kişinin bulunduğu ortama kendi </a:t>
            </a:r>
            <a:r>
              <a:rPr lang="tr-TR" altLang="tr-TR" dirty="0" smtClean="0"/>
              <a:t>özelliklerini </a:t>
            </a:r>
            <a:r>
              <a:rPr lang="tr-TR" altLang="tr-TR" dirty="0" smtClean="0"/>
              <a:t>getirdiğini</a:t>
            </a:r>
          </a:p>
          <a:p>
            <a:pPr>
              <a:buFontTx/>
              <a:buNone/>
            </a:pPr>
            <a:endParaRPr lang="tr-TR" altLang="tr-TR" dirty="0" smtClean="0"/>
          </a:p>
          <a:p>
            <a:pPr algn="ctr">
              <a:buFontTx/>
              <a:buNone/>
            </a:pPr>
            <a:r>
              <a:rPr lang="tr-TR" altLang="tr-TR" dirty="0" smtClean="0"/>
              <a:t>Gözden kaçırmamalıdır. </a:t>
            </a:r>
          </a:p>
        </p:txBody>
      </p:sp>
      <p:sp>
        <p:nvSpPr>
          <p:cNvPr id="20483"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14F7AC7-D5C3-4AC2-88C2-5CD7186718AA}" type="slidenum">
              <a:rPr lang="es-ES" altLang="tr-TR" sz="1400"/>
              <a:pPr>
                <a:spcBef>
                  <a:spcPct val="0"/>
                </a:spcBef>
                <a:buFontTx/>
                <a:buNone/>
              </a:pPr>
              <a:t>3</a:t>
            </a:fld>
            <a:endParaRPr lang="es-ES" altLang="tr-TR" sz="1400"/>
          </a:p>
        </p:txBody>
      </p:sp>
      <p:pic>
        <p:nvPicPr>
          <p:cNvPr id="2" name="Resim 1"/>
          <p:cNvPicPr>
            <a:picLocks noChangeAspect="1"/>
          </p:cNvPicPr>
          <p:nvPr/>
        </p:nvPicPr>
        <p:blipFill>
          <a:blip r:embed="rId2"/>
          <a:stretch>
            <a:fillRect/>
          </a:stretch>
        </p:blipFill>
        <p:spPr>
          <a:xfrm>
            <a:off x="1337323" y="2899618"/>
            <a:ext cx="8644877" cy="3456732"/>
          </a:xfrm>
          <a:prstGeom prst="rect">
            <a:avLst/>
          </a:prstGeom>
        </p:spPr>
      </p:pic>
      <p:cxnSp>
        <p:nvCxnSpPr>
          <p:cNvPr id="5" name="6 Düz Ok Bağlayıcısı"/>
          <p:cNvCxnSpPr/>
          <p:nvPr/>
        </p:nvCxnSpPr>
        <p:spPr>
          <a:xfrm flipV="1">
            <a:off x="5589587" y="4039900"/>
            <a:ext cx="2519362" cy="936625"/>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6" name="7 Yuvarlatılmış Dikdörtgen"/>
          <p:cNvSpPr/>
          <p:nvPr/>
        </p:nvSpPr>
        <p:spPr>
          <a:xfrm>
            <a:off x="8181975" y="3463636"/>
            <a:ext cx="1800225" cy="1081088"/>
          </a:xfrm>
          <a:prstGeom prst="roundRect">
            <a:avLst/>
          </a:prstGeom>
        </p:spPr>
        <p:style>
          <a:lnRef idx="1">
            <a:schemeClr val="dk1"/>
          </a:lnRef>
          <a:fillRef idx="2">
            <a:schemeClr val="dk1"/>
          </a:fillRef>
          <a:effectRef idx="1">
            <a:schemeClr val="dk1"/>
          </a:effectRef>
          <a:fontRef idx="minor">
            <a:schemeClr val="dk1"/>
          </a:fontRef>
        </p:style>
        <p:txBody>
          <a:bodyPr anchor="ctr"/>
          <a:lstStyle/>
          <a:p>
            <a:pPr algn="ctr" eaLnBrk="1" hangingPunct="1">
              <a:defRPr/>
            </a:pPr>
            <a:r>
              <a:rPr lang="tr-TR" sz="2000" b="1" dirty="0"/>
              <a:t>SOSYAL PSİKOLOJİ</a:t>
            </a:r>
          </a:p>
        </p:txBody>
      </p:sp>
      <p:sp>
        <p:nvSpPr>
          <p:cNvPr id="7" name="8 Çarpma"/>
          <p:cNvSpPr/>
          <p:nvPr/>
        </p:nvSpPr>
        <p:spPr>
          <a:xfrm flipH="1">
            <a:off x="5480050" y="4628861"/>
            <a:ext cx="360363" cy="28733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Tree>
    <p:extLst>
      <p:ext uri="{BB962C8B-B14F-4D97-AF65-F5344CB8AC3E}">
        <p14:creationId xmlns:p14="http://schemas.microsoft.com/office/powerpoint/2010/main" val="4219777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Başlık"/>
          <p:cNvSpPr>
            <a:spLocks noGrp="1"/>
          </p:cNvSpPr>
          <p:nvPr>
            <p:ph type="title"/>
          </p:nvPr>
        </p:nvSpPr>
        <p:spPr>
          <a:xfrm>
            <a:off x="1981200" y="274639"/>
            <a:ext cx="8229600" cy="706437"/>
          </a:xfrm>
        </p:spPr>
        <p:txBody>
          <a:bodyPr/>
          <a:lstStyle/>
          <a:p>
            <a:r>
              <a:rPr lang="tr-TR" altLang="tr-TR" sz="3600" b="1">
                <a:solidFill>
                  <a:srgbClr val="7030A0"/>
                </a:solidFill>
              </a:rPr>
              <a:t>SOSYAL PSİKOLOJİNİN TARİHSEL GELİŞİMİ</a:t>
            </a:r>
          </a:p>
        </p:txBody>
      </p:sp>
      <p:sp>
        <p:nvSpPr>
          <p:cNvPr id="23555" name="2 İçerik Yer Tutucusu"/>
          <p:cNvSpPr>
            <a:spLocks noGrp="1"/>
          </p:cNvSpPr>
          <p:nvPr>
            <p:ph idx="1"/>
          </p:nvPr>
        </p:nvSpPr>
        <p:spPr>
          <a:xfrm>
            <a:off x="1847851" y="1268413"/>
            <a:ext cx="8569325" cy="5040312"/>
          </a:xfrm>
          <a:ln w="28575">
            <a:solidFill>
              <a:srgbClr val="002060"/>
            </a:solidFill>
            <a:miter lim="800000"/>
            <a:headEnd/>
            <a:tailEnd/>
          </a:ln>
        </p:spPr>
        <p:txBody>
          <a:bodyPr/>
          <a:lstStyle/>
          <a:p>
            <a:r>
              <a:rPr lang="tr-TR" altLang="tr-TR"/>
              <a:t>Tarihi eski “yunan felsefesine” kadar gider.</a:t>
            </a:r>
          </a:p>
          <a:p>
            <a:r>
              <a:rPr lang="tr-TR" altLang="tr-TR"/>
              <a:t>Yunan filozofu EFLATUN insan-toplum ilişkilerini incelemiştir. </a:t>
            </a:r>
          </a:p>
          <a:p>
            <a:r>
              <a:rPr lang="tr-TR" altLang="tr-TR"/>
              <a:t>Öğrencisi olan ARİSTO sosyal etki ve uyma konusunda –bugün bile geçerli olan –ilkeler geliştirmiştir. </a:t>
            </a:r>
          </a:p>
          <a:p>
            <a:r>
              <a:rPr lang="tr-TR" altLang="tr-TR"/>
              <a:t>O halde “insan-toplum” ilişkisine dair sorular neredeyse insanlık tarihi kadar eskidir denebilir ve buna bağlı olarak “sosyal psikoloji eski bir bilim dalıdır” kararına varılabilir. </a:t>
            </a:r>
          </a:p>
        </p:txBody>
      </p:sp>
      <p:sp>
        <p:nvSpPr>
          <p:cNvPr id="2355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C3710DE-9157-4CE7-8CC6-35141725F0D3}" type="slidenum">
              <a:rPr lang="es-ES" altLang="tr-TR" sz="1400"/>
              <a:pPr>
                <a:spcBef>
                  <a:spcPct val="0"/>
                </a:spcBef>
                <a:buFontTx/>
                <a:buNone/>
              </a:pPr>
              <a:t>4</a:t>
            </a:fld>
            <a:endParaRPr lang="es-ES" altLang="tr-TR" sz="1400"/>
          </a:p>
        </p:txBody>
      </p:sp>
    </p:spTree>
    <p:extLst>
      <p:ext uri="{BB962C8B-B14F-4D97-AF65-F5344CB8AC3E}">
        <p14:creationId xmlns:p14="http://schemas.microsoft.com/office/powerpoint/2010/main" val="18723537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2 İçerik Yer Tutucusu"/>
          <p:cNvSpPr>
            <a:spLocks noGrp="1"/>
          </p:cNvSpPr>
          <p:nvPr>
            <p:ph idx="1"/>
          </p:nvPr>
        </p:nvSpPr>
        <p:spPr>
          <a:xfrm>
            <a:off x="748145" y="476251"/>
            <a:ext cx="10695710" cy="5649913"/>
          </a:xfrm>
          <a:ln w="28575">
            <a:solidFill>
              <a:srgbClr val="002060"/>
            </a:solidFill>
            <a:miter lim="800000"/>
            <a:headEnd/>
            <a:tailEnd/>
          </a:ln>
        </p:spPr>
        <p:txBody>
          <a:bodyPr>
            <a:normAutofit/>
          </a:bodyPr>
          <a:lstStyle/>
          <a:p>
            <a:r>
              <a:rPr lang="tr-TR" altLang="tr-TR" dirty="0" smtClean="0"/>
              <a:t>Sosyal </a:t>
            </a:r>
            <a:r>
              <a:rPr lang="tr-TR" altLang="tr-TR" dirty="0" smtClean="0"/>
              <a:t>psikolojinin bir bilim dalı olarak ortaya çıkışı 19.yy.ın sonlarına rastlamaktadır; </a:t>
            </a:r>
            <a:endParaRPr lang="tr-TR" altLang="tr-TR" dirty="0" smtClean="0"/>
          </a:p>
          <a:p>
            <a:endParaRPr lang="tr-TR" altLang="tr-TR" dirty="0"/>
          </a:p>
          <a:p>
            <a:r>
              <a:rPr lang="tr-TR" altLang="tr-TR" dirty="0" smtClean="0"/>
              <a:t>Özellikle “İngiliz Filozofları” bireyin diğer bireylerle ve toplumla ilişkilerini inceleyerek =&gt; sosyal davranışın dayandığı güdüleri bulmaya çalışmışlardır. </a:t>
            </a:r>
          </a:p>
          <a:p>
            <a:endParaRPr lang="tr-TR" altLang="tr-TR" dirty="0" smtClean="0"/>
          </a:p>
          <a:p>
            <a:r>
              <a:rPr lang="tr-TR" altLang="tr-TR" dirty="0" err="1" smtClean="0"/>
              <a:t>Auguste</a:t>
            </a:r>
            <a:r>
              <a:rPr lang="tr-TR" altLang="tr-TR" dirty="0" smtClean="0"/>
              <a:t> COMTE (1798-1857) sosyal psikoloji TANIMI: </a:t>
            </a:r>
          </a:p>
          <a:p>
            <a:endParaRPr lang="tr-TR" altLang="tr-TR" dirty="0" smtClean="0"/>
          </a:p>
          <a:p>
            <a:pPr marL="0" indent="0">
              <a:buNone/>
            </a:pPr>
            <a:r>
              <a:rPr lang="tr-TR" altLang="tr-TR" dirty="0" smtClean="0"/>
              <a:t>«biyoloji ile sosyolojinin üzerine kurulacak son bir bilim» </a:t>
            </a:r>
          </a:p>
          <a:p>
            <a:endParaRPr lang="tr-TR" altLang="tr-TR" dirty="0" smtClean="0"/>
          </a:p>
        </p:txBody>
      </p:sp>
      <p:sp>
        <p:nvSpPr>
          <p:cNvPr id="24579"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EF22A0C-1BBD-4591-BFD0-3A333C892ADD}" type="slidenum">
              <a:rPr lang="es-ES" altLang="tr-TR" sz="1400"/>
              <a:pPr>
                <a:spcBef>
                  <a:spcPct val="0"/>
                </a:spcBef>
                <a:buFontTx/>
                <a:buNone/>
              </a:pPr>
              <a:t>5</a:t>
            </a:fld>
            <a:endParaRPr lang="es-ES" altLang="tr-TR" sz="1400"/>
          </a:p>
        </p:txBody>
      </p:sp>
    </p:spTree>
    <p:extLst>
      <p:ext uri="{BB962C8B-B14F-4D97-AF65-F5344CB8AC3E}">
        <p14:creationId xmlns:p14="http://schemas.microsoft.com/office/powerpoint/2010/main" val="16686731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Başlık"/>
          <p:cNvSpPr>
            <a:spLocks noGrp="1"/>
          </p:cNvSpPr>
          <p:nvPr>
            <p:ph type="title"/>
          </p:nvPr>
        </p:nvSpPr>
        <p:spPr>
          <a:xfrm>
            <a:off x="1981200" y="274639"/>
            <a:ext cx="8229600" cy="706437"/>
          </a:xfrm>
        </p:spPr>
        <p:txBody>
          <a:bodyPr>
            <a:normAutofit fontScale="90000"/>
          </a:bodyPr>
          <a:lstStyle/>
          <a:p>
            <a:r>
              <a:rPr lang="tr-TR" altLang="tr-TR" sz="3600"/>
              <a:t>Sosyal psikolojinin bir çalışma alanı olarak belirmesi</a:t>
            </a:r>
          </a:p>
        </p:txBody>
      </p:sp>
      <p:sp>
        <p:nvSpPr>
          <p:cNvPr id="34819" name="2 İçerik Yer Tutucusu"/>
          <p:cNvSpPr>
            <a:spLocks noGrp="1"/>
          </p:cNvSpPr>
          <p:nvPr>
            <p:ph idx="1"/>
          </p:nvPr>
        </p:nvSpPr>
        <p:spPr>
          <a:xfrm>
            <a:off x="1981200" y="1268413"/>
            <a:ext cx="8229600" cy="2305050"/>
          </a:xfrm>
          <a:ln w="38100">
            <a:solidFill>
              <a:srgbClr val="002060"/>
            </a:solidFill>
            <a:miter lim="800000"/>
            <a:headEnd/>
            <a:tailEnd/>
          </a:ln>
        </p:spPr>
        <p:txBody>
          <a:bodyPr/>
          <a:lstStyle/>
          <a:p>
            <a:r>
              <a:rPr lang="tr-TR" altLang="tr-TR" sz="2400"/>
              <a:t>Pek çok sosyal bilimciye göre 1908 yılı sosyal psikolojinin başlangıcıdır. </a:t>
            </a:r>
          </a:p>
          <a:p>
            <a:endParaRPr lang="tr-TR" altLang="tr-TR" sz="2400"/>
          </a:p>
          <a:p>
            <a:r>
              <a:rPr lang="tr-TR" altLang="tr-TR" sz="2400"/>
              <a:t>Çünkü bu tarihte ilk defa “sosyal psikoloji” adını taşıyan iki ders kitabı yayınlanmıştır</a:t>
            </a:r>
            <a:r>
              <a:rPr lang="tr-TR" altLang="tr-TR" smtClean="0"/>
              <a:t>: </a:t>
            </a:r>
          </a:p>
        </p:txBody>
      </p:sp>
      <p:sp>
        <p:nvSpPr>
          <p:cNvPr id="3482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5F77D39-7311-420B-B1A5-DBD693C6A1DA}" type="slidenum">
              <a:rPr lang="es-ES" altLang="tr-TR" sz="1400"/>
              <a:pPr>
                <a:spcBef>
                  <a:spcPct val="0"/>
                </a:spcBef>
                <a:buFontTx/>
                <a:buNone/>
              </a:pPr>
              <a:t>6</a:t>
            </a:fld>
            <a:endParaRPr lang="es-ES" altLang="tr-TR" sz="1400"/>
          </a:p>
        </p:txBody>
      </p:sp>
      <p:sp>
        <p:nvSpPr>
          <p:cNvPr id="5" name="4 Oval"/>
          <p:cNvSpPr/>
          <p:nvPr/>
        </p:nvSpPr>
        <p:spPr>
          <a:xfrm>
            <a:off x="2279650" y="3933826"/>
            <a:ext cx="3168650" cy="1439863"/>
          </a:xfrm>
          <a:prstGeom prst="ellipse">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tr-TR" sz="2000" b="1" dirty="0">
                <a:solidFill>
                  <a:schemeClr val="tx1"/>
                </a:solidFill>
              </a:rPr>
              <a:t>İngiliz PSİKOLOG </a:t>
            </a:r>
          </a:p>
          <a:p>
            <a:pPr algn="ctr" eaLnBrk="1" hangingPunct="1">
              <a:defRPr/>
            </a:pPr>
            <a:r>
              <a:rPr lang="tr-TR" sz="2000" b="1" dirty="0" err="1">
                <a:solidFill>
                  <a:schemeClr val="tx1"/>
                </a:solidFill>
              </a:rPr>
              <a:t>Mc</a:t>
            </a:r>
            <a:r>
              <a:rPr lang="tr-TR" sz="2000" b="1" dirty="0">
                <a:solidFill>
                  <a:schemeClr val="tx1"/>
                </a:solidFill>
              </a:rPr>
              <a:t> </a:t>
            </a:r>
            <a:r>
              <a:rPr lang="tr-TR" sz="2000" b="1" dirty="0" err="1">
                <a:solidFill>
                  <a:schemeClr val="tx1"/>
                </a:solidFill>
              </a:rPr>
              <a:t>Dougall</a:t>
            </a:r>
            <a:endParaRPr lang="tr-TR" sz="2000" b="1" dirty="0">
              <a:solidFill>
                <a:schemeClr val="tx1"/>
              </a:solidFill>
            </a:endParaRPr>
          </a:p>
        </p:txBody>
      </p:sp>
      <p:sp>
        <p:nvSpPr>
          <p:cNvPr id="6" name="5 Oval"/>
          <p:cNvSpPr/>
          <p:nvPr/>
        </p:nvSpPr>
        <p:spPr>
          <a:xfrm>
            <a:off x="6456363" y="4005263"/>
            <a:ext cx="3168650" cy="1439862"/>
          </a:xfrm>
          <a:prstGeom prst="ellipse">
            <a:avLst/>
          </a:prstGeom>
          <a:solidFill>
            <a:srgbClr val="CCCC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tr-TR" sz="2000" b="1" dirty="0">
                <a:solidFill>
                  <a:schemeClr val="tx1"/>
                </a:solidFill>
              </a:rPr>
              <a:t>Amerikalı SOSYOLOG </a:t>
            </a:r>
            <a:r>
              <a:rPr lang="tr-TR" sz="2000" b="1" dirty="0" err="1">
                <a:solidFill>
                  <a:schemeClr val="tx1"/>
                </a:solidFill>
              </a:rPr>
              <a:t>Ross</a:t>
            </a:r>
            <a:endParaRPr lang="tr-TR" sz="2000" b="1" dirty="0">
              <a:solidFill>
                <a:schemeClr val="tx1"/>
              </a:solidFill>
            </a:endParaRPr>
          </a:p>
        </p:txBody>
      </p:sp>
    </p:spTree>
    <p:extLst>
      <p:ext uri="{BB962C8B-B14F-4D97-AF65-F5344CB8AC3E}">
        <p14:creationId xmlns:p14="http://schemas.microsoft.com/office/powerpoint/2010/main" val="13199496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850900"/>
          </a:xfrm>
        </p:spPr>
        <p:txBody>
          <a:bodyPr>
            <a:normAutofit fontScale="90000"/>
          </a:bodyPr>
          <a:lstStyle/>
          <a:p>
            <a:pPr>
              <a:defRPr/>
            </a:pPr>
            <a:r>
              <a:rPr lang="tr-TR" sz="3600" b="1" dirty="0">
                <a:solidFill>
                  <a:srgbClr val="0070C0"/>
                </a:solidFill>
                <a:effectLst>
                  <a:outerShdw blurRad="38100" dist="38100" dir="2700000" algn="tl">
                    <a:srgbClr val="000000">
                      <a:alpha val="43137"/>
                    </a:srgbClr>
                  </a:outerShdw>
                </a:effectLst>
              </a:rPr>
              <a:t>ALANIN BİLİMSEL GELİŞİMİ:  </a:t>
            </a:r>
            <a:r>
              <a:rPr lang="tr-TR" sz="3200" b="1" dirty="0">
                <a:solidFill>
                  <a:srgbClr val="FF0000"/>
                </a:solidFill>
              </a:rPr>
              <a:t>1930lardan 1970lere…</a:t>
            </a:r>
          </a:p>
        </p:txBody>
      </p:sp>
      <p:sp>
        <p:nvSpPr>
          <p:cNvPr id="40963" name="2 İçerik Yer Tutucusu"/>
          <p:cNvSpPr>
            <a:spLocks noGrp="1"/>
          </p:cNvSpPr>
          <p:nvPr>
            <p:ph idx="1"/>
          </p:nvPr>
        </p:nvSpPr>
        <p:spPr>
          <a:xfrm>
            <a:off x="2128982" y="2740459"/>
            <a:ext cx="8229600" cy="1462087"/>
          </a:xfrm>
          <a:ln w="38100">
            <a:solidFill>
              <a:srgbClr val="002060"/>
            </a:solidFill>
            <a:miter lim="800000"/>
            <a:headEnd/>
            <a:tailEnd/>
          </a:ln>
        </p:spPr>
        <p:txBody>
          <a:bodyPr>
            <a:normAutofit/>
          </a:bodyPr>
          <a:lstStyle/>
          <a:p>
            <a:r>
              <a:rPr lang="tr-TR" altLang="tr-TR" sz="4000" dirty="0" smtClean="0"/>
              <a:t>Davranışçılık </a:t>
            </a:r>
            <a:endParaRPr lang="tr-TR" altLang="tr-TR" sz="4000" dirty="0" smtClean="0"/>
          </a:p>
          <a:p>
            <a:r>
              <a:rPr lang="tr-TR" altLang="tr-TR" sz="4000" dirty="0" smtClean="0"/>
              <a:t>Deneysel </a:t>
            </a:r>
            <a:r>
              <a:rPr lang="tr-TR" altLang="tr-TR" sz="4000" dirty="0" smtClean="0"/>
              <a:t>yaklaşım </a:t>
            </a:r>
            <a:endParaRPr lang="tr-TR" altLang="tr-TR" sz="4000" dirty="0" smtClean="0"/>
          </a:p>
        </p:txBody>
      </p:sp>
      <p:sp>
        <p:nvSpPr>
          <p:cNvPr id="4096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BB607B1-819C-48CB-83B9-9F00940344E7}" type="slidenum">
              <a:rPr lang="es-ES" altLang="tr-TR" sz="1400"/>
              <a:pPr>
                <a:spcBef>
                  <a:spcPct val="0"/>
                </a:spcBef>
                <a:buFontTx/>
                <a:buNone/>
              </a:pPr>
              <a:t>7</a:t>
            </a:fld>
            <a:endParaRPr lang="es-ES" altLang="tr-TR" sz="1400"/>
          </a:p>
        </p:txBody>
      </p:sp>
    </p:spTree>
    <p:extLst>
      <p:ext uri="{BB962C8B-B14F-4D97-AF65-F5344CB8AC3E}">
        <p14:creationId xmlns:p14="http://schemas.microsoft.com/office/powerpoint/2010/main" val="4749911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2 İçerik Yer Tutucusu"/>
          <p:cNvSpPr>
            <a:spLocks noGrp="1"/>
          </p:cNvSpPr>
          <p:nvPr>
            <p:ph idx="1"/>
          </p:nvPr>
        </p:nvSpPr>
        <p:spPr>
          <a:xfrm>
            <a:off x="1847850" y="1"/>
            <a:ext cx="8229600" cy="1152525"/>
          </a:xfrm>
        </p:spPr>
        <p:txBody>
          <a:bodyPr/>
          <a:lstStyle/>
          <a:p>
            <a:pPr algn="ctr">
              <a:buFontTx/>
              <a:buNone/>
            </a:pPr>
            <a:r>
              <a:rPr lang="tr-TR" altLang="tr-TR" b="1"/>
              <a:t>	</a:t>
            </a:r>
            <a:r>
              <a:rPr lang="tr-TR" altLang="tr-TR" sz="2000" b="1"/>
              <a:t>II. Dünya savaşından hemen önce 3 önemli temel gelişme bugünkü haline gelmesi açısından sosyal psikoloji için önemlidir</a:t>
            </a:r>
            <a:r>
              <a:rPr lang="tr-TR" altLang="tr-TR" sz="2400" b="1"/>
              <a:t>: </a:t>
            </a:r>
            <a:endParaRPr lang="tr-TR" altLang="tr-TR" b="1"/>
          </a:p>
        </p:txBody>
      </p:sp>
      <p:sp>
        <p:nvSpPr>
          <p:cNvPr id="43011"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11DCB14-A562-440F-A713-A26174EF1CE4}" type="slidenum">
              <a:rPr lang="es-ES" altLang="tr-TR" sz="1400"/>
              <a:pPr>
                <a:spcBef>
                  <a:spcPct val="0"/>
                </a:spcBef>
                <a:buFontTx/>
                <a:buNone/>
              </a:pPr>
              <a:t>8</a:t>
            </a:fld>
            <a:endParaRPr lang="es-ES" altLang="tr-TR" sz="1400"/>
          </a:p>
        </p:txBody>
      </p:sp>
      <p:graphicFrame>
        <p:nvGraphicFramePr>
          <p:cNvPr id="5" name="4 Diyagram"/>
          <p:cNvGraphicFramePr/>
          <p:nvPr/>
        </p:nvGraphicFramePr>
        <p:xfrm>
          <a:off x="1775520" y="1268760"/>
          <a:ext cx="8640960" cy="52161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47378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Başlık"/>
          <p:cNvSpPr>
            <a:spLocks noGrp="1"/>
          </p:cNvSpPr>
          <p:nvPr>
            <p:ph type="title"/>
          </p:nvPr>
        </p:nvSpPr>
        <p:spPr>
          <a:xfrm>
            <a:off x="1981200" y="214314"/>
            <a:ext cx="8229600" cy="428625"/>
          </a:xfrm>
        </p:spPr>
        <p:txBody>
          <a:bodyPr>
            <a:normAutofit fontScale="90000"/>
          </a:bodyPr>
          <a:lstStyle/>
          <a:p>
            <a:r>
              <a:rPr lang="tr-TR" altLang="tr-TR" smtClean="0"/>
              <a:t>Etkili diğer faktörler…</a:t>
            </a:r>
          </a:p>
        </p:txBody>
      </p:sp>
      <p:sp>
        <p:nvSpPr>
          <p:cNvPr id="47107"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D940679-06E3-4838-B2CC-5073D3F99296}" type="slidenum">
              <a:rPr lang="es-ES" altLang="tr-TR" sz="1400"/>
              <a:pPr>
                <a:spcBef>
                  <a:spcPct val="0"/>
                </a:spcBef>
                <a:buFontTx/>
                <a:buNone/>
              </a:pPr>
              <a:t>9</a:t>
            </a:fld>
            <a:endParaRPr lang="es-ES" altLang="tr-TR" sz="1400"/>
          </a:p>
        </p:txBody>
      </p:sp>
      <p:graphicFrame>
        <p:nvGraphicFramePr>
          <p:cNvPr id="5" name="4 Diyagram"/>
          <p:cNvGraphicFramePr/>
          <p:nvPr/>
        </p:nvGraphicFramePr>
        <p:xfrm>
          <a:off x="2024034" y="857232"/>
          <a:ext cx="8215370"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8022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660</Words>
  <Application>Microsoft Office PowerPoint</Application>
  <PresentationFormat>Geniş ekran</PresentationFormat>
  <Paragraphs>108</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Wingdings</vt:lpstr>
      <vt:lpstr>Office Teması</vt:lpstr>
      <vt:lpstr>SOSYAL PSİKOLOJİ</vt:lpstr>
      <vt:lpstr>Sosyal psikolojinin diğer sosyal bilimler arasındaki yeri</vt:lpstr>
      <vt:lpstr>PowerPoint Sunusu</vt:lpstr>
      <vt:lpstr>SOSYAL PSİKOLOJİNİN TARİHSEL GELİŞİMİ</vt:lpstr>
      <vt:lpstr>PowerPoint Sunusu</vt:lpstr>
      <vt:lpstr>Sosyal psikolojinin bir çalışma alanı olarak belirmesi</vt:lpstr>
      <vt:lpstr>ALANIN BİLİMSEL GELİŞİMİ:  1930lardan 1970lere…</vt:lpstr>
      <vt:lpstr>PowerPoint Sunusu</vt:lpstr>
      <vt:lpstr>Etkili diğer faktörler…</vt:lpstr>
      <vt:lpstr>PowerPoint Sunusu</vt:lpstr>
      <vt:lpstr>PowerPoint Sunusu</vt:lpstr>
      <vt:lpstr>Bazı temel hususlara göz atılabilir: </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PSİKOLOJİ</dc:title>
  <dc:creator>User</dc:creator>
  <cp:lastModifiedBy>User</cp:lastModifiedBy>
  <cp:revision>2</cp:revision>
  <dcterms:created xsi:type="dcterms:W3CDTF">2017-11-16T10:23:02Z</dcterms:created>
  <dcterms:modified xsi:type="dcterms:W3CDTF">2017-11-16T10:27:46Z</dcterms:modified>
</cp:coreProperties>
</file>