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7" r:id="rId2"/>
    <p:sldId id="258" r:id="rId3"/>
    <p:sldId id="273" r:id="rId4"/>
    <p:sldId id="259" r:id="rId5"/>
    <p:sldId id="260"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FF1A8F82-18BC-4E78-855D-994D267AC9A1}" type="datetimeFigureOut">
              <a:rPr lang="tr-TR" smtClean="0"/>
              <a:t>29.05.2017</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9BB8EC5D-1503-458D-92CE-AA8A7721CD63}"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FF1A8F82-18BC-4E78-855D-994D267AC9A1}" type="datetimeFigureOut">
              <a:rPr lang="tr-TR" smtClean="0"/>
              <a:t>29.05.2017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8EC5D-1503-458D-92CE-AA8A7721CD63}"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FF1A8F82-18BC-4E78-855D-994D267AC9A1}" type="datetimeFigureOut">
              <a:rPr lang="tr-TR" smtClean="0"/>
              <a:t>29.05.2017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8EC5D-1503-458D-92CE-AA8A7721CD63}"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FF1A8F82-18BC-4E78-855D-994D267AC9A1}" type="datetimeFigureOut">
              <a:rPr lang="tr-TR" smtClean="0"/>
              <a:t>29.05.2017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8EC5D-1503-458D-92CE-AA8A7721CD63}"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FF1A8F82-18BC-4E78-855D-994D267AC9A1}" type="datetimeFigureOut">
              <a:rPr lang="tr-TR" smtClean="0"/>
              <a:t>29.05.2017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8EC5D-1503-458D-92CE-AA8A7721CD63}"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FF1A8F82-18BC-4E78-855D-994D267AC9A1}" type="datetimeFigureOut">
              <a:rPr lang="tr-TR" smtClean="0"/>
              <a:t>29.05.2017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B8EC5D-1503-458D-92CE-AA8A7721CD63}"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FF1A8F82-18BC-4E78-855D-994D267AC9A1}" type="datetimeFigureOut">
              <a:rPr lang="tr-TR" smtClean="0"/>
              <a:t>29.05.2017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BB8EC5D-1503-458D-92CE-AA8A7721CD63}"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FF1A8F82-18BC-4E78-855D-994D267AC9A1}" type="datetimeFigureOut">
              <a:rPr lang="tr-TR" smtClean="0"/>
              <a:t>29.05.2017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BB8EC5D-1503-458D-92CE-AA8A7721CD63}"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1A8F82-18BC-4E78-855D-994D267AC9A1}" type="datetimeFigureOut">
              <a:rPr lang="tr-TR" smtClean="0"/>
              <a:t>29.05.2017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BB8EC5D-1503-458D-92CE-AA8A7721CD63}"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FF1A8F82-18BC-4E78-855D-994D267AC9A1}" type="datetimeFigureOut">
              <a:rPr lang="tr-TR" smtClean="0"/>
              <a:t>29.05.2017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B8EC5D-1503-458D-92CE-AA8A7721CD63}"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FF1A8F82-18BC-4E78-855D-994D267AC9A1}" type="datetimeFigureOut">
              <a:rPr lang="tr-TR" smtClean="0"/>
              <a:t>29.05.2017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9BB8EC5D-1503-458D-92CE-AA8A7721CD63}" type="slidenum">
              <a:rPr lang="tr-TR" smtClean="0"/>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F1A8F82-18BC-4E78-855D-994D267AC9A1}" type="datetimeFigureOut">
              <a:rPr lang="tr-TR" smtClean="0"/>
              <a:t>29.05.2017</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BB8EC5D-1503-458D-92CE-AA8A7721CD63}" type="slidenum">
              <a:rPr lang="tr-TR" smtClean="0"/>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533400" y="1844824"/>
            <a:ext cx="7854696" cy="3136312"/>
          </a:xfrm>
        </p:spPr>
        <p:txBody>
          <a:bodyPr>
            <a:normAutofit fontScale="25000" lnSpcReduction="20000"/>
          </a:bodyPr>
          <a:lstStyle/>
          <a:p>
            <a:endParaRPr lang="tr-TR" b="1" dirty="0" smtClean="0"/>
          </a:p>
          <a:p>
            <a:endParaRPr lang="tr-TR" b="1" dirty="0" smtClean="0"/>
          </a:p>
          <a:p>
            <a:r>
              <a:rPr lang="tr-TR" sz="9600" b="1" dirty="0" smtClean="0">
                <a:latin typeface="+mj-lt"/>
                <a:cs typeface="Times New Roman" pitchFamily="18" charset="0"/>
              </a:rPr>
              <a:t>Temel Kavramlar</a:t>
            </a:r>
          </a:p>
          <a:p>
            <a:r>
              <a:rPr lang="tr-TR" sz="9600" b="1" dirty="0" smtClean="0">
                <a:latin typeface="+mj-lt"/>
                <a:cs typeface="Times New Roman" pitchFamily="18" charset="0"/>
              </a:rPr>
              <a:t>Hastalık Nedir?</a:t>
            </a:r>
          </a:p>
          <a:p>
            <a:r>
              <a:rPr lang="tr-TR" sz="9600" b="1" dirty="0" smtClean="0">
                <a:latin typeface="+mj-lt"/>
                <a:cs typeface="Times New Roman" pitchFamily="18" charset="0"/>
              </a:rPr>
              <a:t>Modern Tıp </a:t>
            </a:r>
          </a:p>
          <a:p>
            <a:endParaRPr lang="tr-TR" sz="9600" b="1" dirty="0" smtClean="0">
              <a:latin typeface="+mj-lt"/>
              <a:cs typeface="Times New Roman" pitchFamily="18" charset="0"/>
            </a:endParaRPr>
          </a:p>
          <a:p>
            <a:r>
              <a:rPr lang="tr-TR" sz="9600" b="1" dirty="0" smtClean="0">
                <a:latin typeface="+mj-lt"/>
                <a:cs typeface="Times New Roman" pitchFamily="18" charset="0"/>
              </a:rPr>
              <a:t>Geleneksel Tıp-Yerel Tıp </a:t>
            </a:r>
          </a:p>
          <a:p>
            <a:r>
              <a:rPr lang="tr-TR" sz="9600" b="1" dirty="0" smtClean="0">
                <a:latin typeface="+mj-lt"/>
                <a:cs typeface="Times New Roman" pitchFamily="18" charset="0"/>
              </a:rPr>
              <a:t>Alternatif-Popüler-Tamamlayıcı Tıp</a:t>
            </a:r>
          </a:p>
          <a:p>
            <a:r>
              <a:rPr lang="tr-TR" sz="9600" b="1" dirty="0" smtClean="0">
                <a:latin typeface="+mj-lt"/>
                <a:cs typeface="Times New Roman" pitchFamily="18" charset="0"/>
              </a:rPr>
              <a:t> </a:t>
            </a:r>
          </a:p>
          <a:p>
            <a:endParaRPr lang="tr-TR" sz="2800" dirty="0" smtClean="0">
              <a:latin typeface="+mj-lt"/>
            </a:endParaRPr>
          </a:p>
          <a:p>
            <a:endParaRPr lang="tr-TR" dirty="0" smtClean="0"/>
          </a:p>
          <a:p>
            <a:endParaRPr lang="tr-TR" dirty="0" smtClean="0"/>
          </a:p>
          <a:p>
            <a:endParaRPr lang="tr-TR" dirty="0"/>
          </a:p>
        </p:txBody>
      </p:sp>
    </p:spTree>
    <p:extLst>
      <p:ext uri="{BB962C8B-B14F-4D97-AF65-F5344CB8AC3E}">
        <p14:creationId xmlns:p14="http://schemas.microsoft.com/office/powerpoint/2010/main" val="4391159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Yazar, halk tıbbının “doğal halk tıbbı” ve “dinsel-büyüsel halk ilaçları” olmak üzere iki çeşidi olduğunu vurgulamaktadır. </a:t>
            </a:r>
          </a:p>
          <a:p>
            <a:r>
              <a:rPr lang="tr-TR" dirty="0" smtClean="0"/>
              <a:t>1. Doğal halk tıbbı, tabi</a:t>
            </a:r>
            <a:r>
              <a:rPr lang="tr-TR" b="1" dirty="0" smtClean="0"/>
              <a:t>a</a:t>
            </a:r>
            <a:r>
              <a:rPr lang="tr-TR" dirty="0" smtClean="0"/>
              <a:t>ttaki bitkilerden ve maddelerden ilaç yapılması; </a:t>
            </a:r>
          </a:p>
          <a:p>
            <a:r>
              <a:rPr lang="tr-TR" dirty="0" smtClean="0"/>
              <a:t>2. Dinsel-büyüsel halk ilaçları, din ve büyünün dahil olduğu iyileştirme yöntemleridir.    </a:t>
            </a:r>
            <a:endParaRPr lang="tr-TR" dirty="0"/>
          </a:p>
        </p:txBody>
      </p:sp>
    </p:spTree>
    <p:extLst>
      <p:ext uri="{BB962C8B-B14F-4D97-AF65-F5344CB8AC3E}">
        <p14:creationId xmlns:p14="http://schemas.microsoft.com/office/powerpoint/2010/main" val="8489983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İnanç sistemleri, özellikle geleneksel toplumların hayat görüşlerinde önemli rol oynamaktadır. Geleneksel tıp sistemlerindeki iyileştirme pratikleri, nesilden </a:t>
            </a:r>
            <a:r>
              <a:rPr lang="tr-TR" dirty="0" err="1" smtClean="0"/>
              <a:t>nesile</a:t>
            </a:r>
            <a:r>
              <a:rPr lang="tr-TR" dirty="0" smtClean="0"/>
              <a:t> aktarılarak oluşmuş, biriktirilmiş bilgilerin ürünüdür.</a:t>
            </a:r>
            <a:endParaRPr lang="tr-TR" dirty="0"/>
          </a:p>
        </p:txBody>
      </p:sp>
    </p:spTree>
    <p:extLst>
      <p:ext uri="{BB962C8B-B14F-4D97-AF65-F5344CB8AC3E}">
        <p14:creationId xmlns:p14="http://schemas.microsoft.com/office/powerpoint/2010/main" val="25333270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Geleneksel tıp, toplumdaki pek çok kişinin az çok ilgilendiği ve fikir sahibi olduğu uygulamalar bütünüdür. Alışkanlıklar, deneyimler ve pratikler nedeniyle de geleneksel bilgiye dayanır. </a:t>
            </a:r>
            <a:endParaRPr lang="tr-TR" dirty="0"/>
          </a:p>
        </p:txBody>
      </p:sp>
    </p:spTree>
    <p:extLst>
      <p:ext uri="{BB962C8B-B14F-4D97-AF65-F5344CB8AC3E}">
        <p14:creationId xmlns:p14="http://schemas.microsoft.com/office/powerpoint/2010/main" val="24290412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Modern tıp, her biri sağlık ve hastalıkla ilgili kendine has özel bir anlayışa sahip, belirli bir alanda yetkin olan, içsel hiyerarşi, teknik jargon ve profesyonel örgütleri olan medikal uzmanları kapsamaktadır. </a:t>
            </a:r>
            <a:endParaRPr lang="tr-TR" dirty="0"/>
          </a:p>
        </p:txBody>
      </p:sp>
    </p:spTree>
    <p:extLst>
      <p:ext uri="{BB962C8B-B14F-4D97-AF65-F5344CB8AC3E}">
        <p14:creationId xmlns:p14="http://schemas.microsoft.com/office/powerpoint/2010/main" val="30914215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Geleneksel tıbbın da kendi içinde bir uzmanlık gerektirdiğini biliyoruz… </a:t>
            </a:r>
          </a:p>
          <a:p>
            <a:endParaRPr lang="tr-TR" dirty="0" smtClean="0"/>
          </a:p>
          <a:p>
            <a:r>
              <a:rPr lang="tr-TR" dirty="0" smtClean="0"/>
              <a:t>Örneğin, “Sarılık Ocağı”, sadece sarılık tedavisinde başvurulan bir ocaktır; halk tıbbının kendi içindeki uzmanlığını temsil eder.</a:t>
            </a:r>
          </a:p>
          <a:p>
            <a:endParaRPr lang="tr-TR" dirty="0"/>
          </a:p>
        </p:txBody>
      </p:sp>
    </p:spTree>
    <p:extLst>
      <p:ext uri="{BB962C8B-B14F-4D97-AF65-F5344CB8AC3E}">
        <p14:creationId xmlns:p14="http://schemas.microsoft.com/office/powerpoint/2010/main" val="4378905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Halk Tıbbı Sınıflaması </a:t>
            </a:r>
            <a:endParaRPr lang="tr-TR" dirty="0"/>
          </a:p>
        </p:txBody>
      </p:sp>
      <p:sp>
        <p:nvSpPr>
          <p:cNvPr id="3" name="2 İçerik Yer Tutucusu"/>
          <p:cNvSpPr>
            <a:spLocks noGrp="1"/>
          </p:cNvSpPr>
          <p:nvPr>
            <p:ph idx="1"/>
          </p:nvPr>
        </p:nvSpPr>
        <p:spPr>
          <a:xfrm>
            <a:off x="457200" y="1124744"/>
            <a:ext cx="8229600" cy="5733256"/>
          </a:xfrm>
        </p:spPr>
        <p:txBody>
          <a:bodyPr>
            <a:normAutofit fontScale="32500" lnSpcReduction="20000"/>
          </a:bodyPr>
          <a:lstStyle/>
          <a:p>
            <a:pPr>
              <a:buNone/>
            </a:pPr>
            <a:r>
              <a:rPr lang="en-US" sz="8000" b="1" i="1" dirty="0" smtClean="0"/>
              <a:t> </a:t>
            </a:r>
            <a:endParaRPr lang="tr-TR" sz="8000" b="1" i="1" dirty="0" smtClean="0"/>
          </a:p>
          <a:p>
            <a:pPr>
              <a:buNone/>
            </a:pPr>
            <a:endParaRPr lang="tr-TR" sz="8000" b="1" i="1" u="sng" dirty="0" smtClean="0"/>
          </a:p>
          <a:p>
            <a:pPr>
              <a:buNone/>
            </a:pPr>
            <a:r>
              <a:rPr lang="tr-TR" sz="8000" b="1" i="1" u="sng" dirty="0" smtClean="0"/>
              <a:t>Sınıflamalar: </a:t>
            </a:r>
            <a:endParaRPr lang="tr-TR" sz="8000" dirty="0" smtClean="0"/>
          </a:p>
          <a:p>
            <a:pPr>
              <a:buNone/>
            </a:pPr>
            <a:r>
              <a:rPr lang="tr-TR" sz="8000" b="1" i="1" dirty="0" smtClean="0"/>
              <a:t>                		 </a:t>
            </a:r>
            <a:r>
              <a:rPr lang="tr-TR" sz="8000" b="1" dirty="0" smtClean="0">
                <a:solidFill>
                  <a:schemeClr val="tx2"/>
                </a:solidFill>
              </a:rPr>
              <a:t>Genel Sınıflama</a:t>
            </a:r>
            <a:r>
              <a:rPr lang="tr-TR" sz="8000" b="1" dirty="0" smtClean="0"/>
              <a:t>				 </a:t>
            </a:r>
            <a:endParaRPr lang="tr-TR" sz="8000" dirty="0" smtClean="0"/>
          </a:p>
          <a:p>
            <a:pPr lvl="0"/>
            <a:r>
              <a:rPr lang="tr-TR" sz="8000" b="1" dirty="0" smtClean="0"/>
              <a:t>Doğal Halk Tıbbı </a:t>
            </a:r>
            <a:r>
              <a:rPr lang="tr-TR" sz="8000" dirty="0" smtClean="0"/>
              <a:t>(Şifalı bitkiler: </a:t>
            </a:r>
          </a:p>
          <a:p>
            <a:r>
              <a:rPr lang="tr-TR" sz="8000" dirty="0" smtClean="0"/>
              <a:t>ağaçlar, otlar, kökler, tohumlar, çiçekler, </a:t>
            </a:r>
          </a:p>
          <a:p>
            <a:r>
              <a:rPr lang="tr-TR" sz="8000" dirty="0" smtClean="0"/>
              <a:t>yosunlar ve baharatlar;</a:t>
            </a:r>
          </a:p>
          <a:p>
            <a:r>
              <a:rPr lang="tr-TR" sz="8000" dirty="0" smtClean="0"/>
              <a:t> madensel ve hayvansal maddeler vb. ) </a:t>
            </a:r>
          </a:p>
          <a:p>
            <a:pPr lvl="0"/>
            <a:r>
              <a:rPr lang="tr-TR" sz="8000" b="1" dirty="0" smtClean="0"/>
              <a:t>Dinsel/Büyüsel Pratikler </a:t>
            </a:r>
            <a:r>
              <a:rPr lang="tr-TR" sz="8000" dirty="0" smtClean="0"/>
              <a:t>(Büyü, Nazar,</a:t>
            </a:r>
          </a:p>
          <a:p>
            <a:r>
              <a:rPr lang="tr-TR" sz="8000" dirty="0" smtClean="0"/>
              <a:t>Kurşun Dökme, Ocaklık vb.)  </a:t>
            </a:r>
          </a:p>
          <a:p>
            <a:pPr>
              <a:buNone/>
            </a:pPr>
            <a:r>
              <a:rPr lang="en-US" sz="8000" i="1" dirty="0" smtClean="0"/>
              <a:t>	</a:t>
            </a:r>
            <a:r>
              <a:rPr lang="tr-TR" sz="8000" i="1" dirty="0" smtClean="0"/>
              <a:t>(</a:t>
            </a:r>
            <a:r>
              <a:rPr lang="tr-TR" sz="8000" i="1" dirty="0" err="1" smtClean="0"/>
              <a:t>Yoder</a:t>
            </a:r>
            <a:r>
              <a:rPr lang="tr-TR" sz="8000" i="1" dirty="0" smtClean="0"/>
              <a:t>, 1975)</a:t>
            </a:r>
            <a:endParaRPr lang="tr-TR" sz="8000" dirty="0" smtClean="0"/>
          </a:p>
          <a:p>
            <a:pPr lvl="1">
              <a:buNone/>
            </a:pPr>
            <a:r>
              <a:rPr lang="tr-TR" sz="7600" b="1" dirty="0" smtClean="0">
                <a:solidFill>
                  <a:schemeClr val="tx2"/>
                </a:solidFill>
              </a:rPr>
              <a:t>        </a:t>
            </a:r>
            <a:endParaRPr lang="tr-TR" dirty="0"/>
          </a:p>
        </p:txBody>
      </p:sp>
    </p:spTree>
    <p:extLst>
      <p:ext uri="{BB962C8B-B14F-4D97-AF65-F5344CB8AC3E}">
        <p14:creationId xmlns:p14="http://schemas.microsoft.com/office/powerpoint/2010/main" val="34440564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marL="484632" lvl="1" algn="l" rtl="0">
              <a:spcBef>
                <a:spcPct val="0"/>
              </a:spcBef>
            </a:pPr>
            <a:r>
              <a:rPr lang="tr-TR" sz="3200" b="1" dirty="0" smtClean="0">
                <a:solidFill>
                  <a:schemeClr val="accent1"/>
                </a:solidFill>
              </a:rPr>
              <a:t>Anadolu’da Halk Hekimliği Sınıflaması </a:t>
            </a:r>
            <a:r>
              <a:rPr lang="tr-TR" sz="3200" dirty="0" smtClean="0">
                <a:solidFill>
                  <a:schemeClr val="accent1"/>
                </a:solidFill>
              </a:rPr>
              <a:t/>
            </a:r>
            <a:br>
              <a:rPr lang="tr-TR" sz="3200" dirty="0" smtClean="0">
                <a:solidFill>
                  <a:schemeClr val="accent1"/>
                </a:solidFill>
              </a:rPr>
            </a:br>
            <a:endParaRPr lang="tr-TR" sz="3200" dirty="0">
              <a:solidFill>
                <a:schemeClr val="accent1"/>
              </a:solidFill>
            </a:endParaRPr>
          </a:p>
        </p:txBody>
      </p:sp>
      <p:sp>
        <p:nvSpPr>
          <p:cNvPr id="3" name="2 İçerik Yer Tutucusu"/>
          <p:cNvSpPr>
            <a:spLocks noGrp="1"/>
          </p:cNvSpPr>
          <p:nvPr>
            <p:ph idx="1"/>
          </p:nvPr>
        </p:nvSpPr>
        <p:spPr/>
        <p:txBody>
          <a:bodyPr>
            <a:normAutofit fontScale="32500" lnSpcReduction="20000"/>
          </a:bodyPr>
          <a:lstStyle/>
          <a:p>
            <a:pPr lvl="0"/>
            <a:r>
              <a:rPr lang="tr-TR" sz="8000" dirty="0" smtClean="0"/>
              <a:t>İlaçlarla sağaltma (hayvansal, bitkisel, madensel kaynaklı)</a:t>
            </a:r>
          </a:p>
          <a:p>
            <a:pPr lvl="0"/>
            <a:r>
              <a:rPr lang="tr-TR" sz="8000" dirty="0" smtClean="0"/>
              <a:t>Sihirsel işlemlerle sağaltma (kurşun dökmek vb.) </a:t>
            </a:r>
          </a:p>
          <a:p>
            <a:pPr lvl="0"/>
            <a:r>
              <a:rPr lang="tr-TR" sz="8000" dirty="0" smtClean="0"/>
              <a:t>Dinsel işlemlerle sağaltma (yatır ziyaretleri, hocanın okuması vb.) </a:t>
            </a:r>
          </a:p>
          <a:p>
            <a:pPr lvl="0"/>
            <a:r>
              <a:rPr lang="tr-TR" sz="8000" dirty="0" smtClean="0"/>
              <a:t>Ameliyatla sağaltma (dil altını yarmak, ayak ve el parmaklarını kesmek)  </a:t>
            </a:r>
          </a:p>
          <a:p>
            <a:pPr lvl="0"/>
            <a:r>
              <a:rPr lang="tr-TR" sz="8000" dirty="0" smtClean="0"/>
              <a:t>Karışık sağaltma </a:t>
            </a:r>
          </a:p>
          <a:p>
            <a:pPr>
              <a:buNone/>
            </a:pPr>
            <a:r>
              <a:rPr lang="en-US" sz="8000" i="1" dirty="0" smtClean="0"/>
              <a:t>	</a:t>
            </a:r>
            <a:r>
              <a:rPr lang="tr-TR" sz="8000" i="1" dirty="0" smtClean="0"/>
              <a:t>(Acıpayamlı, 1982) </a:t>
            </a:r>
            <a:endParaRPr lang="tr-TR" dirty="0" smtClean="0"/>
          </a:p>
          <a:p>
            <a:endParaRPr lang="tr-TR" dirty="0"/>
          </a:p>
        </p:txBody>
      </p:sp>
    </p:spTree>
    <p:extLst>
      <p:ext uri="{BB962C8B-B14F-4D97-AF65-F5344CB8AC3E}">
        <p14:creationId xmlns:p14="http://schemas.microsoft.com/office/powerpoint/2010/main" val="31165099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Sağlık ve hastalık kavramları, her kültürde bulunmakla birlikte farklı algılanan kavramlardır. Yani bir toplumdaki hastalık algısı ile başka bir toplumdaki hastalık algısı aynı olmayabilir. Toplumun hastalık hakkındaki değer yargıları, hastalığa bakış açısı ve seçilen tedavi şekli o toplumun kültürünün özelliklerini yansıtır. </a:t>
            </a:r>
          </a:p>
          <a:p>
            <a:endParaRPr lang="tr-TR" dirty="0"/>
          </a:p>
        </p:txBody>
      </p:sp>
    </p:spTree>
    <p:extLst>
      <p:ext uri="{BB962C8B-B14F-4D97-AF65-F5344CB8AC3E}">
        <p14:creationId xmlns:p14="http://schemas.microsoft.com/office/powerpoint/2010/main" val="37259929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Öyleyse, kültürler arasındaki farklılıkları göz önüne alırsak, sağlık-hastalık kavramları ve bunun çevresindeki pek çok kavram da aynı derecede görelidir; kültürden kültüre farklılık gösterir. Bu bakış açısıyla diyebiliriz ki sağlık ve hastalık, en azından bir yönüyle kültürün bir ürünüdür.</a:t>
            </a:r>
          </a:p>
          <a:p>
            <a:endParaRPr lang="tr-TR" dirty="0"/>
          </a:p>
        </p:txBody>
      </p:sp>
    </p:spTree>
    <p:extLst>
      <p:ext uri="{BB962C8B-B14F-4D97-AF65-F5344CB8AC3E}">
        <p14:creationId xmlns:p14="http://schemas.microsoft.com/office/powerpoint/2010/main" val="1863502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Hastalık Nedir?</a:t>
            </a:r>
            <a:endParaRPr lang="tr-TR" dirty="0"/>
          </a:p>
        </p:txBody>
      </p:sp>
      <p:sp>
        <p:nvSpPr>
          <p:cNvPr id="3" name="2 İçerik Yer Tutucusu"/>
          <p:cNvSpPr>
            <a:spLocks noGrp="1"/>
          </p:cNvSpPr>
          <p:nvPr>
            <p:ph idx="1"/>
          </p:nvPr>
        </p:nvSpPr>
        <p:spPr/>
        <p:txBody>
          <a:bodyPr/>
          <a:lstStyle/>
          <a:p>
            <a:r>
              <a:rPr lang="tr-TR" dirty="0" smtClean="0"/>
              <a:t>Hastalık, organizmanın patolojik halidir. </a:t>
            </a:r>
          </a:p>
          <a:p>
            <a:r>
              <a:rPr lang="tr-TR" dirty="0" smtClean="0"/>
              <a:t>“Sağlıksızlık” (</a:t>
            </a:r>
            <a:r>
              <a:rPr lang="tr-TR" i="1" dirty="0" err="1" smtClean="0"/>
              <a:t>sicness</a:t>
            </a:r>
            <a:r>
              <a:rPr lang="tr-TR" dirty="0" smtClean="0"/>
              <a:t>), sağlıktaki bozulma demektir. Sağlıksız olma hali, rahatsızlık ve hastalık olgularını da içeren, daha geniş kapsamlı bir terimdir. Rahatsızlık (</a:t>
            </a:r>
            <a:r>
              <a:rPr lang="tr-TR" i="1" dirty="0" err="1" smtClean="0"/>
              <a:t>illness</a:t>
            </a:r>
            <a:r>
              <a:rPr lang="tr-TR" dirty="0" smtClean="0"/>
              <a:t>) ise, sağlıksız olma halinin, kültürel ve sosyal olarak tanımlanmış ve koşullandırılmış </a:t>
            </a:r>
            <a:r>
              <a:rPr lang="tr-TR" dirty="0" err="1" smtClean="0"/>
              <a:t>algılayımlara</a:t>
            </a:r>
            <a:r>
              <a:rPr lang="tr-TR" dirty="0" smtClean="0"/>
              <a:t> veya deneyimlere ilişkin yönüne işaret eder. </a:t>
            </a:r>
          </a:p>
          <a:p>
            <a:endParaRPr lang="tr-TR" dirty="0"/>
          </a:p>
        </p:txBody>
      </p:sp>
    </p:spTree>
    <p:extLst>
      <p:ext uri="{BB962C8B-B14F-4D97-AF65-F5344CB8AC3E}">
        <p14:creationId xmlns:p14="http://schemas.microsoft.com/office/powerpoint/2010/main" val="21323865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Sözcük,</a:t>
            </a:r>
            <a:r>
              <a:rPr lang="tr-TR" b="1" dirty="0" smtClean="0"/>
              <a:t> </a:t>
            </a:r>
            <a:r>
              <a:rPr lang="tr-TR" dirty="0" smtClean="0"/>
              <a:t>iki farklı anlam içerir. İngilizce kökenli bu iki kavram arasındaki fark; </a:t>
            </a:r>
            <a:r>
              <a:rPr lang="tr-TR" i="1" dirty="0" err="1" smtClean="0"/>
              <a:t>disease</a:t>
            </a:r>
            <a:r>
              <a:rPr lang="tr-TR" dirty="0" smtClean="0"/>
              <a:t>, patolojik olarak hasta olma durumu; </a:t>
            </a:r>
            <a:r>
              <a:rPr lang="tr-TR" i="1" dirty="0" err="1" smtClean="0"/>
              <a:t>illness</a:t>
            </a:r>
            <a:r>
              <a:rPr lang="tr-TR" i="1" dirty="0" smtClean="0"/>
              <a:t>,</a:t>
            </a:r>
            <a:r>
              <a:rPr lang="tr-TR" dirty="0" smtClean="0"/>
              <a:t> bireyin kendini hasta hissetmesidir. </a:t>
            </a:r>
          </a:p>
          <a:p>
            <a:r>
              <a:rPr lang="tr-TR" dirty="0"/>
              <a:t>Yani, tıbbi açıdan fizyolojik kökenli hastalık ile </a:t>
            </a:r>
            <a:r>
              <a:rPr lang="tr-TR" dirty="0" err="1"/>
              <a:t>psiko</a:t>
            </a:r>
            <a:r>
              <a:rPr lang="tr-TR" dirty="0"/>
              <a:t>-sosyal açıdan hastalık olmak üzere iki farklı anlamı vardır: </a:t>
            </a:r>
          </a:p>
          <a:p>
            <a:endParaRPr lang="tr-TR" dirty="0"/>
          </a:p>
        </p:txBody>
      </p:sp>
    </p:spTree>
    <p:extLst>
      <p:ext uri="{BB962C8B-B14F-4D97-AF65-F5344CB8AC3E}">
        <p14:creationId xmlns:p14="http://schemas.microsoft.com/office/powerpoint/2010/main" val="39917154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Belirli işaret ve semptomlarla kendisini gösteren patolojik durum (</a:t>
            </a:r>
            <a:r>
              <a:rPr lang="tr-TR" i="1" dirty="0" err="1" smtClean="0"/>
              <a:t>disease</a:t>
            </a:r>
            <a:r>
              <a:rPr lang="tr-TR" dirty="0" smtClean="0"/>
              <a:t>: doktordan dönerken saptanan hastalık) </a:t>
            </a:r>
          </a:p>
          <a:p>
            <a:pPr marL="0" lvl="0" indent="0">
              <a:buNone/>
            </a:pPr>
            <a:endParaRPr lang="tr-TR" dirty="0" smtClean="0"/>
          </a:p>
          <a:p>
            <a:pPr lvl="0"/>
            <a:r>
              <a:rPr lang="tr-TR" dirty="0" smtClean="0"/>
              <a:t>Sağlıksızlığın, patolojik sürecin öznel deneyim içinde bireyce algılanması (</a:t>
            </a:r>
            <a:r>
              <a:rPr lang="tr-TR" i="1" dirty="0" err="1" smtClean="0"/>
              <a:t>illness</a:t>
            </a:r>
            <a:r>
              <a:rPr lang="tr-TR" dirty="0" smtClean="0"/>
              <a:t>: doktora giderken bireyin hissettiği rahatsızlık) (</a:t>
            </a:r>
            <a:r>
              <a:rPr lang="tr-TR" dirty="0" err="1" smtClean="0"/>
              <a:t>Özçelik</a:t>
            </a:r>
            <a:r>
              <a:rPr lang="tr-TR" dirty="0" smtClean="0"/>
              <a:t>, 2002:26). </a:t>
            </a:r>
          </a:p>
          <a:p>
            <a:endParaRPr lang="tr-TR" dirty="0"/>
          </a:p>
        </p:txBody>
      </p:sp>
    </p:spTree>
    <p:extLst>
      <p:ext uri="{BB962C8B-B14F-4D97-AF65-F5344CB8AC3E}">
        <p14:creationId xmlns:p14="http://schemas.microsoft.com/office/powerpoint/2010/main" val="3144322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Modern tıbbın anlayışında hastalık, vücudun içsel çevresini etkileyen değişikliklere verilen biyolojik tepkilerdir. Modern tıpta, hastalığa ilişkin algı, kavram, tavır, değerlendirme ve tedavi biçimi bilimsel mantıkta temellenir: Hipotezlerin güvenirliği ve geçerliliği objektif olarak ispatlanmalıdır, ki klinik düzeyde kabul edilsin.  </a:t>
            </a:r>
            <a:endParaRPr lang="tr-TR" dirty="0"/>
          </a:p>
        </p:txBody>
      </p:sp>
    </p:spTree>
    <p:extLst>
      <p:ext uri="{BB962C8B-B14F-4D97-AF65-F5344CB8AC3E}">
        <p14:creationId xmlns:p14="http://schemas.microsoft.com/office/powerpoint/2010/main" val="9797407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Yunan ve Roma mitolojilerindeki Şifa tanrısı </a:t>
            </a:r>
            <a:r>
              <a:rPr lang="tr-TR" dirty="0" err="1" smtClean="0"/>
              <a:t>Asklepios’un</a:t>
            </a:r>
            <a:r>
              <a:rPr lang="tr-TR" dirty="0" smtClean="0"/>
              <a:t> heykellerinde elinde tuttuğu yılan dolanmış budaklı sopası önemli bir simgedir. Yılan, gizem, güç ve iyiliğin simgesidir ve bu iyi huylu sağlık tanrısının da sembolüdür. </a:t>
            </a:r>
            <a:r>
              <a:rPr lang="tr-TR" dirty="0" err="1" smtClean="0"/>
              <a:t>Asklepios</a:t>
            </a:r>
            <a:r>
              <a:rPr lang="tr-TR" dirty="0" smtClean="0"/>
              <a:t> Kültü’nde, Tanrı’nın tedavilerini yılanlar aracılığıyla yazdırdığına inanılır.  </a:t>
            </a:r>
          </a:p>
          <a:p>
            <a:endParaRPr lang="tr-TR" dirty="0"/>
          </a:p>
        </p:txBody>
      </p:sp>
    </p:spTree>
    <p:extLst>
      <p:ext uri="{BB962C8B-B14F-4D97-AF65-F5344CB8AC3E}">
        <p14:creationId xmlns:p14="http://schemas.microsoft.com/office/powerpoint/2010/main" val="28249855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“Halk tıbbı”, halk arasında görülen hastalıklara karşı uygulanan iyileştirme </a:t>
            </a:r>
            <a:r>
              <a:rPr lang="tr-TR" dirty="0" err="1" smtClean="0"/>
              <a:t>metodlarının</a:t>
            </a:r>
            <a:r>
              <a:rPr lang="tr-TR" dirty="0" smtClean="0"/>
              <a:t> tümü ile hastalıklar üzerine olan geleneksel görüşlerin bütünüdür. </a:t>
            </a:r>
            <a:endParaRPr lang="tr-TR" dirty="0"/>
          </a:p>
        </p:txBody>
      </p:sp>
    </p:spTree>
    <p:extLst>
      <p:ext uri="{BB962C8B-B14F-4D97-AF65-F5344CB8AC3E}">
        <p14:creationId xmlns:p14="http://schemas.microsoft.com/office/powerpoint/2010/main" val="28713988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107</TotalTime>
  <Words>589</Words>
  <Application>Microsoft Office PowerPoint</Application>
  <PresentationFormat>Ekran Gösterisi (4:3)</PresentationFormat>
  <Paragraphs>53</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Akış</vt:lpstr>
      <vt:lpstr>PowerPoint Sunusu</vt:lpstr>
      <vt:lpstr>PowerPoint Sunusu</vt:lpstr>
      <vt:lpstr>PowerPoint Sunusu</vt:lpstr>
      <vt:lpstr>Hastalık Nedir?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Halk Tıbbı Sınıflaması </vt:lpstr>
      <vt:lpstr>Anadolu’da Halk Hekimliği Sınıflaması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dc:creator>
  <cp:lastModifiedBy>E</cp:lastModifiedBy>
  <cp:revision>4</cp:revision>
  <dcterms:created xsi:type="dcterms:W3CDTF">2017-04-04T07:49:55Z</dcterms:created>
  <dcterms:modified xsi:type="dcterms:W3CDTF">2017-05-29T10:27:08Z</dcterms:modified>
</cp:coreProperties>
</file>