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301" r:id="rId2"/>
    <p:sldId id="256" r:id="rId3"/>
    <p:sldId id="257" r:id="rId4"/>
    <p:sldId id="258" r:id="rId5"/>
    <p:sldId id="259" r:id="rId6"/>
    <p:sldId id="261" r:id="rId7"/>
    <p:sldId id="263" r:id="rId8"/>
    <p:sldId id="264" r:id="rId9"/>
    <p:sldId id="265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109" d="100"/>
          <a:sy n="109" d="100"/>
        </p:scale>
        <p:origin x="168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262D0-6DB1-4684-9D13-2C0638C398D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7F575-5ABE-4F70-ACC3-4C11D870721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105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F575-5ABE-4F70-ACC3-4C11D8707217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800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7F575-5ABE-4F70-ACC3-4C11D8707217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442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Başlık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6" name="Veri Yer Tutucus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Slayt Numarası Yer Tutucus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Başlık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7" name="İçerik Yer Tutucus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19" name="Altbilgi Yer Tutucusu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9" name="Veri Yer Tutucus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11" name="Altbilgi Yer Tutucusu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Slayt Numarası Yer Tutucus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şlık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Başlık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25" name="Metin Yer Tutucus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8" name="İçerik Yer Tutucus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Veri Yer Tutucus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Veri Yer Tutucus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24" name="Altbilgi Yer Tutucusu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Başlık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İçerik Yer Tutucus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Veri Yer Tutucus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29" name="Altbilgi Yer Tutucusu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sim Yer Tutucusu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Slayt Numarası Yer Tutucus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Başlık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Metin Yer Tutucus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1" name="Veri Yer Tutucus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5.01.2018</a:t>
            </a:fld>
            <a:endParaRPr lang="tr-TR"/>
          </a:p>
        </p:txBody>
      </p:sp>
      <p:sp>
        <p:nvSpPr>
          <p:cNvPr id="28" name="Altbilgi Yer Tutucusu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Başlık Yer Tutucu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4"/>
          <p:cNvSpPr txBox="1"/>
          <p:nvPr/>
        </p:nvSpPr>
        <p:spPr>
          <a:xfrm>
            <a:off x="1403269" y="476672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latin typeface="Arial" pitchFamily="34" charset="0"/>
                <a:cs typeface="Arial" pitchFamily="34" charset="0"/>
              </a:rPr>
              <a:t>DİGOKSİN İLAÇ ETKİLEŞİMLERİ</a:t>
            </a:r>
          </a:p>
        </p:txBody>
      </p:sp>
    </p:spTree>
    <p:extLst>
      <p:ext uri="{BB962C8B-B14F-4D97-AF65-F5344CB8AC3E}">
        <p14:creationId xmlns:p14="http://schemas.microsoft.com/office/powerpoint/2010/main" val="1064665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6297" y="260648"/>
            <a:ext cx="8686800" cy="838200"/>
          </a:xfrm>
        </p:spPr>
        <p:txBody>
          <a:bodyPr/>
          <a:lstStyle/>
          <a:p>
            <a:r>
              <a:rPr lang="tr-TR" dirty="0"/>
              <a:t>  KALSİYUM TUZLARI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dirty="0" err="1"/>
              <a:t>Parenteral</a:t>
            </a:r>
            <a:r>
              <a:rPr lang="tr-TR" sz="2400" dirty="0"/>
              <a:t> kalsiyum preparatlarının, özellikle hızlı İV enjeksiyonu ile uygulanması, </a:t>
            </a:r>
            <a:r>
              <a:rPr lang="tr-TR" sz="2400" dirty="0" err="1"/>
              <a:t>digital</a:t>
            </a:r>
            <a:r>
              <a:rPr lang="tr-TR" sz="2400" dirty="0"/>
              <a:t> kullanan hastalarda ciddi kardiyak aritmileri hızlandırabilir. Mekanizmanın muhtemelen, kalsiyum ve </a:t>
            </a:r>
            <a:r>
              <a:rPr lang="tr-TR" sz="2400" dirty="0" err="1"/>
              <a:t>digitalis</a:t>
            </a:r>
            <a:r>
              <a:rPr lang="tr-TR" sz="2400" dirty="0"/>
              <a:t> glikozitlerin </a:t>
            </a:r>
            <a:r>
              <a:rPr lang="tr-TR" sz="2400" dirty="0" err="1"/>
              <a:t>miyokard</a:t>
            </a:r>
            <a:r>
              <a:rPr lang="tr-TR" sz="2400" dirty="0"/>
              <a:t> üzerindeki </a:t>
            </a:r>
            <a:r>
              <a:rPr lang="tr-TR" sz="2400" dirty="0" err="1"/>
              <a:t>sinerjik</a:t>
            </a:r>
            <a:r>
              <a:rPr lang="tr-TR" sz="2400" dirty="0"/>
              <a:t> </a:t>
            </a:r>
            <a:r>
              <a:rPr lang="tr-TR" sz="2400" dirty="0" err="1"/>
              <a:t>inotropik</a:t>
            </a:r>
            <a:r>
              <a:rPr lang="tr-TR" sz="2400" dirty="0"/>
              <a:t> etkileriyle ilişkili olduğu </a:t>
            </a:r>
            <a:r>
              <a:rPr lang="tr-TR" sz="2400" dirty="0" err="1"/>
              <a:t>düşünülmektedir.Damar</a:t>
            </a:r>
            <a:r>
              <a:rPr lang="tr-TR" sz="2400" dirty="0"/>
              <a:t> içi </a:t>
            </a:r>
            <a:r>
              <a:rPr lang="tr-TR" sz="2400" dirty="0" err="1"/>
              <a:t>kalsiyum,dijital</a:t>
            </a:r>
            <a:r>
              <a:rPr lang="tr-TR" sz="2400" dirty="0"/>
              <a:t> </a:t>
            </a:r>
            <a:r>
              <a:rPr lang="tr-TR" sz="2400" dirty="0" err="1"/>
              <a:t>glikozid</a:t>
            </a:r>
            <a:r>
              <a:rPr lang="tr-TR" sz="2400" dirty="0"/>
              <a:t> alan hastalarda kullanılmamalıdır veya yüksek serum kalsiyum konsantrasyonlarından kaçınmak için yavaşça veya küçük miktarlarda verilmelidir. Aritmi olasılığı için hastalar izlenmelidir.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0286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/>
          </a:bodyPr>
          <a:lstStyle/>
          <a:p>
            <a:r>
              <a:rPr lang="tr-TR" dirty="0"/>
              <a:t>              </a:t>
            </a:r>
            <a:r>
              <a:rPr lang="tr-TR" dirty="0" err="1"/>
              <a:t>Kİnİdİn</a:t>
            </a:r>
            <a:r>
              <a:rPr lang="tr-TR" dirty="0"/>
              <a:t>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8600" y="3212976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err="1">
                <a:latin typeface="Arial" pitchFamily="34" charset="0"/>
                <a:cs typeface="Arial" pitchFamily="34" charset="0"/>
              </a:rPr>
              <a:t>Kinidin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 hastaların% 90'ından fazlasında serum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düzeylerini önemli ölçüde artırır. Önerilen mekanizma,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digoxin'in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P-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glikoprotein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aracılı bağırsak atığı ve / veya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renal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tübüler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sekresyonunun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kinidin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inhibisyonudur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. Etkileşim, çok sayıda hasta arası değişkenliğe maruz kalmasına rağmen, serum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seviyeleri ortalama 2 kat artabilir.</a:t>
            </a:r>
          </a:p>
        </p:txBody>
      </p:sp>
    </p:spTree>
    <p:extLst>
      <p:ext uri="{BB962C8B-B14F-4D97-AF65-F5344CB8AC3E}">
        <p14:creationId xmlns:p14="http://schemas.microsoft.com/office/powerpoint/2010/main" val="1004718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82855" y="214745"/>
            <a:ext cx="8686800" cy="838200"/>
          </a:xfrm>
        </p:spPr>
        <p:txBody>
          <a:bodyPr/>
          <a:lstStyle/>
          <a:p>
            <a:r>
              <a:rPr lang="tr-TR" dirty="0"/>
              <a:t>        DOLASETRON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 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7712" y="2491107"/>
            <a:ext cx="8686800" cy="38190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err="1">
                <a:latin typeface="Arial" pitchFamily="34" charset="0"/>
                <a:cs typeface="Arial" pitchFamily="34" charset="0"/>
              </a:rPr>
              <a:t>Dolasetronun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PR ve QRS aralıklarının doz bağımlı uzamasına neden olduğu gösterilmiştir. Hem yetişkin hem de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pediyatrik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hastalarda ölüm, ikinci ve üçüncü dereceden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atriyoventriküler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blok, kardiyak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arrest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ve ciddi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ventriküler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aritmilerin rapor edilmiştir. Teorik olarak PR aralığını uzatan diğer ajanlarla (örneğin beta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blokerler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kalsiyum kanal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blokerleri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atazanavir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lopinavir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saquinavir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digitalis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lakosamid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mefloquin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morisizin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gibi bazı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proteaz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inhibitörleri) veya QRS aralığının birlikte uygulanması (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örn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Flecainide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morisizin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;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kinidin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) ilave etkilere ve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bradikardi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ve kalp bloğu riskinde artışa neden olabilir.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84" y="12565"/>
            <a:ext cx="964751" cy="90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558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/>
          <a:lstStyle/>
          <a:p>
            <a:r>
              <a:rPr lang="tr-TR" dirty="0"/>
              <a:t>       </a:t>
            </a:r>
            <a:r>
              <a:rPr lang="tr-TR" dirty="0" err="1"/>
              <a:t>Dronedarone</a:t>
            </a:r>
            <a:r>
              <a:rPr lang="tr-TR" dirty="0"/>
              <a:t>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306896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err="1">
                <a:latin typeface="Arial" pitchFamily="34" charset="0"/>
                <a:cs typeface="Arial" pitchFamily="34" charset="0"/>
              </a:rPr>
              <a:t>Dronedarone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ile birlikte uygulanması,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serum konsantrasyonlarını önemli ölçüde artırabilir. Önerilen mekanizma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digoxin'in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P-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glikoprotein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aracılı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renal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tübüler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sekresyonunun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dronedaron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inhibisyonudur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. Ürün etiketlemesine göre,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dronedarone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sistemik maruz kalımını (AUC) 2.5 kat arttırmıştır.</a:t>
            </a:r>
          </a:p>
        </p:txBody>
      </p:sp>
    </p:spTree>
    <p:extLst>
      <p:ext uri="{BB962C8B-B14F-4D97-AF65-F5344CB8AC3E}">
        <p14:creationId xmlns:p14="http://schemas.microsoft.com/office/powerpoint/2010/main" val="27581290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/>
          <a:lstStyle/>
          <a:p>
            <a:r>
              <a:rPr lang="tr-TR" dirty="0"/>
              <a:t>           </a:t>
            </a:r>
            <a:r>
              <a:rPr lang="tr-TR" dirty="0" err="1"/>
              <a:t>Fİngolİmod</a:t>
            </a:r>
            <a:r>
              <a:rPr lang="tr-TR" dirty="0"/>
              <a:t>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9912" y="3501008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latin typeface="Arial" pitchFamily="34" charset="0"/>
                <a:cs typeface="Arial" pitchFamily="34" charset="0"/>
              </a:rPr>
              <a:t>Kalp hızı veya AV iletimini yavaşlatan, beta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blokerler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 bazı kalsiyum kanal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blokörleri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örn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Diltiazem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verapamil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) ve diğer ilaçları alan hastalarda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fingolimod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tedavisi başlangıcında şiddetli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bradikardi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sz="2400" dirty="0" err="1">
                <a:latin typeface="Arial" pitchFamily="34" charset="0"/>
                <a:cs typeface="Arial" pitchFamily="34" charset="0"/>
              </a:rPr>
              <a:t>atriyoventriküler</a:t>
            </a:r>
            <a:r>
              <a:rPr lang="tr-TR" sz="2400" dirty="0">
                <a:latin typeface="Arial" pitchFamily="34" charset="0"/>
                <a:cs typeface="Arial" pitchFamily="34" charset="0"/>
              </a:rPr>
              <a:t> (AV) blok riski artabilir. </a:t>
            </a:r>
          </a:p>
        </p:txBody>
      </p:sp>
    </p:spTree>
    <p:extLst>
      <p:ext uri="{BB962C8B-B14F-4D97-AF65-F5344CB8AC3E}">
        <p14:creationId xmlns:p14="http://schemas.microsoft.com/office/powerpoint/2010/main" val="760431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/>
          <a:lstStyle/>
          <a:p>
            <a:r>
              <a:rPr lang="tr-TR" dirty="0"/>
              <a:t>        FLİBANSERİN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332037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err="1">
                <a:latin typeface="Arial" pitchFamily="34" charset="0"/>
                <a:cs typeface="Arial" pitchFamily="34" charset="0"/>
              </a:rPr>
              <a:t>Flibanserin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ile birlikte uygulanması, serum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digoxin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konsantrasyonlarını önemli ölçüde artırabilir. Önerilen mekanizma,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digoxin'in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P-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glikoproteinin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aracılı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renal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tübüler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sekresyonunun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flibanserin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inhibisyonudur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. 24 sağlıklı erkek ve kadın çalışma grubunda, 5 gün süreyle günde bir kez 100 mg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flibanserin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ile ön tedavi sonrası 0.5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mg'lık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tek bir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dozu verildiğinde;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doruk konsantrasyonu (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Cmaks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) ve sistemik maruz kalma (AUC) 1.5 ve 2.0 kat artmıştır.                                     </a:t>
            </a:r>
            <a:r>
              <a:rPr lang="tr-TR" sz="1400" dirty="0">
                <a:latin typeface="Arial" pitchFamily="34" charset="0"/>
                <a:cs typeface="Arial" pitchFamily="34" charset="0"/>
              </a:rPr>
              <a:t> *</a:t>
            </a:r>
            <a:r>
              <a:rPr lang="tr-TR" sz="1200" dirty="0" err="1">
                <a:latin typeface="Arial" pitchFamily="34" charset="0"/>
                <a:cs typeface="Arial" pitchFamily="34" charset="0"/>
              </a:rPr>
              <a:t>Hypoactive</a:t>
            </a:r>
            <a:r>
              <a:rPr lang="tr-TR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200" dirty="0" err="1">
                <a:latin typeface="Arial" pitchFamily="34" charset="0"/>
                <a:cs typeface="Arial" pitchFamily="34" charset="0"/>
              </a:rPr>
              <a:t>sexual</a:t>
            </a:r>
            <a:r>
              <a:rPr lang="tr-TR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200" dirty="0" err="1">
                <a:latin typeface="Arial" pitchFamily="34" charset="0"/>
                <a:cs typeface="Arial" pitchFamily="34" charset="0"/>
              </a:rPr>
              <a:t>desire</a:t>
            </a:r>
            <a:r>
              <a:rPr lang="tr-TR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200" dirty="0" err="1">
                <a:latin typeface="Arial" pitchFamily="34" charset="0"/>
                <a:cs typeface="Arial" pitchFamily="34" charset="0"/>
              </a:rPr>
              <a:t>disorder</a:t>
            </a:r>
            <a:r>
              <a:rPr lang="tr-TR" sz="1200" dirty="0">
                <a:latin typeface="Arial" pitchFamily="34" charset="0"/>
                <a:cs typeface="Arial" pitchFamily="34" charset="0"/>
              </a:rPr>
              <a:t> (HSDD</a:t>
            </a:r>
            <a:r>
              <a:rPr lang="tr-TR" sz="2000" dirty="0"/>
              <a:t>)</a:t>
            </a:r>
            <a:endParaRPr lang="tr-T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932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r>
              <a:rPr lang="tr-TR" dirty="0"/>
              <a:t>              </a:t>
            </a:r>
            <a:r>
              <a:rPr lang="tr-TR" dirty="0" err="1"/>
              <a:t>Lapatİnİb</a:t>
            </a:r>
            <a:r>
              <a:rPr lang="tr-TR" dirty="0">
                <a:sym typeface="Wingdings" pitchFamily="2" charset="2"/>
              </a:rPr>
              <a:t>  </a:t>
            </a:r>
            <a:r>
              <a:rPr lang="tr-TR" dirty="0"/>
              <a:t>DİGOKSİN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852936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err="1">
                <a:latin typeface="Arial" pitchFamily="34" charset="0"/>
                <a:cs typeface="Arial" pitchFamily="34" charset="0"/>
              </a:rPr>
              <a:t>Lapatinib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ile birlikte uygulanması,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plazma konsantrasyonlarını önemli ölçüde artırabilir. Önerilen mekanizma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, P-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glikoprotein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aracılı bağırsak atığı ve / veya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renal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boru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sekresyonunun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lapatinib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inhibisyonudur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. Tek doz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lapatinib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ile birlikte verildiğinde, </a:t>
            </a:r>
            <a:r>
              <a:rPr lang="tr-TR" sz="20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000" dirty="0">
                <a:latin typeface="Arial" pitchFamily="34" charset="0"/>
                <a:cs typeface="Arial" pitchFamily="34" charset="0"/>
              </a:rPr>
              <a:t> sistemik maruz kalma (AUC) yaklaşık 2.8 kat artmıştır. </a:t>
            </a:r>
          </a:p>
        </p:txBody>
      </p:sp>
    </p:spTree>
    <p:extLst>
      <p:ext uri="{BB962C8B-B14F-4D97-AF65-F5344CB8AC3E}">
        <p14:creationId xmlns:p14="http://schemas.microsoft.com/office/powerpoint/2010/main" val="533441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22532" y="142528"/>
            <a:ext cx="8686800" cy="838200"/>
          </a:xfrm>
        </p:spPr>
        <p:txBody>
          <a:bodyPr/>
          <a:lstStyle/>
          <a:p>
            <a:r>
              <a:rPr lang="tr-TR" dirty="0" err="1"/>
              <a:t>Paratİroİd</a:t>
            </a:r>
            <a:r>
              <a:rPr lang="tr-TR" dirty="0"/>
              <a:t> hormonu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4584" y="3140968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b="1" dirty="0" err="1">
                <a:latin typeface="Arial" pitchFamily="34" charset="0"/>
                <a:cs typeface="Arial" pitchFamily="34" charset="0"/>
              </a:rPr>
              <a:t>Paratiroid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hormonu, </a:t>
            </a:r>
            <a:r>
              <a:rPr lang="tr-TR" sz="1800" b="1" dirty="0" err="1">
                <a:latin typeface="Arial" pitchFamily="34" charset="0"/>
                <a:cs typeface="Arial" pitchFamily="34" charset="0"/>
              </a:rPr>
              <a:t>digitalis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glikozitlerin etkilerini değiştirebilir. </a:t>
            </a:r>
            <a:r>
              <a:rPr lang="tr-TR" sz="1800" b="1" dirty="0" err="1">
                <a:latin typeface="Arial" pitchFamily="34" charset="0"/>
                <a:cs typeface="Arial" pitchFamily="34" charset="0"/>
              </a:rPr>
              <a:t>Dijitalis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glikozitlerin </a:t>
            </a:r>
            <a:r>
              <a:rPr lang="tr-TR" sz="1800" b="1" dirty="0" err="1">
                <a:latin typeface="Arial" pitchFamily="34" charset="0"/>
                <a:cs typeface="Arial" pitchFamily="34" charset="0"/>
              </a:rPr>
              <a:t>inotropik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etkileri serum kalsiyum seviyelerinden etkilenir. </a:t>
            </a:r>
            <a:r>
              <a:rPr lang="tr-TR" sz="1800" b="1" dirty="0" err="1">
                <a:latin typeface="Arial" pitchFamily="34" charset="0"/>
                <a:cs typeface="Arial" pitchFamily="34" charset="0"/>
              </a:rPr>
              <a:t>Paratiroid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hormonu, serum kalsiyumunda geçici bir artışa neden olduğundan, </a:t>
            </a:r>
            <a:r>
              <a:rPr lang="tr-TR" sz="1800" b="1" dirty="0" err="1">
                <a:latin typeface="Arial" pitchFamily="34" charset="0"/>
                <a:cs typeface="Arial" pitchFamily="34" charset="0"/>
              </a:rPr>
              <a:t>hiperkalsemi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gelişirse, dijital </a:t>
            </a:r>
            <a:r>
              <a:rPr lang="tr-TR" sz="1800" b="1" dirty="0" err="1">
                <a:latin typeface="Arial" pitchFamily="34" charset="0"/>
                <a:cs typeface="Arial" pitchFamily="34" charset="0"/>
              </a:rPr>
              <a:t>toksisite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riskini artırabilir. Öte yandan, eğer </a:t>
            </a:r>
            <a:r>
              <a:rPr lang="tr-TR" sz="1800" b="1" dirty="0" err="1">
                <a:latin typeface="Arial" pitchFamily="34" charset="0"/>
                <a:cs typeface="Arial" pitchFamily="34" charset="0"/>
              </a:rPr>
              <a:t>hipokalsemi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ortaya çıkarsa dijital etkinlik azaltılabilir. </a:t>
            </a:r>
            <a:r>
              <a:rPr lang="tr-TR" sz="1800" b="1" dirty="0" err="1">
                <a:latin typeface="Arial" pitchFamily="34" charset="0"/>
                <a:cs typeface="Arial" pitchFamily="34" charset="0"/>
              </a:rPr>
              <a:t>Paratiroid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hormon tedavisi sırasında </a:t>
            </a:r>
            <a:r>
              <a:rPr lang="tr-TR" sz="1800" b="1" dirty="0" err="1">
                <a:latin typeface="Arial" pitchFamily="34" charset="0"/>
                <a:cs typeface="Arial" pitchFamily="34" charset="0"/>
              </a:rPr>
              <a:t>hiperkalsemi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sz="1800" b="1" dirty="0" err="1">
                <a:latin typeface="Arial" pitchFamily="34" charset="0"/>
                <a:cs typeface="Arial" pitchFamily="34" charset="0"/>
              </a:rPr>
              <a:t>hipokalsemi</a:t>
            </a:r>
            <a:r>
              <a:rPr lang="tr-TR" sz="1800" b="1" dirty="0">
                <a:latin typeface="Arial" pitchFamily="34" charset="0"/>
                <a:cs typeface="Arial" pitchFamily="34" charset="0"/>
              </a:rPr>
              <a:t> ile ilgili ciddi vakalar bildirilmiştir.</a:t>
            </a:r>
          </a:p>
        </p:txBody>
      </p:sp>
    </p:spTree>
    <p:extLst>
      <p:ext uri="{BB962C8B-B14F-4D97-AF65-F5344CB8AC3E}">
        <p14:creationId xmlns:p14="http://schemas.microsoft.com/office/powerpoint/2010/main" val="4087942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-29029"/>
            <a:ext cx="8686800" cy="838200"/>
          </a:xfrm>
        </p:spPr>
        <p:txBody>
          <a:bodyPr/>
          <a:lstStyle/>
          <a:p>
            <a:r>
              <a:rPr lang="tr-TR" dirty="0"/>
              <a:t>               </a:t>
            </a:r>
            <a:r>
              <a:rPr lang="tr-TR" dirty="0" err="1"/>
              <a:t>Sakİnavİr</a:t>
            </a:r>
            <a:r>
              <a:rPr lang="tr-TR" dirty="0"/>
              <a:t>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109664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 err="1">
                <a:latin typeface="Arial" pitchFamily="34" charset="0"/>
                <a:cs typeface="Arial" pitchFamily="34" charset="0"/>
              </a:rPr>
              <a:t>Sakinavir'in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ritonavir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ile kombinasyon halinde elektrokardiyogramın PR aralığını uzattığı gösterilmiştir. Teorik olarak, PR aralığını uzatan diğer ajanlarla (örneğin beta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blokerler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lakosamid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mefloquin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verapamil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) birlikte uygulanması, iletim bozuklukları ve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atriyoventriküler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blok riski ile sonuçlanabilir. Bununla birlikte, klinik veriler eksiktir.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Sakinavir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ile birlikte uygulanması serum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konsantrasyonlarını önemli ölçüde artırabilir. Etkileşim mekanizması tarif edilmemiştir, ancak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P-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glikoprotein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aracılı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renal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tübüler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sekresyonun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sakinavir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inhibisyonuyla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ilişkili olabilir.</a:t>
            </a:r>
          </a:p>
        </p:txBody>
      </p:sp>
    </p:spTree>
    <p:extLst>
      <p:ext uri="{BB962C8B-B14F-4D97-AF65-F5344CB8AC3E}">
        <p14:creationId xmlns:p14="http://schemas.microsoft.com/office/powerpoint/2010/main" val="3288498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24911" y="260648"/>
            <a:ext cx="8686800" cy="838200"/>
          </a:xfrm>
        </p:spPr>
        <p:txBody>
          <a:bodyPr/>
          <a:lstStyle/>
          <a:p>
            <a:r>
              <a:rPr lang="tr-TR" dirty="0"/>
              <a:t>             </a:t>
            </a:r>
            <a:r>
              <a:rPr lang="tr-TR" dirty="0" err="1"/>
              <a:t>Gİnseng</a:t>
            </a:r>
            <a:r>
              <a:rPr lang="tr-TR" dirty="0"/>
              <a:t>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tr-TR" sz="2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tr-TR" sz="2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tr-TR" sz="2200" dirty="0">
                <a:latin typeface="Arial" pitchFamily="34" charset="0"/>
                <a:cs typeface="Arial" pitchFamily="34" charset="0"/>
              </a:rPr>
              <a:t>Asya ve Sibirya ginsengi,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digoksinle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, farmakodinamik olarak etkileşir. Etkileşim, in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vitro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olarak ve ginseng ile beslenen ve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ginseng'de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yapısal olarak kardiyak glikozitlere benzeyen maddelere bağlı olduğu düşünülen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nondigoksin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ile muamele edilen farelerde gözlenmiştir. Bir olgu sunumunda, rutin bir muayenehanesinde,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sabit bir dozunu uzun yıllardır kullanan 74 yaşındaki bir erkek, klinik olarak hiçbir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toksisite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belirtisi olmaksızın açıklanamayan serum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düzeyine sahip bulunmuş; daha sonra hastanın bir Sibirya ginsengi içeren bir kapsül aldığı öğrenilmiş. Kapsüllerin bırakılmasından kısa süre sonra serum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kabul edilebilir bir seviyeye geri döndü ve tedaviye devam edilmiştir.</a:t>
            </a:r>
          </a:p>
        </p:txBody>
      </p:sp>
    </p:spTree>
    <p:extLst>
      <p:ext uri="{BB962C8B-B14F-4D97-AF65-F5344CB8AC3E}">
        <p14:creationId xmlns:p14="http://schemas.microsoft.com/office/powerpoint/2010/main" val="202243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99592" y="277062"/>
            <a:ext cx="7772400" cy="1224135"/>
          </a:xfrm>
        </p:spPr>
        <p:txBody>
          <a:bodyPr/>
          <a:lstStyle/>
          <a:p>
            <a:r>
              <a:rPr lang="tr-TR" dirty="0"/>
              <a:t>                         DİGOKSİN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90589" y="2204864"/>
            <a:ext cx="8640960" cy="4347864"/>
          </a:xfrm>
        </p:spPr>
        <p:txBody>
          <a:bodyPr>
            <a:normAutofit/>
          </a:bodyPr>
          <a:lstStyle/>
          <a:p>
            <a:r>
              <a:rPr lang="tr-TR" sz="2200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Digoksin</a:t>
            </a:r>
            <a:r>
              <a:rPr lang="tr-TR" sz="2200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, yetişkinlerde hafif-orta düzeyde kalp yetmezliği tedavisinde </a:t>
            </a:r>
            <a:r>
              <a:rPr lang="tr-TR" sz="2200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endikedir</a:t>
            </a:r>
            <a:r>
              <a:rPr lang="tr-TR" sz="2200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tr-TR" sz="2200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Digoksin</a:t>
            </a:r>
            <a:r>
              <a:rPr lang="tr-TR" sz="2200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, sol </a:t>
            </a:r>
            <a:r>
              <a:rPr lang="tr-TR" sz="2200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ventrikül</a:t>
            </a:r>
            <a:r>
              <a:rPr lang="tr-TR" sz="2200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ejeksiyon</a:t>
            </a:r>
            <a:r>
              <a:rPr lang="tr-TR" sz="2200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fraksiyonunu arttırır ve </a:t>
            </a:r>
            <a:r>
              <a:rPr lang="tr-TR" sz="2200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mortaliteyi</a:t>
            </a:r>
            <a:r>
              <a:rPr lang="tr-TR" sz="2200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iyileştirmeyle kanıtlandığı gibi, kalp yetmezliği semptomlarını iyileştirir. Mümkün olduğunda </a:t>
            </a:r>
            <a:r>
              <a:rPr lang="tr-TR" sz="2200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digoksin</a:t>
            </a:r>
            <a:r>
              <a:rPr lang="tr-TR" sz="2200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sz="2200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diüretik</a:t>
            </a:r>
            <a:r>
              <a:rPr lang="tr-TR" sz="2200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ve </a:t>
            </a:r>
            <a:r>
              <a:rPr lang="tr-TR" sz="2200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anjiyotensin</a:t>
            </a:r>
            <a:r>
              <a:rPr lang="tr-TR" sz="2200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dönüştürücü enzim (ACE) inhibitörü ile kombinasyon halinde kullanılmalıdır.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</a:t>
            </a:r>
            <a:br>
              <a:rPr lang="tr-TR" sz="2200" dirty="0">
                <a:latin typeface="Arial" pitchFamily="34" charset="0"/>
                <a:cs typeface="Arial" pitchFamily="34" charset="0"/>
              </a:rPr>
            </a:br>
            <a:r>
              <a:rPr lang="tr-TR" sz="2200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, ayrıca kronik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atriyal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fibrilasyonu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olan yetişkin hastalarda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ventriküler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 yanıt oranının kontrolü için </a:t>
            </a:r>
            <a:r>
              <a:rPr lang="tr-TR" sz="2200" dirty="0" err="1">
                <a:latin typeface="Arial" pitchFamily="34" charset="0"/>
                <a:cs typeface="Arial" pitchFamily="34" charset="0"/>
              </a:rPr>
              <a:t>endikedir</a:t>
            </a:r>
            <a:r>
              <a:rPr lang="tr-TR" sz="2200" dirty="0">
                <a:latin typeface="Arial" pitchFamily="34" charset="0"/>
                <a:cs typeface="Arial" pitchFamily="34" charset="0"/>
              </a:rPr>
              <a:t>.</a:t>
            </a:r>
            <a:endParaRPr lang="tr-TR" sz="2200" dirty="0">
              <a:solidFill>
                <a:srgbClr val="212121"/>
              </a:solidFill>
              <a:latin typeface="Arial" pitchFamily="34" charset="0"/>
              <a:cs typeface="Arial" pitchFamily="34" charset="0"/>
            </a:endParaRPr>
          </a:p>
          <a:p>
            <a:endParaRPr lang="tr-T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İçerik Yer Tutucusu 3"/>
          <p:cNvSpPr txBox="1">
            <a:spLocks/>
          </p:cNvSpPr>
          <p:nvPr/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marL="0" indent="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>
                    <a:shade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3275856" y="2481696"/>
            <a:ext cx="35555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Digoksin</a:t>
            </a:r>
            <a:r>
              <a:rPr lang="tr-TR" dirty="0"/>
              <a:t>, </a:t>
            </a:r>
            <a:r>
              <a:rPr lang="tr-TR" dirty="0" err="1"/>
              <a:t>Digitalis</a:t>
            </a:r>
            <a:r>
              <a:rPr lang="tr-TR" dirty="0"/>
              <a:t> </a:t>
            </a:r>
            <a:r>
              <a:rPr lang="tr-TR" dirty="0" err="1"/>
              <a:t>purpurea’nın</a:t>
            </a:r>
            <a:r>
              <a:rPr lang="tr-TR" dirty="0"/>
              <a:t> yapraklarından elde edilen bir kardiyak glikozittir.</a:t>
            </a:r>
          </a:p>
        </p:txBody>
      </p:sp>
    </p:spTree>
    <p:extLst>
      <p:ext uri="{BB962C8B-B14F-4D97-AF65-F5344CB8AC3E}">
        <p14:creationId xmlns:p14="http://schemas.microsoft.com/office/powerpoint/2010/main" val="908895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81000" y="357166"/>
            <a:ext cx="6762768" cy="4857784"/>
          </a:xfrm>
        </p:spPr>
        <p:txBody>
          <a:bodyPr>
            <a:norm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NSAID’s</a:t>
            </a:r>
            <a:r>
              <a:rPr lang="tr-T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←→ DİGOKSİN          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Nonsteroidal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anti-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inflamatuvar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ilaçlar (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NSAID'ler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), plazma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digoksin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konsantrasyonunu ve yarılanma ömrünü arttırabilir. Tam mekanizma bilinmemektedir, ancak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digoksin'in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renal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klerensinin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azalmasına bağlı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digoksin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konsantrasyonunun arttığı düşünülüyor.Etkileşim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indometazin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ibuprofen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ile bildirilmiştir , diğer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NSAID'ler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için veri mevcut değildir.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57200"/>
            <a:ext cx="8553480" cy="828660"/>
          </a:xfrm>
        </p:spPr>
        <p:txBody>
          <a:bodyPr>
            <a:normAutofit fontScale="90000"/>
          </a:bodyPr>
          <a:lstStyle/>
          <a:p>
            <a:r>
              <a:rPr lang="tr-TR" dirty="0"/>
              <a:t>    SEMPATOMİMETİK AJANLAR ←→DİGOKSİN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71547"/>
            <a:ext cx="8215338" cy="4572032"/>
          </a:xfrm>
        </p:spPr>
        <p:txBody>
          <a:bodyPr/>
          <a:lstStyle/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Sempatomimetik</a:t>
            </a:r>
            <a:r>
              <a:rPr lang="tr-TR" dirty="0"/>
              <a:t> ajanların ve kardiyak glikozitlerin birlikte kullanılması kardiyak aritmilerin riskini artırabilir. Bu etkileşimin mekanizması  bilinmemektedir. </a:t>
            </a:r>
            <a:r>
              <a:rPr lang="tr-TR" dirty="0" err="1"/>
              <a:t>Psödoefedrin</a:t>
            </a:r>
            <a:r>
              <a:rPr lang="tr-TR" dirty="0"/>
              <a:t> ile birlikte </a:t>
            </a:r>
            <a:r>
              <a:rPr lang="tr-TR" dirty="0" err="1"/>
              <a:t>digoksin</a:t>
            </a:r>
            <a:r>
              <a:rPr lang="tr-TR" dirty="0"/>
              <a:t> alan hastalarda </a:t>
            </a:r>
            <a:r>
              <a:rPr lang="tr-TR" dirty="0" err="1"/>
              <a:t>ektopik</a:t>
            </a:r>
            <a:r>
              <a:rPr lang="tr-TR" dirty="0"/>
              <a:t> </a:t>
            </a:r>
            <a:r>
              <a:rPr lang="tr-TR" dirty="0" err="1"/>
              <a:t>pacemaker</a:t>
            </a:r>
            <a:r>
              <a:rPr lang="tr-TR" dirty="0"/>
              <a:t>  aktivitesinin arttığı gözlenmiştir.</a:t>
            </a:r>
          </a:p>
        </p:txBody>
      </p:sp>
      <p:sp>
        <p:nvSpPr>
          <p:cNvPr id="7" name="6 Çarpma"/>
          <p:cNvSpPr/>
          <p:nvPr/>
        </p:nvSpPr>
        <p:spPr>
          <a:xfrm>
            <a:off x="6443650" y="4429132"/>
            <a:ext cx="2700350" cy="184309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AKARBOZ←→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554162"/>
            <a:ext cx="8624918" cy="323215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tr-TR" dirty="0"/>
              <a:t>     </a:t>
            </a:r>
            <a:r>
              <a:rPr lang="tr-TR" dirty="0" err="1"/>
              <a:t>Digoksinin</a:t>
            </a:r>
            <a:r>
              <a:rPr lang="tr-TR" dirty="0"/>
              <a:t> plazma konsantrasyonlarını azaltabilir. Mekanizması belirlenmemiştir, ancak </a:t>
            </a:r>
            <a:r>
              <a:rPr lang="tr-TR" dirty="0" err="1"/>
              <a:t>akarboz</a:t>
            </a:r>
            <a:r>
              <a:rPr lang="tr-TR" dirty="0"/>
              <a:t> </a:t>
            </a:r>
            <a:r>
              <a:rPr lang="tr-TR" dirty="0" err="1"/>
              <a:t>adsorbsiyonunun</a:t>
            </a:r>
            <a:r>
              <a:rPr lang="tr-TR" dirty="0"/>
              <a:t> </a:t>
            </a:r>
            <a:r>
              <a:rPr lang="tr-TR" dirty="0" err="1"/>
              <a:t>digoksinin</a:t>
            </a:r>
            <a:r>
              <a:rPr lang="tr-TR" dirty="0"/>
              <a:t>  GIS de kalış süresinde değişiklikler yapabileceği gözlenmiş. </a:t>
            </a:r>
            <a:r>
              <a:rPr lang="tr-TR" dirty="0" err="1"/>
              <a:t>Akarboz</a:t>
            </a:r>
            <a:r>
              <a:rPr lang="tr-TR" dirty="0"/>
              <a:t> ayrıca emilimden önce kardiyak glikozitin bölünmesine neden olabilir . İlaç etkileşimi araştırmaları, </a:t>
            </a:r>
            <a:r>
              <a:rPr lang="tr-TR" dirty="0" err="1"/>
              <a:t>akarbozun</a:t>
            </a:r>
            <a:r>
              <a:rPr lang="tr-TR" dirty="0"/>
              <a:t> ortalama </a:t>
            </a:r>
            <a:r>
              <a:rPr lang="tr-TR" dirty="0" err="1"/>
              <a:t>digoksin</a:t>
            </a:r>
            <a:r>
              <a:rPr lang="tr-TR" dirty="0"/>
              <a:t> </a:t>
            </a:r>
            <a:r>
              <a:rPr lang="tr-TR" dirty="0" err="1"/>
              <a:t>biyoyararlanımını</a:t>
            </a:r>
            <a:r>
              <a:rPr lang="tr-TR" dirty="0"/>
              <a:t>  (AUC) % 16, maksimum plazma konsantrasyonunu (</a:t>
            </a:r>
            <a:r>
              <a:rPr lang="tr-TR" dirty="0" err="1"/>
              <a:t>Cmax</a:t>
            </a:r>
            <a:r>
              <a:rPr lang="tr-TR" dirty="0"/>
              <a:t>) % 26 ve </a:t>
            </a:r>
            <a:r>
              <a:rPr lang="tr-TR" dirty="0" err="1"/>
              <a:t>minumum</a:t>
            </a:r>
            <a:r>
              <a:rPr lang="tr-TR" dirty="0"/>
              <a:t> konsantrasyonunu (</a:t>
            </a:r>
            <a:r>
              <a:rPr lang="tr-TR" dirty="0" err="1"/>
              <a:t>Cmin</a:t>
            </a:r>
            <a:r>
              <a:rPr lang="tr-TR" dirty="0"/>
              <a:t>) % 9 azaltabileceğini göstermektedir. </a:t>
            </a:r>
            <a:r>
              <a:rPr lang="tr-TR" dirty="0" err="1"/>
              <a:t>Diabet</a:t>
            </a:r>
            <a:r>
              <a:rPr lang="tr-TR" dirty="0"/>
              <a:t> ve kalp yetmezliğine sahip 69 yaşındaki bir kadında, </a:t>
            </a:r>
            <a:r>
              <a:rPr lang="tr-TR" dirty="0" err="1"/>
              <a:t>akarboz</a:t>
            </a:r>
            <a:r>
              <a:rPr lang="tr-TR" dirty="0"/>
              <a:t> ilavesinden sonra art arda olağandışı </a:t>
            </a:r>
            <a:r>
              <a:rPr lang="tr-TR" dirty="0" err="1"/>
              <a:t>subterapötik</a:t>
            </a:r>
            <a:r>
              <a:rPr lang="tr-TR" dirty="0"/>
              <a:t> </a:t>
            </a:r>
            <a:r>
              <a:rPr lang="tr-TR" dirty="0" err="1"/>
              <a:t>digoksin</a:t>
            </a:r>
            <a:r>
              <a:rPr lang="tr-TR" dirty="0"/>
              <a:t> plazma seviyelerine görülmüş. </a:t>
            </a:r>
            <a:r>
              <a:rPr lang="tr-TR" dirty="0" err="1"/>
              <a:t>Akarboz</a:t>
            </a:r>
            <a:r>
              <a:rPr lang="tr-TR" dirty="0"/>
              <a:t> kesildikten sonra </a:t>
            </a:r>
            <a:r>
              <a:rPr lang="tr-TR" dirty="0" err="1"/>
              <a:t>digoksinin</a:t>
            </a:r>
            <a:r>
              <a:rPr lang="tr-TR" dirty="0"/>
              <a:t> plazma konsantrasyonu </a:t>
            </a:r>
            <a:r>
              <a:rPr lang="tr-TR" dirty="0" err="1"/>
              <a:t>terapötik</a:t>
            </a:r>
            <a:r>
              <a:rPr lang="tr-TR" dirty="0"/>
              <a:t> aralığa yükselmiş.</a:t>
            </a:r>
          </a:p>
          <a:p>
            <a:pPr>
              <a:buNone/>
            </a:pPr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BETA BLOKÖR 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411287"/>
            <a:ext cx="8839200" cy="330359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/>
              <a:t>    Dijital özlü glikozitlerin ve beta </a:t>
            </a:r>
            <a:r>
              <a:rPr lang="tr-TR" dirty="0" err="1"/>
              <a:t>blokörlerin</a:t>
            </a:r>
            <a:r>
              <a:rPr lang="tr-TR" dirty="0"/>
              <a:t> birlikte kullanılması </a:t>
            </a:r>
            <a:r>
              <a:rPr lang="tr-TR" dirty="0" err="1"/>
              <a:t>bradikardi</a:t>
            </a:r>
            <a:r>
              <a:rPr lang="tr-TR" dirty="0"/>
              <a:t> riskini artırabilir. Bu ajanlar </a:t>
            </a:r>
            <a:r>
              <a:rPr lang="tr-TR" dirty="0" err="1"/>
              <a:t>atriyoventriküler</a:t>
            </a:r>
            <a:r>
              <a:rPr lang="tr-TR" dirty="0"/>
              <a:t> iletimi yavaşlatır ve kalp atış hızını düşürür. </a:t>
            </a:r>
            <a:r>
              <a:rPr lang="tr-TR" dirty="0" err="1"/>
              <a:t>Karvedilol</a:t>
            </a:r>
            <a:r>
              <a:rPr lang="tr-TR" dirty="0"/>
              <a:t>, </a:t>
            </a:r>
            <a:r>
              <a:rPr lang="tr-TR" dirty="0" err="1"/>
              <a:t>esmolol</a:t>
            </a:r>
            <a:r>
              <a:rPr lang="tr-TR" dirty="0"/>
              <a:t> gibi bazı beta </a:t>
            </a:r>
            <a:r>
              <a:rPr lang="tr-TR" dirty="0" err="1"/>
              <a:t>blokerlerin</a:t>
            </a:r>
            <a:r>
              <a:rPr lang="tr-TR" dirty="0"/>
              <a:t> </a:t>
            </a:r>
            <a:r>
              <a:rPr lang="tr-TR" dirty="0" err="1"/>
              <a:t>digoksinin</a:t>
            </a:r>
            <a:r>
              <a:rPr lang="tr-TR" dirty="0"/>
              <a:t> sistemik </a:t>
            </a:r>
            <a:r>
              <a:rPr lang="tr-TR" dirty="0" err="1"/>
              <a:t>biyoyararlanımını</a:t>
            </a:r>
            <a:r>
              <a:rPr lang="tr-TR" dirty="0"/>
              <a:t> arttırdığı  </a:t>
            </a:r>
            <a:r>
              <a:rPr lang="tr-TR" dirty="0" err="1"/>
              <a:t>bildirilmiştir.İntestinal</a:t>
            </a:r>
            <a:r>
              <a:rPr lang="tr-TR" dirty="0"/>
              <a:t> ve </a:t>
            </a:r>
            <a:r>
              <a:rPr lang="tr-TR" dirty="0" err="1"/>
              <a:t>renal</a:t>
            </a:r>
            <a:r>
              <a:rPr lang="tr-TR" dirty="0"/>
              <a:t> P-</a:t>
            </a:r>
            <a:r>
              <a:rPr lang="tr-TR" dirty="0" err="1"/>
              <a:t>Glikoprotein</a:t>
            </a:r>
            <a:r>
              <a:rPr lang="tr-TR" dirty="0"/>
              <a:t> </a:t>
            </a:r>
            <a:r>
              <a:rPr lang="tr-TR" dirty="0" err="1"/>
              <a:t>efflux</a:t>
            </a:r>
            <a:r>
              <a:rPr lang="tr-TR" dirty="0"/>
              <a:t> </a:t>
            </a:r>
            <a:r>
              <a:rPr lang="tr-TR" dirty="0" err="1"/>
              <a:t>transporter</a:t>
            </a:r>
            <a:r>
              <a:rPr lang="tr-TR" dirty="0"/>
              <a:t> </a:t>
            </a:r>
            <a:r>
              <a:rPr lang="tr-TR" dirty="0" err="1"/>
              <a:t>ların</a:t>
            </a:r>
            <a:r>
              <a:rPr lang="tr-TR" dirty="0"/>
              <a:t> </a:t>
            </a:r>
            <a:r>
              <a:rPr lang="tr-TR" dirty="0" err="1"/>
              <a:t>inhibisyonundan</a:t>
            </a:r>
            <a:r>
              <a:rPr lang="tr-TR" dirty="0"/>
              <a:t> ötürü </a:t>
            </a:r>
            <a:r>
              <a:rPr lang="tr-TR" dirty="0" err="1"/>
              <a:t>digoksinin</a:t>
            </a:r>
            <a:r>
              <a:rPr lang="tr-TR" dirty="0"/>
              <a:t> böbreklerden atılımı azalır ve </a:t>
            </a:r>
            <a:r>
              <a:rPr lang="tr-TR" dirty="0" err="1"/>
              <a:t>absorpsiyonu</a:t>
            </a:r>
            <a:r>
              <a:rPr lang="tr-TR" dirty="0"/>
              <a:t> da artmıştır.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DİÜRETİKLER ←→ DİGOKSİN 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Diüretikler</a:t>
            </a:r>
            <a:r>
              <a:rPr lang="tr-TR" dirty="0"/>
              <a:t> ve </a:t>
            </a:r>
            <a:r>
              <a:rPr lang="tr-TR" dirty="0" err="1"/>
              <a:t>digoksin</a:t>
            </a:r>
            <a:r>
              <a:rPr lang="tr-TR" dirty="0"/>
              <a:t> çok sık birlikte kullanılırsa </a:t>
            </a:r>
            <a:r>
              <a:rPr lang="tr-TR" dirty="0" err="1"/>
              <a:t>diüretik</a:t>
            </a:r>
            <a:r>
              <a:rPr lang="tr-TR" dirty="0"/>
              <a:t> kaynaklı </a:t>
            </a:r>
            <a:r>
              <a:rPr lang="tr-TR" dirty="0" err="1"/>
              <a:t>hipokalemi</a:t>
            </a:r>
            <a:r>
              <a:rPr lang="tr-TR" dirty="0"/>
              <a:t> ve </a:t>
            </a:r>
            <a:r>
              <a:rPr lang="tr-TR" dirty="0" err="1"/>
              <a:t>hipomagnezemi</a:t>
            </a:r>
            <a:r>
              <a:rPr lang="tr-TR" dirty="0"/>
              <a:t>, hastaları aritmilere yatkın hale getirebilir.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D VİTAMİNİ 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 D vitaminin aşırı dozu, pozitif  </a:t>
            </a:r>
            <a:r>
              <a:rPr lang="tr-TR" dirty="0" err="1"/>
              <a:t>inotropik</a:t>
            </a:r>
            <a:r>
              <a:rPr lang="tr-TR" dirty="0"/>
              <a:t> etkilere bağlı olarak ciddi </a:t>
            </a:r>
            <a:r>
              <a:rPr lang="tr-TR" dirty="0" err="1"/>
              <a:t>toksisite</a:t>
            </a:r>
            <a:r>
              <a:rPr lang="tr-TR" dirty="0"/>
              <a:t> ve ciddi aritmilerin ortaya çıkmasına neden olan </a:t>
            </a:r>
            <a:r>
              <a:rPr lang="tr-TR" dirty="0" err="1"/>
              <a:t>hiperkalsemiyi</a:t>
            </a:r>
            <a:r>
              <a:rPr lang="tr-TR" dirty="0"/>
              <a:t> indükleyebilir.</a:t>
            </a:r>
          </a:p>
        </p:txBody>
      </p:sp>
      <p:sp>
        <p:nvSpPr>
          <p:cNvPr id="11" name="10 Metin kutusu"/>
          <p:cNvSpPr txBox="1"/>
          <p:nvPr/>
        </p:nvSpPr>
        <p:spPr>
          <a:xfrm rot="21219625">
            <a:off x="7619281" y="3335430"/>
            <a:ext cx="1482423" cy="150810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KALSİYUM ALIMINA DİKKAT EDİLMELİ </a:t>
            </a:r>
            <a:r>
              <a:rPr lang="tr-TR" sz="2000" b="1" dirty="0">
                <a:solidFill>
                  <a:srgbClr val="FF0000"/>
                </a:solidFill>
              </a:rPr>
              <a:t>!!!!!</a:t>
            </a:r>
          </a:p>
        </p:txBody>
      </p:sp>
      <p:sp>
        <p:nvSpPr>
          <p:cNvPr id="12" name="11 Akış Çizelgesi: Veri"/>
          <p:cNvSpPr/>
          <p:nvPr/>
        </p:nvSpPr>
        <p:spPr>
          <a:xfrm>
            <a:off x="7929586" y="3143248"/>
            <a:ext cx="571504" cy="214314"/>
          </a:xfrm>
          <a:prstGeom prst="flowChartInputOutp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3" name="12 Resim" descr="moderate1_1000.png"/>
          <p:cNvPicPr>
            <a:picLocks noChangeAspect="1"/>
          </p:cNvPicPr>
          <p:nvPr/>
        </p:nvPicPr>
        <p:blipFill>
          <a:blip r:embed="rId2" cstate="print"/>
          <a:srcRect l="25000" t="11188" r="24219" b="9936"/>
          <a:stretch>
            <a:fillRect/>
          </a:stretch>
        </p:blipFill>
        <p:spPr>
          <a:xfrm>
            <a:off x="0" y="0"/>
            <a:ext cx="1214414" cy="1177047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METFORMİN 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Digoksin</a:t>
            </a:r>
            <a:r>
              <a:rPr lang="tr-TR" dirty="0"/>
              <a:t> </a:t>
            </a:r>
            <a:r>
              <a:rPr lang="tr-TR" dirty="0" err="1"/>
              <a:t>katyonik</a:t>
            </a:r>
            <a:r>
              <a:rPr lang="tr-TR" dirty="0"/>
              <a:t> bir ilaçtır ve teorik olarak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tübüler</a:t>
            </a:r>
            <a:r>
              <a:rPr lang="tr-TR" dirty="0"/>
              <a:t> transportta </a:t>
            </a:r>
            <a:r>
              <a:rPr lang="tr-TR" dirty="0" err="1"/>
              <a:t>metforminle</a:t>
            </a:r>
            <a:r>
              <a:rPr lang="tr-TR" dirty="0"/>
              <a:t> </a:t>
            </a:r>
            <a:r>
              <a:rPr lang="tr-TR" dirty="0" err="1"/>
              <a:t>kompetisyanu</a:t>
            </a:r>
            <a:r>
              <a:rPr lang="tr-TR" dirty="0"/>
              <a:t> sonucu atılımını azaltabilir.Kanıtlanmış veriler ve çalışmalar çok fazla yoktur.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BENZODİAZEPİN 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554163"/>
            <a:ext cx="4981580" cy="494667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Benzodiazepinler</a:t>
            </a:r>
            <a:r>
              <a:rPr lang="tr-TR" dirty="0"/>
              <a:t>, serum </a:t>
            </a:r>
            <a:r>
              <a:rPr lang="tr-TR" dirty="0" err="1"/>
              <a:t>digoksin</a:t>
            </a:r>
            <a:r>
              <a:rPr lang="tr-TR" dirty="0"/>
              <a:t> düzeylerini artırabilirler. Mekanizma bilinmemektedir, ancak </a:t>
            </a:r>
            <a:r>
              <a:rPr lang="tr-TR" dirty="0" err="1"/>
              <a:t>digoksinin</a:t>
            </a:r>
            <a:r>
              <a:rPr lang="tr-TR" dirty="0"/>
              <a:t> proteine bağlanmasının değişmesiyle ilişkili olabileceği düşünülüyor. Veriler çelişkili; Bununla birlikte </a:t>
            </a:r>
            <a:r>
              <a:rPr lang="tr-TR" dirty="0" err="1"/>
              <a:t>digoksin</a:t>
            </a:r>
            <a:r>
              <a:rPr lang="tr-TR" dirty="0"/>
              <a:t> </a:t>
            </a:r>
            <a:r>
              <a:rPr lang="tr-TR" dirty="0" err="1"/>
              <a:t>toksisitesi</a:t>
            </a:r>
            <a:r>
              <a:rPr lang="tr-TR" dirty="0"/>
              <a:t> bildirilmiştir. Yaşlı hastalarda </a:t>
            </a:r>
            <a:r>
              <a:rPr lang="tr-TR" dirty="0" err="1"/>
              <a:t>toksisite</a:t>
            </a:r>
            <a:r>
              <a:rPr lang="tr-TR" dirty="0"/>
              <a:t> geliştirme riski daha yüksek olabilir.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ATORVASTATİN ←→ DİGOKSİN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Atorvastatin</a:t>
            </a:r>
            <a:r>
              <a:rPr lang="tr-TR" dirty="0"/>
              <a:t> (80 mg) plazma </a:t>
            </a:r>
            <a:r>
              <a:rPr lang="tr-TR" dirty="0" err="1"/>
              <a:t>digoksin</a:t>
            </a:r>
            <a:r>
              <a:rPr lang="tr-TR" dirty="0"/>
              <a:t> konsantrasyonunu yaklaşık  % 20 arttırmıştır. Mekanizma açık bir şekilde tespit edilememiştir, ancak P-</a:t>
            </a:r>
            <a:r>
              <a:rPr lang="tr-TR" dirty="0" err="1"/>
              <a:t>glikoproteinin</a:t>
            </a:r>
            <a:r>
              <a:rPr lang="tr-TR" dirty="0"/>
              <a:t> </a:t>
            </a:r>
            <a:r>
              <a:rPr lang="tr-TR" dirty="0" err="1"/>
              <a:t>inhibisyonunun</a:t>
            </a:r>
            <a:r>
              <a:rPr lang="tr-TR" dirty="0"/>
              <a:t> etkili olduğu düşünülmektedir.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ACE İNHİBİTÖRLERİ 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Bazı ACE inhibitörleri </a:t>
            </a:r>
            <a:r>
              <a:rPr lang="tr-TR" dirty="0" err="1"/>
              <a:t>digoksinin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klirensini</a:t>
            </a:r>
            <a:r>
              <a:rPr lang="tr-TR" dirty="0"/>
              <a:t> azaltabilir. Plazma </a:t>
            </a:r>
            <a:r>
              <a:rPr lang="tr-TR" dirty="0" err="1"/>
              <a:t>digoksin</a:t>
            </a:r>
            <a:r>
              <a:rPr lang="tr-TR" dirty="0"/>
              <a:t> seviyesi artar.</a:t>
            </a:r>
            <a:r>
              <a:rPr lang="tr-TR" dirty="0" err="1"/>
              <a:t>Digoksinin</a:t>
            </a:r>
            <a:r>
              <a:rPr lang="tr-TR" dirty="0"/>
              <a:t>  </a:t>
            </a:r>
            <a:r>
              <a:rPr lang="tr-TR" dirty="0" err="1"/>
              <a:t>tübüler</a:t>
            </a:r>
            <a:r>
              <a:rPr lang="tr-TR" dirty="0"/>
              <a:t> </a:t>
            </a:r>
            <a:r>
              <a:rPr lang="tr-TR" dirty="0" err="1"/>
              <a:t>sekresyonunu</a:t>
            </a:r>
            <a:r>
              <a:rPr lang="tr-TR" dirty="0"/>
              <a:t> azaltmaktadır.</a:t>
            </a:r>
          </a:p>
          <a:p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3929058" y="4572008"/>
            <a:ext cx="121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DİGOKSİN </a:t>
            </a:r>
          </a:p>
          <a:p>
            <a:r>
              <a:rPr lang="tr-TR" b="1" dirty="0"/>
              <a:t>KONSANTRASYONU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495075" y="42636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Pozitif </a:t>
            </a:r>
            <a:r>
              <a:rPr lang="tr-TR" b="1" dirty="0" err="1"/>
              <a:t>inotropik</a:t>
            </a:r>
            <a:r>
              <a:rPr lang="tr-TR" b="1" dirty="0"/>
              <a:t> etkisi ile kalp kasının kasılma kapasitesini arttırırken;</a:t>
            </a:r>
          </a:p>
          <a:p>
            <a:r>
              <a:rPr lang="tr-TR" b="1" dirty="0"/>
              <a:t>negatif </a:t>
            </a:r>
            <a:r>
              <a:rPr lang="tr-TR" b="1" dirty="0" err="1"/>
              <a:t>kronotropik</a:t>
            </a:r>
            <a:r>
              <a:rPr lang="tr-TR" b="1" dirty="0"/>
              <a:t> etkisi ile </a:t>
            </a:r>
            <a:r>
              <a:rPr lang="tr-TR" b="1" dirty="0" err="1"/>
              <a:t>sino</a:t>
            </a:r>
            <a:r>
              <a:rPr lang="tr-TR" b="1" dirty="0"/>
              <a:t> </a:t>
            </a:r>
            <a:r>
              <a:rPr lang="tr-TR" b="1" dirty="0" err="1"/>
              <a:t>atriyal</a:t>
            </a:r>
            <a:r>
              <a:rPr lang="tr-TR" b="1" dirty="0"/>
              <a:t> düğüm üzerinde </a:t>
            </a:r>
            <a:r>
              <a:rPr lang="tr-TR" b="1" dirty="0" err="1"/>
              <a:t>vagal</a:t>
            </a:r>
            <a:r>
              <a:rPr lang="tr-TR" b="1" dirty="0"/>
              <a:t> </a:t>
            </a:r>
            <a:r>
              <a:rPr lang="tr-TR" b="1" dirty="0" err="1"/>
              <a:t>tonus</a:t>
            </a:r>
            <a:r>
              <a:rPr lang="tr-TR" b="1" dirty="0"/>
              <a:t> artışına sebep olarak kalp hızını düşürür. </a:t>
            </a:r>
            <a:r>
              <a:rPr lang="tr-TR" b="1" dirty="0" err="1"/>
              <a:t>Atriyoventriküler</a:t>
            </a:r>
            <a:r>
              <a:rPr lang="tr-TR" b="1" dirty="0"/>
              <a:t> düğümde ileti hızını yavaşlatır.</a:t>
            </a:r>
          </a:p>
        </p:txBody>
      </p:sp>
    </p:spTree>
    <p:extLst>
      <p:ext uri="{BB962C8B-B14F-4D97-AF65-F5344CB8AC3E}">
        <p14:creationId xmlns:p14="http://schemas.microsoft.com/office/powerpoint/2010/main" val="8470073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AMFOTERİSİN←→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Amfoterisin</a:t>
            </a:r>
            <a:r>
              <a:rPr lang="tr-TR" dirty="0"/>
              <a:t>, </a:t>
            </a:r>
            <a:r>
              <a:rPr lang="tr-TR" dirty="0" err="1"/>
              <a:t>digoksin</a:t>
            </a:r>
            <a:r>
              <a:rPr lang="tr-TR" dirty="0"/>
              <a:t> </a:t>
            </a:r>
            <a:r>
              <a:rPr lang="tr-TR" dirty="0" err="1"/>
              <a:t>farmakokinetiğini</a:t>
            </a:r>
            <a:r>
              <a:rPr lang="tr-TR" dirty="0"/>
              <a:t> değiştirmez, ancak </a:t>
            </a:r>
            <a:r>
              <a:rPr lang="tr-TR" dirty="0" err="1"/>
              <a:t>toksisite</a:t>
            </a:r>
            <a:r>
              <a:rPr lang="tr-TR" dirty="0"/>
              <a:t> riskini artırabilir.Böbreklerden  potasyum atılımının arttığı ve serum potasyumunun azaldığı görülmüştür.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BUPROPİON 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142984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   Sınırlı klinik veriler, </a:t>
            </a:r>
            <a:r>
              <a:rPr lang="tr-TR" dirty="0" err="1"/>
              <a:t>bupropiyonun</a:t>
            </a:r>
            <a:r>
              <a:rPr lang="tr-TR" dirty="0"/>
              <a:t> </a:t>
            </a:r>
            <a:r>
              <a:rPr lang="tr-TR" dirty="0" err="1"/>
              <a:t>digoksin</a:t>
            </a:r>
            <a:r>
              <a:rPr lang="tr-TR" dirty="0"/>
              <a:t> serum düzeylerini azaltabileceğini düşündürmektedir. </a:t>
            </a:r>
            <a:r>
              <a:rPr lang="tr-TR" dirty="0" err="1"/>
              <a:t>Digoksinin</a:t>
            </a:r>
            <a:r>
              <a:rPr lang="tr-TR" dirty="0"/>
              <a:t> </a:t>
            </a:r>
            <a:r>
              <a:rPr lang="tr-TR" dirty="0" err="1"/>
              <a:t>tübüler</a:t>
            </a:r>
            <a:r>
              <a:rPr lang="tr-TR" dirty="0"/>
              <a:t> </a:t>
            </a:r>
            <a:r>
              <a:rPr lang="tr-TR" dirty="0" err="1"/>
              <a:t>sekresyonunun</a:t>
            </a:r>
            <a:r>
              <a:rPr lang="tr-TR" dirty="0"/>
              <a:t> </a:t>
            </a:r>
            <a:r>
              <a:rPr lang="tr-TR" dirty="0" err="1"/>
              <a:t>bupropion</a:t>
            </a:r>
            <a:r>
              <a:rPr lang="tr-TR" dirty="0"/>
              <a:t> aracılığıyla arttığı ve </a:t>
            </a:r>
            <a:r>
              <a:rPr lang="tr-TR" dirty="0" err="1"/>
              <a:t>digoksinin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klerensinde</a:t>
            </a:r>
            <a:r>
              <a:rPr lang="tr-TR" dirty="0"/>
              <a:t> bir artışa neden olduğu düşünülmektedir. Bir rapora göre, </a:t>
            </a:r>
            <a:r>
              <a:rPr lang="tr-TR" dirty="0" err="1"/>
              <a:t>bupropion</a:t>
            </a:r>
            <a:r>
              <a:rPr lang="tr-TR" dirty="0"/>
              <a:t>, </a:t>
            </a:r>
            <a:r>
              <a:rPr lang="tr-TR" dirty="0" err="1"/>
              <a:t>digoksinin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klirensini</a:t>
            </a:r>
            <a:r>
              <a:rPr lang="tr-TR" dirty="0"/>
              <a:t> % 80 oranında artırmıştır.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KOLŞİSİN 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554162"/>
            <a:ext cx="605315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Digoksin</a:t>
            </a:r>
            <a:r>
              <a:rPr lang="tr-TR" dirty="0"/>
              <a:t> ve </a:t>
            </a:r>
            <a:r>
              <a:rPr lang="tr-TR" dirty="0" err="1"/>
              <a:t>kolşisin</a:t>
            </a:r>
            <a:r>
              <a:rPr lang="tr-TR" dirty="0"/>
              <a:t> birlikte uygulanması, her iki ilacın plazma konsantrasyonlarını artırabilir. Bağırsak, böbrek ve karaciğerdeki P-</a:t>
            </a:r>
            <a:r>
              <a:rPr lang="tr-TR" dirty="0" err="1"/>
              <a:t>glikoproteinin</a:t>
            </a:r>
            <a:r>
              <a:rPr lang="tr-TR" dirty="0"/>
              <a:t> rekabetçi bir şekilde </a:t>
            </a:r>
            <a:r>
              <a:rPr lang="tr-TR" dirty="0" err="1"/>
              <a:t>inhibe</a:t>
            </a:r>
            <a:r>
              <a:rPr lang="tr-TR" dirty="0"/>
              <a:t> edilmesiyle  ilaç emiliminin artması ve atılımın azalmasına bağlı plazma </a:t>
            </a:r>
            <a:r>
              <a:rPr lang="tr-TR" dirty="0" err="1"/>
              <a:t>konsatrasyonu</a:t>
            </a:r>
            <a:r>
              <a:rPr lang="tr-TR" dirty="0"/>
              <a:t> artmıştır. </a:t>
            </a:r>
            <a:r>
              <a:rPr lang="tr-TR" dirty="0" err="1"/>
              <a:t>Kolşisinin</a:t>
            </a:r>
            <a:r>
              <a:rPr lang="tr-TR" dirty="0"/>
              <a:t> </a:t>
            </a:r>
            <a:r>
              <a:rPr lang="tr-TR" dirty="0" err="1"/>
              <a:t>toksik</a:t>
            </a:r>
            <a:r>
              <a:rPr lang="tr-TR" dirty="0"/>
              <a:t> etkisi olan </a:t>
            </a:r>
            <a:r>
              <a:rPr lang="tr-TR" dirty="0" err="1"/>
              <a:t>rabdomiyoliz</a:t>
            </a:r>
            <a:r>
              <a:rPr lang="tr-TR" dirty="0"/>
              <a:t> görülebilir.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KORTİZON ←→ DİGOKSİN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/>
              <a:t>   Sistemik olarak uygulanan </a:t>
            </a:r>
            <a:r>
              <a:rPr lang="tr-TR" dirty="0" err="1"/>
              <a:t>kortikosteroidler</a:t>
            </a:r>
            <a:r>
              <a:rPr lang="tr-TR" dirty="0"/>
              <a:t> </a:t>
            </a:r>
            <a:r>
              <a:rPr lang="tr-TR" dirty="0" err="1"/>
              <a:t>hipokalemi</a:t>
            </a:r>
            <a:r>
              <a:rPr lang="tr-TR" dirty="0"/>
              <a:t> riskini indükler ve  </a:t>
            </a:r>
            <a:r>
              <a:rPr lang="tr-TR" dirty="0" err="1"/>
              <a:t>digoksin</a:t>
            </a:r>
            <a:r>
              <a:rPr lang="tr-TR" dirty="0"/>
              <a:t> </a:t>
            </a:r>
            <a:r>
              <a:rPr lang="tr-TR" dirty="0" err="1"/>
              <a:t>toksisitesi</a:t>
            </a:r>
            <a:r>
              <a:rPr lang="tr-TR" dirty="0"/>
              <a:t> riskini artırabilir. Buna ek olarak, </a:t>
            </a:r>
            <a:r>
              <a:rPr lang="tr-TR" dirty="0" err="1"/>
              <a:t>kortikosteroid</a:t>
            </a:r>
            <a:r>
              <a:rPr lang="tr-TR" dirty="0"/>
              <a:t> kaynaklı sodyum ve su tutma kalp yetmezliğine neden olan ödemle sonuçlanabilir. Bu etkiler doğal </a:t>
            </a:r>
            <a:r>
              <a:rPr lang="tr-TR" dirty="0" err="1"/>
              <a:t>kortikosteroidler</a:t>
            </a:r>
            <a:r>
              <a:rPr lang="tr-TR" dirty="0"/>
              <a:t> (kortizon, </a:t>
            </a:r>
            <a:r>
              <a:rPr lang="tr-TR" dirty="0" err="1"/>
              <a:t>hidrokortizon</a:t>
            </a:r>
            <a:r>
              <a:rPr lang="tr-TR" dirty="0"/>
              <a:t>) ile daha yaygın görülebilir.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2428860" y="6488668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ELEKTROLİT DEĞERLERİ TAKİP EDİLMELİ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SİKLOSPORİN←→ DİGOKSİN 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73222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Siklosporin</a:t>
            </a:r>
            <a:r>
              <a:rPr lang="tr-TR" dirty="0"/>
              <a:t> hem </a:t>
            </a:r>
            <a:r>
              <a:rPr lang="tr-TR" dirty="0" err="1"/>
              <a:t>digoksin</a:t>
            </a:r>
            <a:r>
              <a:rPr lang="tr-TR" dirty="0"/>
              <a:t> serum seviyelerini hem de farmakolojik etkilerini artırabilir. Mekanizma bilinmemekle birlikte, </a:t>
            </a:r>
            <a:r>
              <a:rPr lang="tr-TR" dirty="0" err="1"/>
              <a:t>siklosporin</a:t>
            </a:r>
            <a:r>
              <a:rPr lang="tr-TR" dirty="0"/>
              <a:t> ile P-</a:t>
            </a:r>
            <a:r>
              <a:rPr lang="tr-TR" dirty="0" err="1"/>
              <a:t>glikoprotein</a:t>
            </a:r>
            <a:r>
              <a:rPr lang="tr-TR" dirty="0"/>
              <a:t> aracılı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tübüler</a:t>
            </a:r>
            <a:r>
              <a:rPr lang="tr-TR" dirty="0"/>
              <a:t> </a:t>
            </a:r>
            <a:r>
              <a:rPr lang="tr-TR" dirty="0" err="1"/>
              <a:t>sekresyonun</a:t>
            </a:r>
            <a:r>
              <a:rPr lang="tr-TR" dirty="0"/>
              <a:t> </a:t>
            </a:r>
            <a:r>
              <a:rPr lang="tr-TR" dirty="0" err="1"/>
              <a:t>inhibisyonu</a:t>
            </a:r>
            <a:r>
              <a:rPr lang="tr-TR" dirty="0"/>
              <a:t> ile ilişkili olabilir. Sınırlı klinik bulgulara dayanarak, </a:t>
            </a:r>
            <a:r>
              <a:rPr lang="tr-TR" dirty="0" err="1"/>
              <a:t>siklosporine</a:t>
            </a:r>
            <a:r>
              <a:rPr lang="tr-TR" dirty="0"/>
              <a:t> eşzamanlı uygulandıktan sonra, </a:t>
            </a:r>
            <a:r>
              <a:rPr lang="tr-TR" dirty="0" err="1"/>
              <a:t>digoksin</a:t>
            </a:r>
            <a:r>
              <a:rPr lang="tr-TR" dirty="0"/>
              <a:t> seviyelerinde 4 kat artış ve </a:t>
            </a:r>
            <a:r>
              <a:rPr lang="tr-TR" dirty="0" err="1"/>
              <a:t>digoksin</a:t>
            </a:r>
            <a:r>
              <a:rPr lang="tr-TR" dirty="0"/>
              <a:t> </a:t>
            </a:r>
            <a:r>
              <a:rPr lang="tr-TR" dirty="0" err="1"/>
              <a:t>klirensinde</a:t>
            </a:r>
            <a:r>
              <a:rPr lang="tr-TR" dirty="0"/>
              <a:t> % 47 ila % 58 azalma olduğu bildirilmiştir.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71472" y="285728"/>
            <a:ext cx="8001056" cy="857256"/>
          </a:xfrm>
        </p:spPr>
        <p:txBody>
          <a:bodyPr>
            <a:normAutofit fontScale="90000"/>
          </a:bodyPr>
          <a:lstStyle/>
          <a:p>
            <a:r>
              <a:rPr lang="tr-TR" dirty="0"/>
              <a:t>       ASETİLKOLİNESTERAZ</a:t>
            </a:r>
            <a:br>
              <a:rPr lang="tr-TR" dirty="0"/>
            </a:br>
            <a:r>
              <a:rPr lang="tr-TR" dirty="0"/>
              <a:t>           İNHİBİTÖRLERİ 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Asetilkolinesteraz</a:t>
            </a:r>
            <a:r>
              <a:rPr lang="tr-TR" dirty="0"/>
              <a:t> inhibitörleri, </a:t>
            </a:r>
            <a:r>
              <a:rPr lang="tr-TR" dirty="0" err="1"/>
              <a:t>sinoatrial</a:t>
            </a:r>
            <a:r>
              <a:rPr lang="tr-TR" dirty="0"/>
              <a:t> ve </a:t>
            </a:r>
            <a:r>
              <a:rPr lang="tr-TR" dirty="0" err="1"/>
              <a:t>atriyoventriküler</a:t>
            </a:r>
            <a:r>
              <a:rPr lang="tr-TR" dirty="0"/>
              <a:t> düğümler üzerindeki </a:t>
            </a:r>
            <a:r>
              <a:rPr lang="tr-TR" dirty="0" err="1"/>
              <a:t>vagotonik</a:t>
            </a:r>
            <a:r>
              <a:rPr lang="tr-TR" dirty="0"/>
              <a:t> etkiler nedeniyle </a:t>
            </a:r>
            <a:r>
              <a:rPr lang="tr-TR" dirty="0" err="1"/>
              <a:t>bradikardi</a:t>
            </a:r>
            <a:r>
              <a:rPr lang="tr-TR" dirty="0"/>
              <a:t> ve kalp bloğuna neden olabilir. </a:t>
            </a:r>
            <a:r>
              <a:rPr lang="tr-TR" dirty="0" err="1"/>
              <a:t>Bradikardik</a:t>
            </a:r>
            <a:r>
              <a:rPr lang="tr-TR" dirty="0"/>
              <a:t> ilaçlarla (beta-</a:t>
            </a:r>
            <a:r>
              <a:rPr lang="tr-TR" dirty="0" err="1"/>
              <a:t>blokerler</a:t>
            </a:r>
            <a:r>
              <a:rPr lang="tr-TR" dirty="0"/>
              <a:t>, </a:t>
            </a:r>
            <a:r>
              <a:rPr lang="tr-TR" dirty="0" err="1"/>
              <a:t>amiodaron</a:t>
            </a:r>
            <a:r>
              <a:rPr lang="tr-TR" dirty="0"/>
              <a:t>, </a:t>
            </a:r>
            <a:r>
              <a:rPr lang="tr-TR" dirty="0" err="1"/>
              <a:t>digoksin</a:t>
            </a:r>
            <a:r>
              <a:rPr lang="tr-TR" dirty="0"/>
              <a:t>)  etkileşimi görülebilir.</a:t>
            </a:r>
          </a:p>
          <a:p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5429256" y="5214950"/>
            <a:ext cx="2367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b="1" dirty="0"/>
              <a:t>EKG TAKİBİ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ANTİNEOPLASTİKLER 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554162"/>
            <a:ext cx="5267332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/>
              <a:t>   Bazı </a:t>
            </a:r>
            <a:r>
              <a:rPr lang="tr-TR" dirty="0" err="1"/>
              <a:t>antineoplastik</a:t>
            </a:r>
            <a:r>
              <a:rPr lang="tr-TR" dirty="0"/>
              <a:t> ajanların kullanımı, </a:t>
            </a:r>
            <a:r>
              <a:rPr lang="tr-TR" dirty="0" err="1"/>
              <a:t>digoksinin</a:t>
            </a:r>
            <a:r>
              <a:rPr lang="tr-TR" dirty="0"/>
              <a:t> </a:t>
            </a:r>
            <a:r>
              <a:rPr lang="tr-TR" dirty="0" err="1"/>
              <a:t>gastrointestinal</a:t>
            </a:r>
            <a:r>
              <a:rPr lang="tr-TR" dirty="0"/>
              <a:t> emilimini azaltabilir. Şüphe edilen mekanizma  mukozanın değişmesidir. Bu  etkileşim riskinin, kapsül formlu preparatlarda daha az olması beklenir, çünkü </a:t>
            </a:r>
            <a:r>
              <a:rPr lang="tr-TR" dirty="0" err="1"/>
              <a:t>absorpsiyon</a:t>
            </a:r>
            <a:r>
              <a:rPr lang="tr-TR" dirty="0"/>
              <a:t> üst GI sisteminde hızla gerçekleşir.</a:t>
            </a:r>
          </a:p>
          <a:p>
            <a:pPr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RİFAMPİN 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   </a:t>
            </a:r>
            <a:r>
              <a:rPr lang="tr-TR" dirty="0" err="1"/>
              <a:t>Rifampin</a:t>
            </a:r>
            <a:r>
              <a:rPr lang="tr-TR" dirty="0"/>
              <a:t> , </a:t>
            </a:r>
            <a:r>
              <a:rPr lang="tr-TR" dirty="0" err="1"/>
              <a:t>digoksin</a:t>
            </a:r>
            <a:r>
              <a:rPr lang="tr-TR" dirty="0"/>
              <a:t> plazma konsantrasyonlarını azaltabilir. </a:t>
            </a:r>
            <a:r>
              <a:rPr lang="tr-TR" dirty="0" err="1"/>
              <a:t>Rifampin</a:t>
            </a:r>
            <a:r>
              <a:rPr lang="tr-TR" dirty="0"/>
              <a:t> ile </a:t>
            </a:r>
            <a:r>
              <a:rPr lang="tr-TR" dirty="0" err="1"/>
              <a:t>digoksin'in</a:t>
            </a:r>
            <a:r>
              <a:rPr lang="tr-TR" dirty="0"/>
              <a:t> P-</a:t>
            </a:r>
            <a:r>
              <a:rPr lang="tr-TR" dirty="0" err="1"/>
              <a:t>glikoproteinin</a:t>
            </a:r>
            <a:r>
              <a:rPr lang="tr-TR" dirty="0"/>
              <a:t>  indüksiyonuna bağlı konsantrasyonu azalmaktadır . Ortalama olarak  </a:t>
            </a:r>
            <a:r>
              <a:rPr lang="tr-TR" dirty="0" err="1"/>
              <a:t>Cmax</a:t>
            </a:r>
            <a:r>
              <a:rPr lang="tr-TR" dirty="0"/>
              <a:t> için % 38'lik bir azalma ve AUC  için % 25'lik bir azalma  görülmüştür.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KETOKANOZOL←→ DİGOKSİN</a:t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5179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/>
              <a:t>    </a:t>
            </a:r>
            <a:r>
              <a:rPr lang="tr-TR" dirty="0" err="1"/>
              <a:t>İtrakonazol</a:t>
            </a:r>
            <a:r>
              <a:rPr lang="tr-TR" dirty="0"/>
              <a:t> veya </a:t>
            </a:r>
            <a:r>
              <a:rPr lang="tr-TR" dirty="0" err="1"/>
              <a:t>ketokonazol</a:t>
            </a:r>
            <a:r>
              <a:rPr lang="tr-TR" dirty="0"/>
              <a:t> ile </a:t>
            </a:r>
            <a:r>
              <a:rPr lang="tr-TR" dirty="0" err="1"/>
              <a:t>digoksinin</a:t>
            </a:r>
            <a:r>
              <a:rPr lang="tr-TR" dirty="0"/>
              <a:t> birlikte kullanımında ikinci dozda artmış plazma konsantrasyonları görülebilir. </a:t>
            </a:r>
            <a:r>
              <a:rPr lang="tr-TR" dirty="0" err="1"/>
              <a:t>İtrakonazole</a:t>
            </a:r>
            <a:r>
              <a:rPr lang="tr-TR" dirty="0"/>
              <a:t> başlandıktan sonra </a:t>
            </a:r>
            <a:r>
              <a:rPr lang="tr-TR" dirty="0" err="1"/>
              <a:t>digoksin</a:t>
            </a:r>
            <a:r>
              <a:rPr lang="tr-TR" dirty="0"/>
              <a:t> konsantrasyonlarının iki ila dört kat arttığı bildirilmiştir. Etkileşimin tam mekanizması bilinmemekle birlikte azol ile indüklenen </a:t>
            </a:r>
            <a:r>
              <a:rPr lang="tr-TR" dirty="0" err="1"/>
              <a:t>digoksin</a:t>
            </a:r>
            <a:r>
              <a:rPr lang="tr-TR" dirty="0"/>
              <a:t> P-</a:t>
            </a:r>
            <a:r>
              <a:rPr lang="tr-TR" dirty="0" err="1"/>
              <a:t>glikoprotein</a:t>
            </a:r>
            <a:r>
              <a:rPr lang="tr-TR" dirty="0"/>
              <a:t> </a:t>
            </a:r>
            <a:r>
              <a:rPr lang="tr-TR" dirty="0" err="1"/>
              <a:t>taşınımının</a:t>
            </a:r>
            <a:r>
              <a:rPr lang="tr-TR" dirty="0"/>
              <a:t> engellenmesi ile ilişkili olabilir, bu da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klirensinin</a:t>
            </a:r>
            <a:r>
              <a:rPr lang="tr-TR" dirty="0"/>
              <a:t> azalmasına neden olur.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/>
              <a:t>ST. JOHN’S WORT←→ </a:t>
            </a:r>
            <a:r>
              <a:rPr lang="tr-TR" dirty="0" err="1"/>
              <a:t>digoksin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232160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/>
              <a:t>St</a:t>
            </a:r>
            <a:r>
              <a:rPr lang="tr-TR" dirty="0"/>
              <a:t>. </a:t>
            </a:r>
            <a:r>
              <a:rPr lang="tr-TR" dirty="0" err="1"/>
              <a:t>John's</a:t>
            </a:r>
            <a:r>
              <a:rPr lang="tr-TR" dirty="0"/>
              <a:t> </a:t>
            </a:r>
            <a:r>
              <a:rPr lang="tr-TR" dirty="0" err="1"/>
              <a:t>wort</a:t>
            </a:r>
            <a:r>
              <a:rPr lang="tr-TR" dirty="0"/>
              <a:t> ile birlikte uygulanması, </a:t>
            </a:r>
            <a:r>
              <a:rPr lang="tr-TR" dirty="0" err="1"/>
              <a:t>digoksin</a:t>
            </a:r>
            <a:r>
              <a:rPr lang="tr-TR" dirty="0"/>
              <a:t> plazma konsantrasyonlarını düşürebilir. </a:t>
            </a:r>
            <a:r>
              <a:rPr lang="tr-TR" dirty="0" err="1"/>
              <a:t>St</a:t>
            </a:r>
            <a:r>
              <a:rPr lang="tr-TR" dirty="0"/>
              <a:t>. </a:t>
            </a:r>
            <a:r>
              <a:rPr lang="tr-TR" dirty="0" err="1"/>
              <a:t>John's</a:t>
            </a:r>
            <a:r>
              <a:rPr lang="tr-TR" dirty="0"/>
              <a:t> </a:t>
            </a:r>
            <a:r>
              <a:rPr lang="tr-TR" dirty="0" err="1"/>
              <a:t>wort'ün</a:t>
            </a:r>
            <a:r>
              <a:rPr lang="tr-TR" dirty="0"/>
              <a:t> bileşenleri tarafından </a:t>
            </a:r>
            <a:r>
              <a:rPr lang="tr-TR" dirty="0" err="1"/>
              <a:t>digoksinin</a:t>
            </a:r>
            <a:r>
              <a:rPr lang="tr-TR" dirty="0"/>
              <a:t> P-</a:t>
            </a:r>
            <a:r>
              <a:rPr lang="tr-TR" dirty="0" err="1"/>
              <a:t>glikoprotein</a:t>
            </a:r>
            <a:r>
              <a:rPr lang="tr-TR" dirty="0"/>
              <a:t> aracılı bağırsak atılımı ve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tübüler</a:t>
            </a:r>
            <a:r>
              <a:rPr lang="tr-TR" dirty="0"/>
              <a:t> </a:t>
            </a:r>
            <a:r>
              <a:rPr lang="tr-TR" dirty="0" err="1"/>
              <a:t>sekresyonunun</a:t>
            </a:r>
            <a:r>
              <a:rPr lang="tr-TR" dirty="0"/>
              <a:t> indüksiyonuyla konsantrasyonu azalabilir.  Çalışmalarda ortalama </a:t>
            </a:r>
            <a:r>
              <a:rPr lang="tr-TR" dirty="0" err="1"/>
              <a:t>digoksin</a:t>
            </a:r>
            <a:r>
              <a:rPr lang="tr-TR" dirty="0"/>
              <a:t> konsantrasyonunda % 36'lık bir azalma görülmüştür.İlk kez kullanımla beraber etkiler hemen ortaya çıkmıyor,zamana bağlı olarak etkileşim görülmektedir.</a:t>
            </a:r>
          </a:p>
          <a:p>
            <a:endParaRPr lang="tr-TR" dirty="0"/>
          </a:p>
          <a:p>
            <a:pPr>
              <a:buNone/>
            </a:pP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/>
          <a:lstStyle/>
          <a:p>
            <a:r>
              <a:rPr lang="tr-TR" b="1" dirty="0">
                <a:latin typeface="Arial" pitchFamily="34" charset="0"/>
                <a:cs typeface="Arial" pitchFamily="34" charset="0"/>
              </a:rPr>
              <a:t>       </a:t>
            </a:r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DİGOKSİN İlaç </a:t>
            </a:r>
            <a:r>
              <a:rPr lang="tr-TR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etkİleşİmlerİ</a:t>
            </a:r>
            <a:endParaRPr lang="tr-T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MAJÖR ETKİLEŞİMLER</a:t>
            </a:r>
          </a:p>
          <a:p>
            <a:pPr marL="0" indent="0">
              <a:buNone/>
            </a:pPr>
            <a:r>
              <a:rPr lang="tr-TR" b="1" dirty="0">
                <a:latin typeface="Arial" pitchFamily="34" charset="0"/>
                <a:cs typeface="Arial" pitchFamily="34" charset="0"/>
              </a:rPr>
              <a:t>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adenozin</a:t>
            </a:r>
            <a:r>
              <a:rPr lang="tr-TR" b="1" dirty="0">
                <a:latin typeface="Arial" pitchFamily="34" charset="0"/>
                <a:cs typeface="Arial" pitchFamily="34" charset="0"/>
              </a:rPr>
              <a:t>                       - kalsiyum tuzları</a:t>
            </a:r>
          </a:p>
          <a:p>
            <a:pPr marL="0" indent="0">
              <a:buNone/>
            </a:pPr>
            <a:r>
              <a:rPr lang="tr-TR" b="1" dirty="0">
                <a:latin typeface="Arial" pitchFamily="34" charset="0"/>
                <a:cs typeface="Arial" pitchFamily="34" charset="0"/>
              </a:rPr>
              <a:t>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amiodaron</a:t>
            </a:r>
            <a:r>
              <a:rPr lang="tr-TR" b="1" dirty="0">
                <a:latin typeface="Arial" pitchFamily="34" charset="0"/>
                <a:cs typeface="Arial" pitchFamily="34" charset="0"/>
              </a:rPr>
              <a:t>                    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klaritromisin</a:t>
            </a:r>
            <a:endParaRPr lang="tr-TR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tr-TR" b="1" dirty="0">
                <a:latin typeface="Arial" pitchFamily="34" charset="0"/>
                <a:cs typeface="Arial" pitchFamily="34" charset="0"/>
              </a:rPr>
              <a:t>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lapatinib</a:t>
            </a:r>
            <a:r>
              <a:rPr lang="tr-TR" b="1" dirty="0">
                <a:latin typeface="Arial" pitchFamily="34" charset="0"/>
                <a:cs typeface="Arial" pitchFamily="34" charset="0"/>
              </a:rPr>
              <a:t>                        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kinidin</a:t>
            </a:r>
            <a:endParaRPr lang="tr-TR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tr-TR" b="1" dirty="0">
                <a:latin typeface="Arial" pitchFamily="34" charset="0"/>
                <a:cs typeface="Arial" pitchFamily="34" charset="0"/>
              </a:rPr>
              <a:t>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arbutamin</a:t>
            </a:r>
            <a:r>
              <a:rPr lang="tr-TR" b="1" dirty="0">
                <a:latin typeface="Arial" pitchFamily="34" charset="0"/>
                <a:cs typeface="Arial" pitchFamily="34" charset="0"/>
              </a:rPr>
              <a:t>                      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dolasetron</a:t>
            </a:r>
            <a:endParaRPr lang="tr-TR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tr-TR" b="1" dirty="0">
                <a:latin typeface="Arial" pitchFamily="34" charset="0"/>
                <a:cs typeface="Arial" pitchFamily="34" charset="0"/>
              </a:rPr>
              <a:t>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atanazavir</a:t>
            </a:r>
            <a:r>
              <a:rPr lang="tr-TR" b="1" dirty="0">
                <a:latin typeface="Arial" pitchFamily="34" charset="0"/>
                <a:cs typeface="Arial" pitchFamily="34" charset="0"/>
              </a:rPr>
              <a:t>                      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drondaron</a:t>
            </a:r>
            <a:r>
              <a:rPr lang="tr-TR" b="1" dirty="0">
                <a:latin typeface="Arial" pitchFamily="34" charset="0"/>
                <a:cs typeface="Arial" pitchFamily="34" charset="0"/>
              </a:rPr>
              <a:t>         </a:t>
            </a:r>
          </a:p>
          <a:p>
            <a:pPr marL="0" indent="0">
              <a:buNone/>
            </a:pPr>
            <a:r>
              <a:rPr lang="tr-TR" b="1" dirty="0">
                <a:latin typeface="Arial" pitchFamily="34" charset="0"/>
                <a:cs typeface="Arial" pitchFamily="34" charset="0"/>
              </a:rPr>
              <a:t>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fingolimod</a:t>
            </a:r>
            <a:r>
              <a:rPr lang="tr-TR" b="1" dirty="0">
                <a:latin typeface="Arial" pitchFamily="34" charset="0"/>
                <a:cs typeface="Arial" pitchFamily="34" charset="0"/>
              </a:rPr>
              <a:t>                     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sakinavir</a:t>
            </a:r>
            <a:r>
              <a:rPr lang="tr-TR" b="1" dirty="0">
                <a:latin typeface="Arial" pitchFamily="34" charset="0"/>
                <a:cs typeface="Arial" pitchFamily="34" charset="0"/>
              </a:rPr>
              <a:t>            </a:t>
            </a:r>
          </a:p>
          <a:p>
            <a:pPr marL="0" indent="0">
              <a:buNone/>
            </a:pPr>
            <a:r>
              <a:rPr lang="tr-TR" b="1" dirty="0">
                <a:latin typeface="Arial" pitchFamily="34" charset="0"/>
                <a:cs typeface="Arial" pitchFamily="34" charset="0"/>
              </a:rPr>
              <a:t>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flibanserin</a:t>
            </a:r>
            <a:r>
              <a:rPr lang="tr-TR" b="1" dirty="0">
                <a:latin typeface="Arial" pitchFamily="34" charset="0"/>
                <a:cs typeface="Arial" pitchFamily="34" charset="0"/>
              </a:rPr>
              <a:t>                     - ginseng      </a:t>
            </a:r>
          </a:p>
          <a:p>
            <a:pPr marL="0" indent="0">
              <a:buNone/>
            </a:pPr>
            <a:r>
              <a:rPr lang="tr-TR" b="1" dirty="0">
                <a:latin typeface="Arial" pitchFamily="34" charset="0"/>
                <a:cs typeface="Arial" pitchFamily="34" charset="0"/>
              </a:rPr>
              <a:t>- </a:t>
            </a:r>
            <a:r>
              <a:rPr lang="tr-TR" b="1" dirty="0" err="1">
                <a:latin typeface="Arial" pitchFamily="34" charset="0"/>
                <a:cs typeface="Arial" pitchFamily="34" charset="0"/>
              </a:rPr>
              <a:t>paratiroid</a:t>
            </a:r>
            <a:r>
              <a:rPr lang="tr-TR" b="1" dirty="0">
                <a:latin typeface="Arial" pitchFamily="34" charset="0"/>
                <a:cs typeface="Arial" pitchFamily="34" charset="0"/>
              </a:rPr>
              <a:t> hormonları</a:t>
            </a:r>
          </a:p>
          <a:p>
            <a:pPr marL="0" indent="0">
              <a:buNone/>
            </a:pPr>
            <a:endParaRPr lang="tr-TR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tr-T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3667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060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882"/>
            <a:ext cx="8686800" cy="838200"/>
          </a:xfrm>
        </p:spPr>
        <p:txBody>
          <a:bodyPr/>
          <a:lstStyle/>
          <a:p>
            <a:r>
              <a:rPr lang="tr-TR" dirty="0"/>
              <a:t>           </a:t>
            </a:r>
            <a:r>
              <a:rPr lang="tr-TR" dirty="0" err="1"/>
              <a:t>aDENOZİN</a:t>
            </a:r>
            <a:r>
              <a:rPr lang="tr-TR" dirty="0"/>
              <a:t>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119164"/>
            <a:ext cx="86868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Kesin mekanizması bilinmemekle beraber;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digitalis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glikozitleri alan hastalarda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adenozin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kullanımı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ventriküler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fibrilasyon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riskini artırabilir.</a:t>
            </a:r>
            <a:r>
              <a:rPr lang="tr-TR" sz="2800" dirty="0"/>
              <a:t>  **</a:t>
            </a:r>
            <a:r>
              <a:rPr lang="tr-TR" sz="2800" dirty="0" err="1"/>
              <a:t>Paroksismal</a:t>
            </a:r>
            <a:r>
              <a:rPr lang="tr-TR" sz="2800" dirty="0"/>
              <a:t> </a:t>
            </a:r>
            <a:r>
              <a:rPr lang="tr-TR" sz="2800" dirty="0" err="1"/>
              <a:t>supraventriküler</a:t>
            </a:r>
            <a:r>
              <a:rPr lang="tr-TR" sz="2800" dirty="0"/>
              <a:t> taşikardilerin normal bir sinüs ritmine hızlı bir şekilde dönüştürülmesi için </a:t>
            </a:r>
            <a:r>
              <a:rPr lang="tr-TR" sz="2800" dirty="0" err="1"/>
              <a:t>adenozin</a:t>
            </a:r>
            <a:r>
              <a:rPr lang="tr-TR" sz="2800" dirty="0"/>
              <a:t> </a:t>
            </a:r>
            <a:r>
              <a:rPr lang="tr-TR" sz="2800" dirty="0" err="1"/>
              <a:t>intravenöz</a:t>
            </a:r>
            <a:r>
              <a:rPr lang="tr-TR" sz="2800" dirty="0"/>
              <a:t> </a:t>
            </a:r>
            <a:r>
              <a:rPr lang="tr-TR" sz="2800" dirty="0" err="1"/>
              <a:t>bolus</a:t>
            </a:r>
            <a:r>
              <a:rPr lang="tr-TR" sz="2800" dirty="0"/>
              <a:t> enjeksiyonu ile tedavinin ardından hem </a:t>
            </a:r>
            <a:r>
              <a:rPr lang="tr-TR" sz="2800" dirty="0" err="1"/>
              <a:t>resüsitasyon</a:t>
            </a:r>
            <a:r>
              <a:rPr lang="tr-TR" sz="2800" dirty="0"/>
              <a:t> hem de ölümcül vakalar da dahil olmak üzere seyrek </a:t>
            </a:r>
            <a:r>
              <a:rPr lang="tr-TR" sz="2800" dirty="0" err="1"/>
              <a:t>ventriküler</a:t>
            </a:r>
            <a:r>
              <a:rPr lang="tr-TR" sz="2800" dirty="0"/>
              <a:t> </a:t>
            </a:r>
            <a:r>
              <a:rPr lang="tr-TR" sz="2800" dirty="0" err="1"/>
              <a:t>fibrilasyon</a:t>
            </a:r>
            <a:r>
              <a:rPr lang="tr-TR" sz="2800" dirty="0"/>
              <a:t> vakaları bildirilmiştir.</a:t>
            </a:r>
            <a:endParaRPr lang="tr-TR" sz="28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tr-TR" sz="2800" dirty="0">
                <a:latin typeface="Arial" pitchFamily="34" charset="0"/>
                <a:cs typeface="Arial" pitchFamily="34" charset="0"/>
              </a:rPr>
              <a:t>**Sinüs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bradikardi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ve kalp bloğunun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sinoatriyal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atriyoventriküler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düğümler üzerindeki katkı veya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sinerjistik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depresan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etkilerinden dolayı riski ve / veya şiddetini de artırabilir.</a:t>
            </a:r>
          </a:p>
          <a:p>
            <a:pPr marL="0" indent="0">
              <a:buNone/>
            </a:pPr>
            <a:r>
              <a:rPr lang="tr-TR" sz="2800" dirty="0" err="1">
                <a:latin typeface="Arial" pitchFamily="34" charset="0"/>
                <a:cs typeface="Arial" pitchFamily="34" charset="0"/>
              </a:rPr>
              <a:t>Anjina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, ciddi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bradikardi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, ciddi hipotansiyon veya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asistol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varsa </a:t>
            </a:r>
            <a:r>
              <a:rPr lang="tr-TR" sz="2800" dirty="0" err="1">
                <a:latin typeface="Arial" pitchFamily="34" charset="0"/>
                <a:cs typeface="Arial" pitchFamily="34" charset="0"/>
              </a:rPr>
              <a:t>adenozin</a:t>
            </a:r>
            <a:r>
              <a:rPr lang="tr-TR" sz="2800" dirty="0">
                <a:latin typeface="Arial" pitchFamily="34" charset="0"/>
                <a:cs typeface="Arial" pitchFamily="34" charset="0"/>
              </a:rPr>
              <a:t> derhal kesilmelidir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7522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0984" y="332459"/>
            <a:ext cx="8686800" cy="838200"/>
          </a:xfrm>
        </p:spPr>
        <p:txBody>
          <a:bodyPr>
            <a:normAutofit/>
          </a:bodyPr>
          <a:lstStyle/>
          <a:p>
            <a:r>
              <a:rPr lang="tr-TR" dirty="0"/>
              <a:t>           </a:t>
            </a:r>
            <a:r>
              <a:rPr lang="tr-TR" dirty="0" err="1"/>
              <a:t>Amİodaron</a:t>
            </a:r>
            <a:r>
              <a:rPr lang="tr-TR" dirty="0"/>
              <a:t>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412776"/>
            <a:ext cx="86868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Amiodaron</a:t>
            </a:r>
            <a:r>
              <a:rPr lang="tr-TR" dirty="0"/>
              <a:t> ile birlikte uygulanması, serum </a:t>
            </a:r>
            <a:r>
              <a:rPr lang="tr-TR" dirty="0" err="1"/>
              <a:t>digoksin</a:t>
            </a:r>
            <a:r>
              <a:rPr lang="tr-TR" dirty="0"/>
              <a:t> konsantrasyonlarını% 100'e kadar artırabilir ve sıklıkla klinik </a:t>
            </a:r>
            <a:r>
              <a:rPr lang="tr-TR" dirty="0" err="1"/>
              <a:t>toksisiteye</a:t>
            </a:r>
            <a:r>
              <a:rPr lang="tr-TR" dirty="0"/>
              <a:t> neden olabilir.</a:t>
            </a:r>
          </a:p>
          <a:p>
            <a:pPr marL="0" indent="0"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Amiodaronun</a:t>
            </a:r>
            <a:r>
              <a:rPr lang="tr-TR" dirty="0"/>
              <a:t>, bağırsak geçiş süresini arttırdığı, böbrek </a:t>
            </a:r>
            <a:r>
              <a:rPr lang="tr-TR" dirty="0" err="1"/>
              <a:t>klirensini</a:t>
            </a:r>
            <a:r>
              <a:rPr lang="tr-TR" dirty="0"/>
              <a:t> ve dağılım hacmini düşürdüğü, protein bağlama bölgelerinden </a:t>
            </a:r>
            <a:r>
              <a:rPr lang="tr-TR" dirty="0" err="1"/>
              <a:t>digoksinin</a:t>
            </a:r>
            <a:r>
              <a:rPr lang="tr-TR" dirty="0"/>
              <a:t> yerini aldığı ve aynı zamanda serum </a:t>
            </a:r>
            <a:r>
              <a:rPr lang="tr-TR" dirty="0" err="1"/>
              <a:t>digoksin</a:t>
            </a:r>
            <a:r>
              <a:rPr lang="tr-TR" dirty="0"/>
              <a:t> düzeylerinin yükselmesine katkıda bulunabilecek </a:t>
            </a:r>
            <a:r>
              <a:rPr lang="tr-TR" dirty="0" err="1"/>
              <a:t>hipotiroidi</a:t>
            </a:r>
            <a:r>
              <a:rPr lang="tr-TR" dirty="0"/>
              <a:t> oluşturduğu düşünülmektedir.</a:t>
            </a:r>
            <a:br>
              <a:rPr lang="tr-TR" dirty="0"/>
            </a:br>
            <a:r>
              <a:rPr lang="tr-TR" dirty="0"/>
              <a:t>Buna ek olarak, her iki ilaç da ilave </a:t>
            </a:r>
            <a:r>
              <a:rPr lang="tr-TR" dirty="0" err="1"/>
              <a:t>bradikardik</a:t>
            </a:r>
            <a:r>
              <a:rPr lang="tr-TR" dirty="0"/>
              <a:t> etkilere sahip olabilir. </a:t>
            </a:r>
            <a:r>
              <a:rPr lang="tr-TR" dirty="0" err="1"/>
              <a:t>Torsade</a:t>
            </a:r>
            <a:r>
              <a:rPr lang="tr-TR" dirty="0"/>
              <a:t> de </a:t>
            </a:r>
            <a:r>
              <a:rPr lang="tr-TR" dirty="0" err="1"/>
              <a:t>pointes</a:t>
            </a:r>
            <a:r>
              <a:rPr lang="tr-TR" dirty="0"/>
              <a:t> kardiyak aritmi bildirilmiştir. </a:t>
            </a:r>
          </a:p>
        </p:txBody>
      </p:sp>
    </p:spTree>
    <p:extLst>
      <p:ext uri="{BB962C8B-B14F-4D97-AF65-F5344CB8AC3E}">
        <p14:creationId xmlns:p14="http://schemas.microsoft.com/office/powerpoint/2010/main" val="3190406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227314"/>
            <a:ext cx="8686800" cy="838200"/>
          </a:xfrm>
        </p:spPr>
        <p:txBody>
          <a:bodyPr/>
          <a:lstStyle/>
          <a:p>
            <a:r>
              <a:rPr lang="tr-TR" dirty="0"/>
              <a:t>        KLARİTROMİSİN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556792"/>
            <a:ext cx="8686800" cy="51125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tr-TR" dirty="0">
              <a:solidFill>
                <a:srgbClr val="21212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>
              <a:buNone/>
            </a:pPr>
            <a:endParaRPr lang="tr-TR" dirty="0">
              <a:solidFill>
                <a:srgbClr val="21212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>
              <a:buNone/>
            </a:pPr>
            <a:endParaRPr lang="tr-TR" dirty="0">
              <a:solidFill>
                <a:srgbClr val="21212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>
              <a:buNone/>
            </a:pPr>
            <a:endParaRPr lang="tr-TR" dirty="0">
              <a:solidFill>
                <a:srgbClr val="212121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>
              <a:buNone/>
            </a:pPr>
            <a:r>
              <a:rPr lang="tr-TR" dirty="0" err="1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Klaritromisin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 ile birlikte uygulanması,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digoksin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 plazma konsantrasyonlarını önemli ölçüde artırabilir. Önerilen mekanizma,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digoxin'in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 P-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glikoproteinin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 aracılı bağırsak atığı ve / veya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renal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tübüler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sekresyonunun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klaritromisin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inhibisyonudur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Klaritromisin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ile yapılan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farmakokinetik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çalışmalarda,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digoksin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sistemik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maruziyetinde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(AUC)% 35 ila 2 kat fazla artış bildirilmiştir ve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klaritromisine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maruz kalma, birçok çalışmada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digoksin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toksisitesi</a:t>
            </a:r>
            <a:r>
              <a:rPr lang="tr-TR" dirty="0">
                <a:solidFill>
                  <a:srgbClr val="212121"/>
                </a:solidFill>
                <a:latin typeface="Arial" pitchFamily="34" charset="0"/>
                <a:cs typeface="Arial" pitchFamily="34" charset="0"/>
              </a:rPr>
              <a:t> için bir risk faktörü olarak tanımlanmıştır. Yapılan çalışmalarda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azitromisin</a:t>
            </a:r>
            <a:r>
              <a:rPr lang="tr-TR" dirty="0">
                <a:latin typeface="Arial" pitchFamily="34" charset="0"/>
                <a:cs typeface="Arial" pitchFamily="34" charset="0"/>
              </a:rPr>
              <a:t> veya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eritromisinden</a:t>
            </a:r>
            <a:r>
              <a:rPr lang="tr-TR" dirty="0">
                <a:latin typeface="Arial" pitchFamily="34" charset="0"/>
                <a:cs typeface="Arial" pitchFamily="34" charset="0"/>
              </a:rPr>
              <a:t> ziyade,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klaritromisin</a:t>
            </a:r>
            <a:r>
              <a:rPr lang="tr-TR" dirty="0">
                <a:latin typeface="Arial" pitchFamily="34" charset="0"/>
                <a:cs typeface="Arial" pitchFamily="34" charset="0"/>
              </a:rPr>
              <a:t> tedavisiyle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digoksin</a:t>
            </a:r>
            <a:r>
              <a:rPr lang="tr-TR" dirty="0">
                <a:latin typeface="Arial" pitchFamily="34" charset="0"/>
                <a:cs typeface="Arial" pitchFamily="34" charset="0"/>
              </a:rPr>
              <a:t>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toksisitesi</a:t>
            </a:r>
            <a:r>
              <a:rPr lang="tr-TR" dirty="0">
                <a:latin typeface="Arial" pitchFamily="34" charset="0"/>
                <a:cs typeface="Arial" pitchFamily="34" charset="0"/>
              </a:rPr>
              <a:t> riski 4 kat daha yüksektir.**</a:t>
            </a:r>
          </a:p>
          <a:p>
            <a:pPr marL="0" indent="0">
              <a:buNone/>
            </a:pPr>
            <a:endParaRPr lang="tr-T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**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Azitromisin</a:t>
            </a:r>
            <a:r>
              <a:rPr lang="tr-TR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eritromisin</a:t>
            </a:r>
            <a:r>
              <a:rPr lang="tr-TR" dirty="0">
                <a:latin typeface="Arial" pitchFamily="34" charset="0"/>
                <a:cs typeface="Arial" pitchFamily="34" charset="0"/>
              </a:rPr>
              <a:t>, proton pompa inhibitörleri de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moderate</a:t>
            </a:r>
            <a:r>
              <a:rPr lang="tr-TR" dirty="0">
                <a:latin typeface="Arial" pitchFamily="34" charset="0"/>
                <a:cs typeface="Arial" pitchFamily="34" charset="0"/>
              </a:rPr>
              <a:t> etkileşim sayılmaktadır.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2305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686800" cy="838200"/>
          </a:xfrm>
        </p:spPr>
        <p:txBody>
          <a:bodyPr/>
          <a:lstStyle/>
          <a:p>
            <a:r>
              <a:rPr lang="tr-TR" dirty="0"/>
              <a:t>       </a:t>
            </a:r>
            <a:r>
              <a:rPr lang="tr-TR" dirty="0" err="1"/>
              <a:t>Arbutamİn</a:t>
            </a:r>
            <a:r>
              <a:rPr lang="tr-TR" dirty="0"/>
              <a:t>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980728"/>
            <a:ext cx="8686800" cy="3528393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tr-TR" sz="2000" dirty="0">
              <a:solidFill>
                <a:srgbClr val="212121"/>
              </a:solidFill>
              <a:latin typeface="Calibri"/>
              <a:ea typeface="Times New Roman"/>
              <a:cs typeface="Arial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tr-TR" sz="2000" dirty="0" err="1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Arbutaminin</a:t>
            </a:r>
            <a:r>
              <a:rPr lang="tr-TR" sz="2000" dirty="0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 </a:t>
            </a:r>
            <a:r>
              <a:rPr lang="tr-TR" sz="2000" dirty="0" err="1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digoksin</a:t>
            </a:r>
            <a:r>
              <a:rPr lang="tr-TR" sz="2000" dirty="0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 ile birlikte verilmesi ciddi kardiyak etkilere neden olabilir. </a:t>
            </a:r>
            <a:r>
              <a:rPr lang="tr-TR" sz="2000" dirty="0" err="1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Digoksin</a:t>
            </a:r>
            <a:r>
              <a:rPr lang="tr-TR" sz="2000" dirty="0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 negatif </a:t>
            </a:r>
            <a:r>
              <a:rPr lang="tr-TR" sz="2000" dirty="0" err="1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kronotropik</a:t>
            </a:r>
            <a:r>
              <a:rPr lang="tr-TR" sz="2000" dirty="0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 etkiler gösterirken; </a:t>
            </a:r>
            <a:r>
              <a:rPr lang="tr-TR" sz="2000" dirty="0" err="1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arbutamin</a:t>
            </a:r>
            <a:r>
              <a:rPr lang="tr-TR" sz="2000" dirty="0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 pozitif </a:t>
            </a:r>
            <a:r>
              <a:rPr lang="tr-TR" sz="2000" dirty="0" err="1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kronotropik</a:t>
            </a:r>
            <a:r>
              <a:rPr lang="tr-TR" sz="2000" dirty="0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 etkilere sahiptir. Üretici bu iki ilacın birlikte uygulanmaması gerektiğini </a:t>
            </a:r>
            <a:r>
              <a:rPr lang="tr-TR" sz="2000" dirty="0" err="1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belirtmektelidir</a:t>
            </a:r>
            <a:r>
              <a:rPr lang="tr-TR" sz="2000" dirty="0">
                <a:solidFill>
                  <a:srgbClr val="212121"/>
                </a:solidFill>
                <a:latin typeface="Calibri"/>
                <a:ea typeface="Times New Roman"/>
                <a:cs typeface="Arial"/>
              </a:rPr>
              <a:t>.</a:t>
            </a:r>
            <a:endParaRPr lang="tr-TR" sz="2000" dirty="0">
              <a:latin typeface="Calibri"/>
              <a:ea typeface="Times New Roman"/>
              <a:cs typeface="Times New Roman"/>
            </a:endParaRPr>
          </a:p>
          <a:p>
            <a:pPr marL="0" indent="0">
              <a:buNone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2899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/>
          <a:lstStyle/>
          <a:p>
            <a:r>
              <a:rPr lang="tr-TR" dirty="0"/>
              <a:t>         ATANAZAVİR </a:t>
            </a:r>
            <a:r>
              <a:rPr lang="tr-TR" dirty="0">
                <a:sym typeface="Wingdings" pitchFamily="2" charset="2"/>
              </a:rPr>
              <a:t> </a:t>
            </a:r>
            <a:r>
              <a:rPr lang="tr-TR" dirty="0"/>
              <a:t>DİGOKSİN 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200" dirty="0" err="1"/>
              <a:t>Atazanavir'in</a:t>
            </a:r>
            <a:r>
              <a:rPr lang="tr-TR" sz="2200" dirty="0"/>
              <a:t> bazı hastalarda elektrokardiyogramın PR aralığını uzattığı gösterilmiştir. Teorik olarak, PR aralığını uzatan diğer ajanlarla (örneğin beta </a:t>
            </a:r>
            <a:r>
              <a:rPr lang="tr-TR" sz="2200" dirty="0" err="1"/>
              <a:t>blokerler</a:t>
            </a:r>
            <a:r>
              <a:rPr lang="tr-TR" sz="2200" dirty="0"/>
              <a:t>, </a:t>
            </a:r>
            <a:r>
              <a:rPr lang="tr-TR" sz="2200" dirty="0" err="1"/>
              <a:t>digoksin</a:t>
            </a:r>
            <a:r>
              <a:rPr lang="tr-TR" sz="2200" dirty="0"/>
              <a:t>, </a:t>
            </a:r>
            <a:r>
              <a:rPr lang="tr-TR" sz="2200" dirty="0" err="1"/>
              <a:t>lakosamid</a:t>
            </a:r>
            <a:r>
              <a:rPr lang="tr-TR" sz="2200" dirty="0"/>
              <a:t>, </a:t>
            </a:r>
            <a:r>
              <a:rPr lang="tr-TR" sz="2200" dirty="0" err="1"/>
              <a:t>mefloquin</a:t>
            </a:r>
            <a:r>
              <a:rPr lang="tr-TR" sz="2200" dirty="0"/>
              <a:t>, </a:t>
            </a:r>
            <a:r>
              <a:rPr lang="tr-TR" sz="2200" dirty="0" err="1"/>
              <a:t>verapamil</a:t>
            </a:r>
            <a:r>
              <a:rPr lang="tr-TR" sz="2200" dirty="0"/>
              <a:t>) birlikte uygulanması, iletim bozuklukları ve </a:t>
            </a:r>
            <a:r>
              <a:rPr lang="tr-TR" sz="2200" dirty="0" err="1"/>
              <a:t>atriyoventriküler</a:t>
            </a:r>
            <a:r>
              <a:rPr lang="tr-TR" sz="2200" dirty="0"/>
              <a:t> blok riski ile sonuçlanabilir. </a:t>
            </a:r>
            <a:r>
              <a:rPr lang="tr-TR" sz="2200" dirty="0" err="1"/>
              <a:t>Atazanavir</a:t>
            </a:r>
            <a:r>
              <a:rPr lang="tr-TR" sz="2200" dirty="0"/>
              <a:t>,  </a:t>
            </a:r>
            <a:r>
              <a:rPr lang="tr-TR" sz="2200" dirty="0" err="1"/>
              <a:t>izoenzimin</a:t>
            </a:r>
            <a:r>
              <a:rPr lang="tr-TR" sz="2200" dirty="0"/>
              <a:t> bir önleyicisidir. PR aralığını uzatan diğer ajanlarla, özellikle de CYP450 3A4 tarafından </a:t>
            </a:r>
            <a:r>
              <a:rPr lang="tr-TR" sz="2200" dirty="0" err="1"/>
              <a:t>metabolize</a:t>
            </a:r>
            <a:r>
              <a:rPr lang="tr-TR" sz="2200" dirty="0"/>
              <a:t> edilen ajanlarla (</a:t>
            </a:r>
            <a:r>
              <a:rPr lang="tr-TR" sz="2200" dirty="0" err="1"/>
              <a:t>örn</a:t>
            </a:r>
            <a:r>
              <a:rPr lang="tr-TR" sz="2200" dirty="0"/>
              <a:t>., </a:t>
            </a:r>
            <a:r>
              <a:rPr lang="tr-TR" sz="2200" dirty="0" err="1"/>
              <a:t>Verapamil</a:t>
            </a:r>
            <a:r>
              <a:rPr lang="tr-TR" sz="2200" dirty="0"/>
              <a:t>) birlikte kullanılıyorsa dikkat edilmelidir.</a:t>
            </a:r>
          </a:p>
        </p:txBody>
      </p:sp>
    </p:spTree>
    <p:extLst>
      <p:ext uri="{BB962C8B-B14F-4D97-AF65-F5344CB8AC3E}">
        <p14:creationId xmlns:p14="http://schemas.microsoft.com/office/powerpoint/2010/main" val="2740309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520</TotalTime>
  <Words>1991</Words>
  <Application>Microsoft Office PowerPoint</Application>
  <PresentationFormat>Ekran Gösterisi (4:3)</PresentationFormat>
  <Paragraphs>117</Paragraphs>
  <Slides>39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7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Wingdings 2</vt:lpstr>
      <vt:lpstr>Gezinti</vt:lpstr>
      <vt:lpstr>PowerPoint Sunusu</vt:lpstr>
      <vt:lpstr>                         DİGOKSİN</vt:lpstr>
      <vt:lpstr>PowerPoint Sunusu</vt:lpstr>
      <vt:lpstr>       DİGOKSİN İlaç etkİleşİmlerİ</vt:lpstr>
      <vt:lpstr>           aDENOZİN  DİGOKSİN</vt:lpstr>
      <vt:lpstr>           Amİodaron  DİGOKSİN</vt:lpstr>
      <vt:lpstr>        KLARİTROMİSİN  DİGOKSİN</vt:lpstr>
      <vt:lpstr>       Arbutamİn  DİGOKSİN </vt:lpstr>
      <vt:lpstr>         ATANAZAVİR  DİGOKSİN  </vt:lpstr>
      <vt:lpstr>  KALSİYUM TUZLARI  DİGOKSİN </vt:lpstr>
      <vt:lpstr>              Kİnİdİn  DİGOKSİN</vt:lpstr>
      <vt:lpstr>        DOLASETRON  DİGOKSİN  </vt:lpstr>
      <vt:lpstr>       Dronedarone  DİGOKSİN </vt:lpstr>
      <vt:lpstr>           Fİngolİmod  DİGOKSİN </vt:lpstr>
      <vt:lpstr>        FLİBANSERİN  DİGOKSİN </vt:lpstr>
      <vt:lpstr>              Lapatİnİb  DİGOKSİN </vt:lpstr>
      <vt:lpstr>Paratİroİd hormonu  DİGOKSİN </vt:lpstr>
      <vt:lpstr>               Sakİnavİr  DİGOKSİN </vt:lpstr>
      <vt:lpstr>             Gİnseng  DİGOKSİN </vt:lpstr>
      <vt:lpstr>PowerPoint Sunusu</vt:lpstr>
      <vt:lpstr>    SEMPATOMİMETİK AJANLAR ←→DİGOKSİN </vt:lpstr>
      <vt:lpstr>AKARBOZ←→ DİGOKSİN </vt:lpstr>
      <vt:lpstr>BETA BLOKÖR ←→ DİGOKSİN </vt:lpstr>
      <vt:lpstr>DİÜRETİKLER ←→ DİGOKSİN   </vt:lpstr>
      <vt:lpstr>D VİTAMİNİ ←→ DİGOKSİN </vt:lpstr>
      <vt:lpstr>METFORMİN ←→ DİGOKSİN </vt:lpstr>
      <vt:lpstr>BENZODİAZEPİN ←→ DİGOKSİN </vt:lpstr>
      <vt:lpstr>ATORVASTATİN ←→ DİGOKSİN </vt:lpstr>
      <vt:lpstr>ACE İNHİBİTÖRLERİ ←→ DİGOKSİN </vt:lpstr>
      <vt:lpstr>AMFOTERİSİN←→ DİGOKSİN </vt:lpstr>
      <vt:lpstr>BUPROPİON ←→ DİGOKSİN </vt:lpstr>
      <vt:lpstr>KOLŞİSİN ←→ DİGOKSİN </vt:lpstr>
      <vt:lpstr>KORTİZON ←→ DİGOKSİN  </vt:lpstr>
      <vt:lpstr>SİKLOSPORİN←→ DİGOKSİN  </vt:lpstr>
      <vt:lpstr>       ASETİLKOLİNESTERAZ            İNHİBİTÖRLERİ ←→ DİGOKSİN </vt:lpstr>
      <vt:lpstr>ANTİNEOPLASTİKLER ←→ DİGOKSİN </vt:lpstr>
      <vt:lpstr>RİFAMPİN ←→ DİGOKSİN </vt:lpstr>
      <vt:lpstr>KETOKANOZOL←→ DİGOKSİN </vt:lpstr>
      <vt:lpstr>ST. JOHN’S WORT←→ digoksin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DİGOKSİN</dc:title>
  <dc:creator>User</dc:creator>
  <cp:lastModifiedBy>Windows Kullanıcısı</cp:lastModifiedBy>
  <cp:revision>54</cp:revision>
  <dcterms:created xsi:type="dcterms:W3CDTF">2017-11-23T10:34:12Z</dcterms:created>
  <dcterms:modified xsi:type="dcterms:W3CDTF">2018-01-05T07:33:20Z</dcterms:modified>
</cp:coreProperties>
</file>