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4"/>
  </p:notesMasterIdLst>
  <p:sldIdLst>
    <p:sldId id="256" r:id="rId2"/>
    <p:sldId id="270" r:id="rId3"/>
    <p:sldId id="281" r:id="rId4"/>
    <p:sldId id="282" r:id="rId5"/>
    <p:sldId id="283" r:id="rId6"/>
    <p:sldId id="284" r:id="rId7"/>
    <p:sldId id="285" r:id="rId8"/>
    <p:sldId id="286" r:id="rId9"/>
    <p:sldId id="290" r:id="rId10"/>
    <p:sldId id="272" r:id="rId11"/>
    <p:sldId id="280" r:id="rId12"/>
    <p:sldId id="292" r:id="rId13"/>
    <p:sldId id="293" r:id="rId14"/>
    <p:sldId id="294" r:id="rId15"/>
    <p:sldId id="295" r:id="rId16"/>
    <p:sldId id="296" r:id="rId17"/>
    <p:sldId id="297" r:id="rId18"/>
    <p:sldId id="291" r:id="rId19"/>
    <p:sldId id="278" r:id="rId20"/>
    <p:sldId id="279" r:id="rId21"/>
    <p:sldId id="298" r:id="rId22"/>
    <p:sldId id="275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zyolab1" initials="F" lastIdx="1" clrIdx="0">
    <p:extLst>
      <p:ext uri="{19B8F6BF-5375-455C-9EA6-DF929625EA0E}">
        <p15:presenceInfo xmlns:p15="http://schemas.microsoft.com/office/powerpoint/2012/main" userId="Fizyolab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131" autoAdjust="0"/>
  </p:normalViewPr>
  <p:slideViewPr>
    <p:cSldViewPr snapToGrid="0">
      <p:cViewPr varScale="1">
        <p:scale>
          <a:sx n="63" d="100"/>
          <a:sy n="63" d="100"/>
        </p:scale>
        <p:origin x="77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1CB9-3C01-47E5-B87F-75E89C1738A2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2452D-F162-4297-B6F5-5D06C73C88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6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3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tr-TR" dirty="0" smtClean="0"/>
              <a:t>Like distance, potential difference is measured relative to a reference point. In the case of distance, the reference point might be a city.</a:t>
            </a:r>
          </a:p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031871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14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9094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15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581195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16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370628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17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838734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18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684530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19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72191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20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168178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21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10398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4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42781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5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9513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6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4697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7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4320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8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64685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11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113932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12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870565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13</a:t>
            </a:fld>
            <a:endParaRPr lang="en-US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9320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82006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81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14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BA03-9381-4D64-AACB-D3D0ACDDFB9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7147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80C9-DB40-44A3-B95E-9C86899BB6A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5793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37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11221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04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92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80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43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641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994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070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biology/membranes-and-transport/diffusion-and-osmosis/v/concentration-gradi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65467" y="-147262"/>
            <a:ext cx="9944100" cy="1952208"/>
          </a:xfrm>
          <a:ln w="381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altLang="tr-TR" sz="4000" b="1" dirty="0"/>
              <a:t>RESTING MEMBRANE </a:t>
            </a:r>
            <a:r>
              <a:rPr lang="tr-TR" altLang="tr-TR" sz="4000" b="1" dirty="0" smtClean="0"/>
              <a:t>POTENTIAL</a:t>
            </a:r>
            <a:br>
              <a:rPr lang="tr-TR" altLang="tr-TR" sz="4000" b="1" dirty="0" smtClean="0"/>
            </a:br>
            <a:r>
              <a:rPr lang="tr-TR" altLang="tr-TR" sz="4000" b="1" dirty="0" smtClean="0"/>
              <a:t>ACTION POTENTIAL</a:t>
            </a:r>
            <a:r>
              <a:rPr lang="tr-TR" sz="4000" b="1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tr-TR" sz="4000" b="1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tr-TR" sz="4000" b="1" dirty="0" smtClean="0">
                <a:solidFill>
                  <a:schemeClr val="tx1">
                    <a:lumMod val="85000"/>
                  </a:schemeClr>
                </a:solidFill>
              </a:rPr>
              <a:t>WEEK 4</a:t>
            </a:r>
            <a:endParaRPr lang="tr-TR" sz="4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232072" y="5118486"/>
            <a:ext cx="5105400" cy="69088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>
                    <a:lumMod val="85000"/>
                  </a:schemeClr>
                </a:solidFill>
              </a:rPr>
              <a:t>Dr</a:t>
            </a:r>
            <a:r>
              <a:rPr lang="tr-TR" b="1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tr-TR" b="1" dirty="0" smtClean="0">
                <a:solidFill>
                  <a:schemeClr val="tx1">
                    <a:lumMod val="85000"/>
                  </a:schemeClr>
                </a:solidFill>
              </a:rPr>
              <a:t>Etkin ŞAFAK</a:t>
            </a:r>
            <a:endParaRPr lang="tr-TR" b="1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5265"/>
          <a:stretch/>
        </p:blipFill>
        <p:spPr>
          <a:xfrm>
            <a:off x="3335640" y="2353056"/>
            <a:ext cx="6345904" cy="2269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614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48128" y="286830"/>
            <a:ext cx="10972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 err="1" smtClean="0"/>
              <a:t>Membrane</a:t>
            </a:r>
            <a:r>
              <a:rPr lang="tr-TR" altLang="tr-TR" sz="4000" b="1" dirty="0" smtClean="0"/>
              <a:t> </a:t>
            </a:r>
            <a:r>
              <a:rPr lang="tr-TR" altLang="tr-TR" sz="4000" b="1" dirty="0" err="1" smtClean="0"/>
              <a:t>resting</a:t>
            </a:r>
            <a:r>
              <a:rPr lang="tr-TR" altLang="tr-TR" sz="4000" b="1" dirty="0" smtClean="0"/>
              <a:t> </a:t>
            </a:r>
            <a:r>
              <a:rPr lang="tr-TR" altLang="tr-TR" sz="4000" b="1" dirty="0" err="1" smtClean="0"/>
              <a:t>potential</a:t>
            </a:r>
            <a:endParaRPr lang="en-US" altLang="tr-TR" sz="40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904" y="1927423"/>
            <a:ext cx="5384800" cy="4525963"/>
          </a:xfrm>
        </p:spPr>
        <p:txBody>
          <a:bodyPr/>
          <a:lstStyle/>
          <a:p>
            <a:pPr eaLnBrk="1" hangingPunct="1"/>
            <a:r>
              <a:rPr lang="en-US" altLang="tr-TR" sz="2800" dirty="0" smtClean="0">
                <a:solidFill>
                  <a:schemeClr val="tx1"/>
                </a:solidFill>
              </a:rPr>
              <a:t>Inside of the cell is negative due to :</a:t>
            </a:r>
          </a:p>
          <a:p>
            <a:pPr lvl="1" eaLnBrk="1" hangingPunct="1"/>
            <a:r>
              <a:rPr lang="en-US" altLang="tr-TR" sz="2400" dirty="0" smtClean="0">
                <a:solidFill>
                  <a:schemeClr val="tx1"/>
                </a:solidFill>
              </a:rPr>
              <a:t>Abundance of negatively charged proteins</a:t>
            </a:r>
          </a:p>
          <a:p>
            <a:pPr lvl="1" eaLnBrk="1" hangingPunct="1"/>
            <a:r>
              <a:rPr lang="en-US" altLang="tr-TR" sz="2400" dirty="0" smtClean="0">
                <a:solidFill>
                  <a:schemeClr val="tx1"/>
                </a:solidFill>
              </a:rPr>
              <a:t>Na+/K+ ATPase (net loss of positive charges~ 4mV)</a:t>
            </a:r>
          </a:p>
          <a:p>
            <a:pPr lvl="1" eaLnBrk="1" hangingPunct="1"/>
            <a:r>
              <a:rPr lang="en-US" altLang="tr-TR" sz="2400" dirty="0" smtClean="0">
                <a:solidFill>
                  <a:schemeClr val="tx1"/>
                </a:solidFill>
              </a:rPr>
              <a:t>Membrane is 100x more permeable (“leaky”) to K+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5FFF3F-D6D4-4699-A63B-1FDCA1307EB9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28" y="2135018"/>
            <a:ext cx="5037892" cy="37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389120" y="378285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 smtClean="0"/>
              <a:t>ACTION 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2533" y="1579530"/>
            <a:ext cx="5562600" cy="4525963"/>
          </a:xfrm>
        </p:spPr>
        <p:txBody>
          <a:bodyPr rtlCol="0">
            <a:normAutofit fontScale="77500" lnSpcReduction="20000"/>
          </a:bodyPr>
          <a:lstStyle/>
          <a:p>
            <a:r>
              <a:rPr lang="en-US" altLang="tr-TR" sz="2400" dirty="0">
                <a:solidFill>
                  <a:schemeClr val="tx1"/>
                </a:solidFill>
              </a:rPr>
              <a:t>The inside of the cell is negative because there are K leak channels, that means there is greater permeability for K, so it will diffuse out of the cell down its concentration gradient. </a:t>
            </a:r>
          </a:p>
          <a:p>
            <a:r>
              <a:rPr lang="en-US" altLang="tr-TR" sz="2400" b="1" dirty="0">
                <a:solidFill>
                  <a:schemeClr val="tx1"/>
                </a:solidFill>
              </a:rPr>
              <a:t>The membrane potential (how negative or positive is) is a number that is a reflection of the ion with the greatest permeability.</a:t>
            </a:r>
            <a:r>
              <a:rPr lang="en-US" altLang="tr-TR" sz="2400" dirty="0">
                <a:solidFill>
                  <a:schemeClr val="tx1"/>
                </a:solidFill>
              </a:rPr>
              <a:t> </a:t>
            </a:r>
            <a:endParaRPr lang="tr-TR" altLang="tr-TR" sz="2400" dirty="0">
              <a:solidFill>
                <a:schemeClr val="tx1"/>
              </a:solidFill>
            </a:endParaRPr>
          </a:p>
          <a:p>
            <a:r>
              <a:rPr lang="en-US" altLang="tr-TR" sz="2400" dirty="0">
                <a:solidFill>
                  <a:schemeClr val="tx1"/>
                </a:solidFill>
              </a:rPr>
              <a:t>If our cells are minus 70 mV, it’s because they are </a:t>
            </a:r>
            <a:r>
              <a:rPr lang="en-US" altLang="tr-TR" sz="2400" b="1" dirty="0">
                <a:solidFill>
                  <a:schemeClr val="tx1"/>
                </a:solidFill>
              </a:rPr>
              <a:t>most permeable to K.</a:t>
            </a:r>
            <a:r>
              <a:rPr lang="en-US" altLang="tr-TR" sz="2400" dirty="0">
                <a:solidFill>
                  <a:schemeClr val="tx1"/>
                </a:solidFill>
              </a:rPr>
              <a:t> </a:t>
            </a:r>
            <a:endParaRPr lang="tr-TR" altLang="tr-TR" sz="2400" dirty="0" smtClean="0">
              <a:solidFill>
                <a:schemeClr val="tx1"/>
              </a:solidFill>
            </a:endParaRPr>
          </a:p>
          <a:p>
            <a:r>
              <a:rPr lang="en-US" altLang="tr-TR" sz="2400" b="1" dirty="0" smtClean="0">
                <a:solidFill>
                  <a:schemeClr val="tx1"/>
                </a:solidFill>
              </a:rPr>
              <a:t>Therefore</a:t>
            </a:r>
            <a:r>
              <a:rPr lang="en-US" altLang="tr-TR" sz="2400" b="1" dirty="0">
                <a:solidFill>
                  <a:schemeClr val="tx1"/>
                </a:solidFill>
              </a:rPr>
              <a:t>, K will diffuse out its concentration gradient, taking its positive charges with it, leaving the inside of the cell more negative. </a:t>
            </a:r>
            <a:endParaRPr lang="tr-TR" altLang="tr-TR" sz="2400" b="1" dirty="0">
              <a:solidFill>
                <a:schemeClr val="tx1"/>
              </a:solidFill>
            </a:endParaRPr>
          </a:p>
          <a:p>
            <a:r>
              <a:rPr lang="en-US" altLang="tr-TR" sz="2400" b="1" dirty="0">
                <a:solidFill>
                  <a:schemeClr val="tx1"/>
                </a:solidFill>
              </a:rPr>
              <a:t>What if the cell was more permeable to Na? </a:t>
            </a:r>
            <a:r>
              <a:rPr lang="en-US" altLang="tr-TR" sz="2400" dirty="0">
                <a:solidFill>
                  <a:schemeClr val="tx1"/>
                </a:solidFill>
              </a:rPr>
              <a:t>Sodium would diffuse down its concentration gradient to the inside of the cell, taking its positive charges with it, making the inside of the cell more positive.</a:t>
            </a: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01" y="2270588"/>
            <a:ext cx="4384327" cy="26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340352" y="153790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 smtClean="0"/>
              <a:t>ACTION POTENTIAL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tx1"/>
                </a:solidFill>
              </a:rPr>
              <a:t>Are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rapid, large alterations in the membrane potential during which time the membrane potential may change 100 mV, from </a:t>
            </a:r>
            <a:r>
              <a:rPr lang="tr-TR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70 to </a:t>
            </a:r>
            <a:r>
              <a:rPr lang="tr-TR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30 mV, and then repolarize to its resting membrane potential. </a:t>
            </a:r>
            <a:endParaRPr lang="tr-TR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Nerve and muscle cells as well as some endocrine, immune, and reproductive cells have plasma membranes capable of producing action potentials.</a:t>
            </a:r>
            <a:endParaRPr lang="tr-TR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These membranes are called excitable membranes, and their ability to generate action potentials is known as excitability</a:t>
            </a:r>
          </a:p>
          <a:p>
            <a:endParaRPr lang="tr-TR" dirty="0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05" y="1884256"/>
            <a:ext cx="3991922" cy="3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352544" y="238062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 smtClean="0"/>
              <a:t>ACTION POTENTIAL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tr-TR" altLang="tr-TR" i="1" dirty="0" smtClean="0">
                <a:solidFill>
                  <a:schemeClr val="tx1"/>
                </a:solidFill>
              </a:rPr>
              <a:t>T</a:t>
            </a:r>
            <a:r>
              <a:rPr lang="en-US" altLang="tr-TR" dirty="0" smtClean="0">
                <a:solidFill>
                  <a:schemeClr val="tx1"/>
                </a:solidFill>
              </a:rPr>
              <a:t>he </a:t>
            </a:r>
            <a:r>
              <a:rPr lang="en-US" altLang="tr-TR" dirty="0">
                <a:solidFill>
                  <a:schemeClr val="tx1"/>
                </a:solidFill>
              </a:rPr>
              <a:t>action potential results from a transient change in membrane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ion permeability, which allows selected ions to move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down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their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concentration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gradients</a:t>
            </a:r>
            <a:r>
              <a:rPr lang="tr-TR" altLang="tr-TR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In the resting state, the open channels in the plasma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membrane are predominantly those that are permeable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to potassium </a:t>
            </a:r>
            <a:r>
              <a:rPr lang="en-US" altLang="tr-TR" dirty="0" smtClean="0">
                <a:solidFill>
                  <a:schemeClr val="tx1"/>
                </a:solidFill>
              </a:rPr>
              <a:t>ions</a:t>
            </a:r>
            <a:r>
              <a:rPr lang="en-US" altLang="tr-TR" dirty="0">
                <a:solidFill>
                  <a:schemeClr val="tx1"/>
                </a:solidFill>
              </a:rPr>
              <a:t>.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Very few sodium-ion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channels are open,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the resting potential is close to the potassium equilibrium potential.</a:t>
            </a:r>
          </a:p>
          <a:p>
            <a:endParaRPr lang="tr-TR" dirty="0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989" y="2363893"/>
            <a:ext cx="4468039" cy="2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9536" y="153790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 smtClean="0"/>
              <a:t>ACTION POTENTIAL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599" y="1600201"/>
            <a:ext cx="5565169" cy="4923889"/>
          </a:xfrm>
        </p:spPr>
        <p:txBody>
          <a:bodyPr>
            <a:normAutofit fontScale="85000" lnSpcReduction="10000"/>
          </a:bodyPr>
          <a:lstStyle/>
          <a:p>
            <a:r>
              <a:rPr lang="en-US" altLang="tr-TR" dirty="0">
                <a:solidFill>
                  <a:schemeClr val="tx1"/>
                </a:solidFill>
              </a:rPr>
              <a:t>During an action potential, the membrane </a:t>
            </a:r>
            <a:r>
              <a:rPr lang="en-US" altLang="tr-TR" dirty="0" err="1">
                <a:solidFill>
                  <a:schemeClr val="tx1"/>
                </a:solidFill>
              </a:rPr>
              <a:t>permeabilities</a:t>
            </a:r>
            <a:r>
              <a:rPr lang="en-US" altLang="tr-TR" dirty="0">
                <a:solidFill>
                  <a:schemeClr val="tx1"/>
                </a:solidFill>
              </a:rPr>
              <a:t> to sodium and potassium ions are markedly altered.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The </a:t>
            </a:r>
            <a:r>
              <a:rPr lang="en-US" altLang="tr-TR" b="1" dirty="0">
                <a:solidFill>
                  <a:schemeClr val="tx1"/>
                </a:solidFill>
              </a:rPr>
              <a:t>depolarizing phase </a:t>
            </a:r>
            <a:r>
              <a:rPr lang="en-US" altLang="tr-TR" dirty="0">
                <a:solidFill>
                  <a:schemeClr val="tx1"/>
                </a:solidFill>
              </a:rPr>
              <a:t>of the action potential is due to the opening of voltage-gated sodium channels, which increases the membrane permeability to sodium ions several hundredfold.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This allows more sodium ions to move into the cell.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During this </a:t>
            </a:r>
            <a:r>
              <a:rPr lang="en-US" altLang="tr-TR" dirty="0" smtClean="0">
                <a:solidFill>
                  <a:schemeClr val="tx1"/>
                </a:solidFill>
              </a:rPr>
              <a:t>period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en-US" altLang="tr-TR" dirty="0" smtClean="0">
                <a:solidFill>
                  <a:schemeClr val="tx1"/>
                </a:solidFill>
              </a:rPr>
              <a:t>more </a:t>
            </a:r>
            <a:r>
              <a:rPr lang="en-US" altLang="tr-TR" dirty="0">
                <a:solidFill>
                  <a:schemeClr val="tx1"/>
                </a:solidFill>
              </a:rPr>
              <a:t>positive charge enters the cell in the form of sodium ions than leaves in the form of potassium ions, and the membrane depolarizes.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It may even overshoot, becoming positive on the inside and negative on the outside of the membrane.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In this phase, the membrane potential approaches but does not quite reach the sodium equilibrium potential (60 mV).</a:t>
            </a:r>
          </a:p>
          <a:p>
            <a:endParaRPr lang="tr-TR" dirty="0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05" y="1884256"/>
            <a:ext cx="3991922" cy="3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0" y="303801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 smtClean="0"/>
              <a:t>ACTION POTENTIAL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599" y="1600201"/>
            <a:ext cx="5565169" cy="4923889"/>
          </a:xfrm>
        </p:spPr>
        <p:txBody>
          <a:bodyPr>
            <a:normAutofit fontScale="92500" lnSpcReduction="20000"/>
          </a:bodyPr>
          <a:lstStyle/>
          <a:p>
            <a:r>
              <a:rPr lang="en-US" altLang="tr-TR" dirty="0">
                <a:solidFill>
                  <a:schemeClr val="tx1"/>
                </a:solidFill>
              </a:rPr>
              <a:t>Action potentials in </a:t>
            </a:r>
            <a:r>
              <a:rPr lang="en-US" altLang="tr-TR" b="1" dirty="0">
                <a:solidFill>
                  <a:schemeClr val="tx1"/>
                </a:solidFill>
              </a:rPr>
              <a:t>nerve cells </a:t>
            </a:r>
            <a:r>
              <a:rPr lang="en-US" altLang="tr-TR" dirty="0">
                <a:solidFill>
                  <a:schemeClr val="tx1"/>
                </a:solidFill>
              </a:rPr>
              <a:t>last only about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1 </a:t>
            </a:r>
            <a:r>
              <a:rPr lang="en-US" altLang="tr-TR" dirty="0" err="1">
                <a:solidFill>
                  <a:schemeClr val="tx1"/>
                </a:solidFill>
              </a:rPr>
              <a:t>ms</a:t>
            </a:r>
            <a:r>
              <a:rPr lang="en-US" altLang="tr-TR" dirty="0">
                <a:solidFill>
                  <a:schemeClr val="tx1"/>
                </a:solidFill>
              </a:rPr>
              <a:t> and typically show an overshoot.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They may last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much longer in certain types of </a:t>
            </a:r>
            <a:r>
              <a:rPr lang="en-US" altLang="tr-TR" b="1" dirty="0">
                <a:solidFill>
                  <a:schemeClr val="tx1"/>
                </a:solidFill>
              </a:rPr>
              <a:t>muscle cells</a:t>
            </a:r>
            <a:endParaRPr lang="tr-TR" altLang="tr-TR" b="1" dirty="0">
              <a:solidFill>
                <a:schemeClr val="tx1"/>
              </a:solidFill>
            </a:endParaRPr>
          </a:p>
          <a:p>
            <a:r>
              <a:rPr lang="tr-TR" altLang="tr-TR" dirty="0" err="1">
                <a:solidFill>
                  <a:schemeClr val="tx1"/>
                </a:solidFill>
              </a:rPr>
              <a:t>The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membrane potential returns so rapidly to its resting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level because: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(1) the sodium channels that opened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during the depolarization phase undergo inactivation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near the peak of the action potential, which causes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them to close; and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(2) voltage-gated potassium </a:t>
            </a:r>
            <a:r>
              <a:rPr lang="en-US" altLang="tr-TR" dirty="0" err="1">
                <a:solidFill>
                  <a:schemeClr val="tx1"/>
                </a:solidFill>
              </a:rPr>
              <a:t>channels,which</a:t>
            </a:r>
            <a:r>
              <a:rPr lang="en-US" altLang="tr-TR" dirty="0">
                <a:solidFill>
                  <a:schemeClr val="tx1"/>
                </a:solidFill>
              </a:rPr>
              <a:t> open more slowly than sodium channels,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open in response to the depolarization.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Closure of the sodium channels alone would restore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the membrane potential to its resting level since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potassium flux out would then exceed sodium flux in.</a:t>
            </a:r>
          </a:p>
          <a:p>
            <a:endParaRPr lang="tr-TR" dirty="0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05" y="1884256"/>
            <a:ext cx="3991922" cy="3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4448" y="303801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 smtClean="0"/>
              <a:t>ACTION POTENTIAL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599" y="1600201"/>
            <a:ext cx="5565169" cy="4923889"/>
          </a:xfrm>
        </p:spPr>
        <p:txBody>
          <a:bodyPr>
            <a:normAutofit lnSpcReduction="10000"/>
          </a:bodyPr>
          <a:lstStyle/>
          <a:p>
            <a:r>
              <a:rPr lang="en-US" altLang="tr-TR" dirty="0">
                <a:solidFill>
                  <a:schemeClr val="tx1"/>
                </a:solidFill>
              </a:rPr>
              <a:t>the process is speeded up by the simultaneous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increase in potassium permeability.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Potassium diffusion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out of the cell is then much greater than the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sodium diffusion in, rapidly returning the membrane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potential to its resting level.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In fact, after the sodium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channels have closed, some of the voltage-gated potassium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channels are still open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in nerve cells there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is generally a small hyperpolarization of the membrane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potential beyond the resting level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cellular accumulation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of sodium and loss of potassium are prevented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by </a:t>
            </a:r>
            <a:r>
              <a:rPr lang="en-US" altLang="tr-TR" dirty="0" smtClean="0">
                <a:solidFill>
                  <a:schemeClr val="tx1"/>
                </a:solidFill>
              </a:rPr>
              <a:t>the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en-US" altLang="tr-TR" dirty="0" smtClean="0">
                <a:solidFill>
                  <a:schemeClr val="tx1"/>
                </a:solidFill>
              </a:rPr>
              <a:t>continuous </a:t>
            </a:r>
            <a:r>
              <a:rPr lang="en-US" altLang="tr-TR" dirty="0">
                <a:solidFill>
                  <a:schemeClr val="tx1"/>
                </a:solidFill>
              </a:rPr>
              <a:t>action of the membrane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 err="1">
                <a:solidFill>
                  <a:schemeClr val="tx1"/>
                </a:solidFill>
              </a:rPr>
              <a:t>Na,K</a:t>
            </a:r>
            <a:r>
              <a:rPr lang="en-US" altLang="tr-TR" dirty="0">
                <a:solidFill>
                  <a:schemeClr val="tx1"/>
                </a:solidFill>
              </a:rPr>
              <a:t>-ATPase pumps.</a:t>
            </a: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05" y="1884256"/>
            <a:ext cx="3991922" cy="3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0880" y="128334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 err="1"/>
              <a:t>Mechanism</a:t>
            </a:r>
            <a:r>
              <a:rPr lang="tr-TR" altLang="tr-TR" sz="2800" b="1" dirty="0"/>
              <a:t> of </a:t>
            </a:r>
            <a:r>
              <a:rPr lang="tr-TR" altLang="tr-TR" sz="2800" b="1" dirty="0" err="1"/>
              <a:t>Ion-channel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Changes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853439" y="1731804"/>
            <a:ext cx="5565169" cy="4923889"/>
          </a:xfrm>
        </p:spPr>
        <p:txBody>
          <a:bodyPr>
            <a:normAutofit/>
          </a:bodyPr>
          <a:lstStyle/>
          <a:p>
            <a:r>
              <a:rPr lang="en-US" altLang="tr-TR" dirty="0">
                <a:solidFill>
                  <a:schemeClr val="tx1"/>
                </a:solidFill>
              </a:rPr>
              <a:t>The potassium channels that open during an action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potential are also voltage-gated.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 In fact, their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opening is triggered by the same depolarization that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opens the sodium channels, but the potassium channel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opening</a:t>
            </a:r>
            <a:r>
              <a:rPr lang="tr-TR" altLang="tr-TR" dirty="0">
                <a:solidFill>
                  <a:schemeClr val="tx1"/>
                </a:solidFill>
              </a:rPr>
              <a:t> is </a:t>
            </a:r>
            <a:r>
              <a:rPr lang="tr-TR" altLang="tr-TR" dirty="0" err="1">
                <a:solidFill>
                  <a:schemeClr val="tx1"/>
                </a:solidFill>
              </a:rPr>
              <a:t>slightly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delayed</a:t>
            </a:r>
            <a:r>
              <a:rPr lang="tr-TR" alt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tr-TR" b="1" dirty="0">
                <a:solidFill>
                  <a:schemeClr val="tx1"/>
                </a:solidFill>
              </a:rPr>
              <a:t>What about the inactivation of the voltage-gated</a:t>
            </a:r>
            <a:r>
              <a:rPr lang="tr-TR" altLang="tr-TR" b="1" dirty="0">
                <a:solidFill>
                  <a:schemeClr val="tx1"/>
                </a:solidFill>
              </a:rPr>
              <a:t> </a:t>
            </a:r>
            <a:r>
              <a:rPr lang="en-US" altLang="tr-TR" b="1" dirty="0">
                <a:solidFill>
                  <a:schemeClr val="tx1"/>
                </a:solidFill>
              </a:rPr>
              <a:t>sodium channels that opened during the rising phase</a:t>
            </a:r>
            <a:r>
              <a:rPr lang="tr-TR" altLang="tr-TR" b="1" dirty="0">
                <a:solidFill>
                  <a:schemeClr val="tx1"/>
                </a:solidFill>
              </a:rPr>
              <a:t> of </a:t>
            </a:r>
            <a:r>
              <a:rPr lang="tr-TR" altLang="tr-TR" b="1" dirty="0" err="1">
                <a:solidFill>
                  <a:schemeClr val="tx1"/>
                </a:solidFill>
              </a:rPr>
              <a:t>the</a:t>
            </a:r>
            <a:r>
              <a:rPr lang="tr-TR" altLang="tr-TR" b="1" dirty="0">
                <a:solidFill>
                  <a:schemeClr val="tx1"/>
                </a:solidFill>
              </a:rPr>
              <a:t> </a:t>
            </a:r>
            <a:r>
              <a:rPr lang="tr-TR" altLang="tr-TR" b="1" dirty="0" err="1">
                <a:solidFill>
                  <a:schemeClr val="tx1"/>
                </a:solidFill>
              </a:rPr>
              <a:t>action</a:t>
            </a:r>
            <a:r>
              <a:rPr lang="tr-TR" altLang="tr-TR" b="1" dirty="0">
                <a:solidFill>
                  <a:schemeClr val="tx1"/>
                </a:solidFill>
              </a:rPr>
              <a:t> </a:t>
            </a:r>
            <a:r>
              <a:rPr lang="tr-TR" altLang="tr-TR" b="1" dirty="0" err="1">
                <a:solidFill>
                  <a:schemeClr val="tx1"/>
                </a:solidFill>
              </a:rPr>
              <a:t>potential</a:t>
            </a:r>
            <a:r>
              <a:rPr lang="tr-TR" altLang="tr-TR" b="1" dirty="0">
                <a:solidFill>
                  <a:schemeClr val="tx1"/>
                </a:solidFill>
              </a:rPr>
              <a:t>?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This is the result of a voltage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induced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change in the conformation of the proteins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that constitute the channel, which closes the channel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after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its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brief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opening</a:t>
            </a:r>
            <a:r>
              <a:rPr lang="tr-TR" altLang="tr-TR" dirty="0">
                <a:solidFill>
                  <a:schemeClr val="tx1"/>
                </a:solidFill>
              </a:rPr>
              <a:t>.</a:t>
            </a:r>
          </a:p>
          <a:p>
            <a:endParaRPr lang="tr-TR" altLang="tr-TR" dirty="0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742" y="2087220"/>
            <a:ext cx="4317073" cy="32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496" y="213788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/>
              <a:t>STORY OF </a:t>
            </a:r>
            <a:r>
              <a:rPr lang="tr-TR" altLang="tr-TR" sz="2800" b="1" dirty="0" smtClean="0"/>
              <a:t>THE </a:t>
            </a:r>
            <a:r>
              <a:rPr lang="tr-TR" altLang="tr-TR" sz="2800" b="1" dirty="0" smtClean="0"/>
              <a:t>Action </a:t>
            </a:r>
            <a:r>
              <a:rPr lang="tr-TR" altLang="tr-TR" sz="2800" b="1" dirty="0" err="1" smtClean="0"/>
              <a:t>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9837" y="5801474"/>
            <a:ext cx="10085608" cy="893852"/>
          </a:xfrm>
        </p:spPr>
        <p:txBody>
          <a:bodyPr rtlCol="0">
            <a:normAutofit fontScale="92500"/>
          </a:bodyPr>
          <a:lstStyle/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“Once there were three proteins living in a </a:t>
            </a:r>
            <a:r>
              <a:rPr lang="en-US" sz="2400" dirty="0" smtClean="0">
                <a:solidFill>
                  <a:schemeClr val="tx1"/>
                </a:solidFill>
              </a:rPr>
              <a:t>membrane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Joe used to spend all his time trying to keep the resting potential at -70 mV”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“</a:t>
            </a:r>
            <a:endParaRPr lang="tr-TR" sz="24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https://themolecularcircus.files.wordpress.com/2012/03/dscf74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83" y="1518936"/>
            <a:ext cx="5277654" cy="395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01568" y="244080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/>
              <a:t>STORY OF THE </a:t>
            </a:r>
            <a:r>
              <a:rPr lang="tr-TR" altLang="tr-TR" sz="2800" b="1" dirty="0" smtClean="0"/>
              <a:t>Action </a:t>
            </a:r>
            <a:r>
              <a:rPr lang="tr-TR" altLang="tr-TR" sz="2800" b="1" dirty="0" err="1" smtClean="0"/>
              <a:t>P</a:t>
            </a:r>
            <a:r>
              <a:rPr lang="tr-TR" altLang="tr-TR" sz="2800" b="1" dirty="0" err="1" smtClean="0"/>
              <a:t>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61277"/>
            <a:ext cx="6869129" cy="5045005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The voltage-gated sodium channel (or Bob, as he is known to his molecular buddies) can sense this negative charge. </a:t>
            </a:r>
            <a:endParaRPr lang="tr-TR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tx1"/>
                </a:solidFill>
              </a:rPr>
              <a:t>general, when the charge is </a:t>
            </a:r>
            <a:r>
              <a:rPr lang="en-US" sz="2400" b="1" dirty="0">
                <a:solidFill>
                  <a:schemeClr val="tx1"/>
                </a:solidFill>
              </a:rPr>
              <a:t>-70 mV</a:t>
            </a:r>
            <a:r>
              <a:rPr lang="en-US" sz="2400" dirty="0">
                <a:solidFill>
                  <a:schemeClr val="tx1"/>
                </a:solidFill>
              </a:rPr>
              <a:t>, it doesn’t do </a:t>
            </a:r>
            <a:r>
              <a:rPr lang="en-US" sz="2400" dirty="0" smtClean="0">
                <a:solidFill>
                  <a:schemeClr val="tx1"/>
                </a:solidFill>
              </a:rPr>
              <a:t>much.</a:t>
            </a:r>
            <a:endParaRPr lang="tr-TR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However</a:t>
            </a:r>
            <a:r>
              <a:rPr lang="en-US" sz="2400" dirty="0">
                <a:solidFill>
                  <a:schemeClr val="tx1"/>
                </a:solidFill>
              </a:rPr>
              <a:t>, if it senses that the voltage is changing slightly, it starts to get excited. </a:t>
            </a:r>
            <a:endParaRPr lang="tr-TR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dirty="0">
                <a:solidFill>
                  <a:schemeClr val="tx1"/>
                </a:solidFill>
              </a:rPr>
              <a:t>it senses the voltage change to the threshold level, which is </a:t>
            </a:r>
            <a:r>
              <a:rPr lang="en-US" sz="2400" b="1" dirty="0">
                <a:solidFill>
                  <a:schemeClr val="tx1"/>
                </a:solidFill>
              </a:rPr>
              <a:t>-55 mV, </a:t>
            </a:r>
            <a:r>
              <a:rPr lang="en-US" sz="2400" dirty="0">
                <a:solidFill>
                  <a:schemeClr val="tx1"/>
                </a:solidFill>
              </a:rPr>
              <a:t>it gets </a:t>
            </a:r>
            <a:r>
              <a:rPr lang="en-US" sz="2400" b="1" dirty="0">
                <a:solidFill>
                  <a:schemeClr val="tx1"/>
                </a:solidFill>
              </a:rPr>
              <a:t>REALLY </a:t>
            </a:r>
            <a:r>
              <a:rPr lang="en-US" sz="2400" dirty="0">
                <a:solidFill>
                  <a:schemeClr val="tx1"/>
                </a:solidFill>
              </a:rPr>
              <a:t>excited. </a:t>
            </a:r>
            <a:endParaRPr lang="tr-TR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What </a:t>
            </a:r>
            <a:r>
              <a:rPr lang="en-US" sz="2400" dirty="0">
                <a:solidFill>
                  <a:schemeClr val="tx1"/>
                </a:solidFill>
              </a:rPr>
              <a:t>it does at this point is open its gate, and through this gate rushes sodium. 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20573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851561" y="288203"/>
            <a:ext cx="8534400" cy="1507067"/>
          </a:xfrm>
        </p:spPr>
        <p:txBody>
          <a:bodyPr/>
          <a:lstStyle/>
          <a:p>
            <a:pPr eaLnBrk="1" hangingPunct="1"/>
            <a:r>
              <a:rPr lang="en-US" altLang="tr-TR" b="1" dirty="0" smtClean="0"/>
              <a:t>S</a:t>
            </a:r>
            <a:r>
              <a:rPr lang="tr-TR" altLang="tr-TR" b="1" dirty="0"/>
              <a:t>i</a:t>
            </a:r>
            <a:r>
              <a:rPr lang="en-US" altLang="tr-TR" b="1" dirty="0" err="1" smtClean="0"/>
              <a:t>dedness</a:t>
            </a:r>
            <a:endParaRPr lang="en-US" altLang="tr-TR" b="1" dirty="0" smtClean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864776" y="1387474"/>
            <a:ext cx="6269429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electrical charges on one side of the membrane (positive or negative) are different than on the other side.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does </a:t>
            </a:r>
            <a:r>
              <a:rPr lang="tr-T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sidedness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exist?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permeability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Pumps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Protein channels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does a membrane become sided?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and secondary active transport, or pores that allow only one particular solute to move.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things make a higher concentration on one side.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idedness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caused by proteins.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31C6C2-9183-4FAA-B2B1-50C66C8FE384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73" y="1612390"/>
            <a:ext cx="4758946" cy="356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040" y="201948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/>
              <a:t>STORY OF THE </a:t>
            </a:r>
            <a:r>
              <a:rPr lang="tr-TR" altLang="tr-TR" sz="2800" b="1" dirty="0" smtClean="0"/>
              <a:t>Action </a:t>
            </a:r>
            <a:r>
              <a:rPr lang="tr-TR" altLang="tr-TR" sz="2800" b="1" dirty="0" err="1" smtClean="0"/>
              <a:t>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561278"/>
            <a:ext cx="6572036" cy="4592942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Sodium is a positively charged ion (Na+) and so the moment it has access to a negatively charged region, it’s heading STRAIGHT THERE.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 Sodium (and other positive ions) can’t bear to see negativity, they need to rush in and get things positive</a:t>
            </a:r>
            <a:r>
              <a:rPr lang="en-US" sz="2400" dirty="0"/>
              <a:t>.</a:t>
            </a:r>
            <a:endParaRPr lang="en-US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sz="2400" dirty="0" err="1" smtClean="0">
                <a:solidFill>
                  <a:schemeClr val="tx1"/>
                </a:solidFill>
              </a:rPr>
              <a:t>In</a:t>
            </a:r>
            <a:r>
              <a:rPr lang="tr-TR" sz="2400" dirty="0" smtClean="0">
                <a:solidFill>
                  <a:schemeClr val="tx1"/>
                </a:solidFill>
              </a:rPr>
              <a:t> n</a:t>
            </a:r>
            <a:r>
              <a:rPr lang="en-US" sz="2400" dirty="0" err="1" smtClean="0">
                <a:solidFill>
                  <a:schemeClr val="tx1"/>
                </a:solidFill>
              </a:rPr>
              <a:t>anoseconds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 gate s</a:t>
            </a:r>
            <a:r>
              <a:rPr lang="tr-TR" sz="2400" dirty="0" err="1" smtClean="0">
                <a:solidFill>
                  <a:schemeClr val="tx1"/>
                </a:solidFill>
              </a:rPr>
              <a:t>tarts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to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shut, so that the positivity can’t get TOO carried away. </a:t>
            </a:r>
            <a:endParaRPr lang="tr-TR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tx1"/>
                </a:solidFill>
              </a:rPr>
              <a:t>the short time it had though, the sodium managed to generate an impressive amount of positivity, rocketing the voltage from -55 mV up to +40 </a:t>
            </a:r>
            <a:r>
              <a:rPr lang="en-US" sz="2400" dirty="0" smtClean="0">
                <a:solidFill>
                  <a:schemeClr val="tx1"/>
                </a:solidFill>
              </a:rPr>
              <a:t>mV.</a:t>
            </a:r>
            <a:endParaRPr lang="tr-TR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This </a:t>
            </a:r>
            <a:r>
              <a:rPr lang="en-US" sz="2400" dirty="0">
                <a:solidFill>
                  <a:schemeClr val="tx1"/>
                </a:solidFill>
              </a:rPr>
              <a:t>change in voltage is known as the </a:t>
            </a:r>
            <a:r>
              <a:rPr lang="en-US" sz="2400" b="1" dirty="0" err="1">
                <a:solidFill>
                  <a:schemeClr val="tx1"/>
                </a:solidFill>
              </a:rPr>
              <a:t>depolarisation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the membrane. </a:t>
            </a:r>
            <a:endParaRPr lang="en-US" altLang="tr-TR" sz="2400" dirty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730" y="223655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95619" y="226488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/>
              <a:t>STORY OF THE </a:t>
            </a:r>
            <a:r>
              <a:rPr lang="tr-TR" altLang="tr-TR" sz="2800" b="1" dirty="0" smtClean="0"/>
              <a:t>Action </a:t>
            </a:r>
            <a:r>
              <a:rPr lang="tr-TR" altLang="tr-TR" sz="2800" b="1" dirty="0" err="1" smtClean="0"/>
              <a:t>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561278"/>
            <a:ext cx="6572036" cy="4592942"/>
          </a:xfrm>
        </p:spPr>
        <p:txBody>
          <a:bodyPr rtlCol="0">
            <a:normAutofit/>
          </a:bodyPr>
          <a:lstStyle/>
          <a:p>
            <a:pPr fontAlgn="base"/>
            <a:r>
              <a:rPr lang="en-US" sz="2400" dirty="0">
                <a:solidFill>
                  <a:schemeClr val="tx1"/>
                </a:solidFill>
              </a:rPr>
              <a:t>Following </a:t>
            </a:r>
            <a:r>
              <a:rPr lang="en-US" sz="2400" b="1" dirty="0" err="1">
                <a:solidFill>
                  <a:schemeClr val="tx1"/>
                </a:solidFill>
              </a:rPr>
              <a:t>depolarisation</a:t>
            </a:r>
            <a:r>
              <a:rPr lang="en-US" sz="2400" dirty="0">
                <a:solidFill>
                  <a:schemeClr val="tx1"/>
                </a:solidFill>
              </a:rPr>
              <a:t>, another nearby protein, Patrick the potassium channel, opens. Potassium then rushes out of the cell, forcing the inside of the cell to become negative again.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 fact, Patrick is a bit over-zealous and lets the membrane potential get too low. This undershoot is known as the </a:t>
            </a:r>
            <a:r>
              <a:rPr lang="en-US" sz="2400" b="1" dirty="0">
                <a:solidFill>
                  <a:schemeClr val="tx1"/>
                </a:solidFill>
              </a:rPr>
              <a:t>refractory period</a:t>
            </a:r>
            <a:r>
              <a:rPr lang="en-US" sz="2400" dirty="0">
                <a:solidFill>
                  <a:schemeClr val="tx1"/>
                </a:solidFill>
              </a:rPr>
              <a:t>, and during this phase, whilst Joe is restoring normality, no other action potentials can start in this region of the membrane.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altLang="tr-TR" sz="2400" dirty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568" y="206930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ANY QUESTIONS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937" y="1667046"/>
            <a:ext cx="5090845" cy="46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8288" y="261793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 err="1" smtClean="0"/>
              <a:t>The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 smtClean="0"/>
              <a:t>resting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 smtClean="0"/>
              <a:t>membrane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 smtClean="0"/>
              <a:t>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1301" y="1523198"/>
            <a:ext cx="5562600" cy="4525963"/>
          </a:xfrm>
        </p:spPr>
        <p:txBody>
          <a:bodyPr rtlCol="0">
            <a:normAutofit/>
          </a:bodyPr>
          <a:lstStyle/>
          <a:p>
            <a:r>
              <a:rPr lang="tr-TR" sz="1600" dirty="0" err="1" smtClean="0">
                <a:solidFill>
                  <a:schemeClr val="tx1"/>
                </a:solidFill>
              </a:rPr>
              <a:t>Take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two electrodes and </a:t>
            </a:r>
            <a:r>
              <a:rPr lang="en-US" sz="1600" dirty="0" err="1" smtClean="0">
                <a:solidFill>
                  <a:schemeClr val="tx1"/>
                </a:solidFill>
              </a:rPr>
              <a:t>plac</a:t>
            </a:r>
            <a:r>
              <a:rPr lang="tr-TR" sz="1600" dirty="0" smtClean="0">
                <a:solidFill>
                  <a:schemeClr val="tx1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one on the outside and the other on the inside of the plasma membrane of a living cell. </a:t>
            </a:r>
            <a:endParaRPr lang="tr-TR" sz="1600" dirty="0" smtClean="0">
              <a:solidFill>
                <a:schemeClr val="tx1"/>
              </a:solidFill>
            </a:endParaRPr>
          </a:p>
          <a:p>
            <a:r>
              <a:rPr lang="tr-TR" sz="1600" dirty="0" smtClean="0">
                <a:solidFill>
                  <a:schemeClr val="tx1"/>
                </a:solidFill>
              </a:rPr>
              <a:t>Y</a:t>
            </a:r>
            <a:r>
              <a:rPr lang="en-US" sz="1600" dirty="0" err="1" smtClean="0">
                <a:solidFill>
                  <a:schemeClr val="tx1"/>
                </a:solidFill>
              </a:rPr>
              <a:t>ou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would measure an electrical potential difference, or voltage, between the electrodes. </a:t>
            </a:r>
            <a:endParaRPr lang="tr-TR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This </a:t>
            </a:r>
            <a:r>
              <a:rPr lang="en-US" sz="1600" dirty="0">
                <a:solidFill>
                  <a:schemeClr val="tx1"/>
                </a:solidFill>
              </a:rPr>
              <a:t>electrical potential difference is called the </a:t>
            </a:r>
            <a:r>
              <a:rPr lang="en-US" sz="1600" b="1" dirty="0">
                <a:solidFill>
                  <a:schemeClr val="tx1"/>
                </a:solidFill>
              </a:rPr>
              <a:t>membrane potential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tr-TR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For </a:t>
            </a:r>
            <a:r>
              <a:rPr lang="en-US" sz="1600" dirty="0">
                <a:solidFill>
                  <a:schemeClr val="tx1"/>
                </a:solidFill>
              </a:rPr>
              <a:t>a cell’s membrane potential, the reference point is the outside of the cell. </a:t>
            </a:r>
            <a:endParaRPr lang="tr-TR" sz="1600" dirty="0" smtClean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The resting membrane potential is determined by the uneven distribution of </a:t>
            </a:r>
            <a:r>
              <a:rPr lang="en-US" sz="1600" b="1" dirty="0">
                <a:solidFill>
                  <a:schemeClr val="tx1"/>
                </a:solidFill>
              </a:rPr>
              <a:t>ions</a:t>
            </a:r>
            <a:r>
              <a:rPr lang="en-US" sz="1600" dirty="0">
                <a:solidFill>
                  <a:schemeClr val="tx1"/>
                </a:solidFill>
              </a:rPr>
              <a:t> (charged particles) between the inside and the outside the cell, </a:t>
            </a:r>
            <a:endParaRPr lang="tr-TR" sz="1600" dirty="0" smtClean="0">
              <a:solidFill>
                <a:schemeClr val="tx1"/>
              </a:solidFill>
            </a:endParaRPr>
          </a:p>
          <a:p>
            <a:r>
              <a:rPr lang="tr-TR" sz="1600" dirty="0" smtClean="0">
                <a:solidFill>
                  <a:schemeClr val="tx1"/>
                </a:solidFill>
              </a:rPr>
              <a:t>A</a:t>
            </a:r>
            <a:r>
              <a:rPr lang="en-US" sz="1600" dirty="0" err="1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by the different permeability of the membrane to different types of ions.</a:t>
            </a:r>
            <a:endParaRPr lang="tr-TR" sz="1600" dirty="0" smtClean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171" y="1804132"/>
            <a:ext cx="3185029" cy="33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986336" y="358600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 err="1"/>
              <a:t>The</a:t>
            </a:r>
            <a:r>
              <a:rPr lang="tr-TR" altLang="tr-TR" sz="2800" b="1" dirty="0"/>
              <a:t> </a:t>
            </a:r>
            <a:r>
              <a:rPr lang="tr-TR" altLang="tr-TR" sz="2800" b="1" dirty="0" err="1" smtClean="0"/>
              <a:t>resting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/>
              <a:t>membrane</a:t>
            </a:r>
            <a:r>
              <a:rPr lang="tr-TR" altLang="tr-TR" sz="2800" b="1" dirty="0"/>
              <a:t> </a:t>
            </a:r>
            <a:r>
              <a:rPr lang="tr-TR" altLang="tr-TR" sz="2800" b="1" dirty="0" err="1" smtClean="0"/>
              <a:t>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4156" y="1501600"/>
            <a:ext cx="5562600" cy="4525963"/>
          </a:xfrm>
        </p:spPr>
        <p:txBody>
          <a:bodyPr rtlCol="0">
            <a:normAutofit/>
          </a:bodyPr>
          <a:lstStyle/>
          <a:p>
            <a:pPr fontAlgn="base"/>
            <a:r>
              <a:rPr lang="en-US" sz="1600" dirty="0">
                <a:solidFill>
                  <a:schemeClr val="tx1"/>
                </a:solidFill>
              </a:rPr>
              <a:t>In neurons and their surrounding fluid, the most abundant ions are:</a:t>
            </a:r>
          </a:p>
          <a:p>
            <a:pPr fontAlgn="base"/>
            <a:r>
              <a:rPr lang="en-US" sz="1600" b="1" dirty="0">
                <a:solidFill>
                  <a:schemeClr val="tx1"/>
                </a:solidFill>
              </a:rPr>
              <a:t>Positively charged (</a:t>
            </a:r>
            <a:r>
              <a:rPr lang="en-US" sz="1600" b="1" dirty="0" err="1">
                <a:solidFill>
                  <a:schemeClr val="tx1"/>
                </a:solidFill>
              </a:rPr>
              <a:t>cations</a:t>
            </a:r>
            <a:r>
              <a:rPr lang="en-US" sz="1600" b="1" dirty="0">
                <a:solidFill>
                  <a:schemeClr val="tx1"/>
                </a:solidFill>
              </a:rPr>
              <a:t>): </a:t>
            </a:r>
            <a:r>
              <a:rPr lang="en-US" sz="1600" dirty="0">
                <a:solidFill>
                  <a:schemeClr val="tx1"/>
                </a:solidFill>
              </a:rPr>
              <a:t>Sodium </a:t>
            </a:r>
            <a:r>
              <a:rPr lang="en-US" sz="1600" dirty="0" smtClean="0">
                <a:solidFill>
                  <a:schemeClr val="tx1"/>
                </a:solidFill>
              </a:rPr>
              <a:t>and potassium</a:t>
            </a:r>
            <a:endParaRPr lang="tr-TR" sz="16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600" b="1" dirty="0" smtClean="0">
                <a:solidFill>
                  <a:schemeClr val="tx1"/>
                </a:solidFill>
              </a:rPr>
              <a:t>Negatively </a:t>
            </a:r>
            <a:r>
              <a:rPr lang="en-US" sz="1600" b="1" dirty="0">
                <a:solidFill>
                  <a:schemeClr val="tx1"/>
                </a:solidFill>
              </a:rPr>
              <a:t>charged (anions): </a:t>
            </a:r>
            <a:r>
              <a:rPr lang="en-US" sz="1600" dirty="0">
                <a:solidFill>
                  <a:schemeClr val="tx1"/>
                </a:solidFill>
              </a:rPr>
              <a:t>Chloride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dirty="0">
                <a:solidFill>
                  <a:schemeClr val="tx1"/>
                </a:solidFill>
              </a:rPr>
              <a:t>organic anions</a:t>
            </a:r>
          </a:p>
          <a:p>
            <a:pPr fontAlgn="base"/>
            <a:r>
              <a:rPr lang="en-US" sz="1600" dirty="0">
                <a:solidFill>
                  <a:schemeClr val="tx1"/>
                </a:solidFill>
              </a:rPr>
              <a:t>In most neurons, </a:t>
            </a:r>
            <a:r>
              <a:rPr lang="en-US" sz="1600" dirty="0" smtClean="0">
                <a:solidFill>
                  <a:schemeClr val="tx1"/>
                </a:solidFill>
              </a:rPr>
              <a:t>organic </a:t>
            </a:r>
            <a:r>
              <a:rPr lang="en-US" sz="1600" dirty="0">
                <a:solidFill>
                  <a:schemeClr val="tx1"/>
                </a:solidFill>
              </a:rPr>
              <a:t>anions (such as those found in proteins and amino acids) are present at higher concentrations inside the cell than outside. In contrast, </a:t>
            </a:r>
            <a:r>
              <a:rPr lang="en-US" sz="1600" dirty="0" smtClean="0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​+</a:t>
            </a:r>
            <a:r>
              <a:rPr lang="en-US" sz="1600" dirty="0" smtClean="0">
                <a:solidFill>
                  <a:schemeClr val="tx1"/>
                </a:solidFill>
              </a:rPr>
              <a:t>​​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smtClean="0">
                <a:solidFill>
                  <a:schemeClr val="tx1"/>
                </a:solidFill>
              </a:rPr>
              <a:t>and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Cl​−​​</a:t>
            </a:r>
            <a:r>
              <a:rPr lang="en-US" sz="1600" dirty="0">
                <a:solidFill>
                  <a:schemeClr val="tx1"/>
                </a:solidFill>
              </a:rPr>
              <a:t> are usually present at higher concentrations outside the cell. </a:t>
            </a:r>
            <a:endParaRPr lang="tr-TR" sz="16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600" dirty="0" smtClean="0">
                <a:solidFill>
                  <a:schemeClr val="tx1"/>
                </a:solidFill>
              </a:rPr>
              <a:t>This </a:t>
            </a:r>
            <a:r>
              <a:rPr lang="en-US" sz="1600" dirty="0">
                <a:solidFill>
                  <a:schemeClr val="tx1"/>
                </a:solidFill>
              </a:rPr>
              <a:t>means there are stable 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concentration gradients</a:t>
            </a:r>
            <a:r>
              <a:rPr lang="en-US" sz="1600" dirty="0">
                <a:solidFill>
                  <a:schemeClr val="tx1"/>
                </a:solidFill>
              </a:rPr>
              <a:t> across the membrane for all of the most abundant ion types.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tr-TR" sz="1600" dirty="0" smtClean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693" y="1778390"/>
            <a:ext cx="5144413" cy="36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256" y="285336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H</a:t>
            </a:r>
            <a:r>
              <a:rPr lang="tr-TR" altLang="tr-TR" sz="2800" b="1" dirty="0" smtClean="0"/>
              <a:t>ow is </a:t>
            </a:r>
            <a:r>
              <a:rPr lang="tr-TR" altLang="tr-TR" sz="2800" b="1" dirty="0" err="1" smtClean="0"/>
              <a:t>the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 smtClean="0"/>
              <a:t>Membrane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/>
              <a:t>P</a:t>
            </a:r>
            <a:r>
              <a:rPr lang="tr-TR" altLang="tr-TR" sz="2800" b="1" dirty="0" err="1" smtClean="0"/>
              <a:t>otentıal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 smtClean="0"/>
              <a:t>established</a:t>
            </a:r>
            <a:r>
              <a:rPr lang="tr-TR" altLang="tr-TR" sz="2800" b="1" dirty="0" smtClean="0"/>
              <a:t>?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4944" y="1740170"/>
            <a:ext cx="5657446" cy="4713216"/>
          </a:xfrm>
        </p:spPr>
        <p:txBody>
          <a:bodyPr rtlCol="0">
            <a:noAutofit/>
          </a:bodyPr>
          <a:lstStyle/>
          <a:p>
            <a:pPr marL="0" indent="0" fontAlgn="base">
              <a:buNone/>
            </a:pPr>
            <a:endParaRPr lang="tr-TR" sz="18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membrane potential of a resting neuron is primarily determined by the movement of </a:t>
            </a:r>
            <a:r>
              <a:rPr lang="en-US" sz="1800" dirty="0" smtClean="0">
                <a:solidFill>
                  <a:schemeClr val="tx1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​+</a:t>
            </a:r>
            <a:r>
              <a:rPr lang="en-US" sz="1800" dirty="0" smtClean="0">
                <a:solidFill>
                  <a:schemeClr val="tx1"/>
                </a:solidFill>
              </a:rPr>
              <a:t>​​</a:t>
            </a:r>
            <a:r>
              <a:rPr lang="en-US" sz="1800" dirty="0">
                <a:solidFill>
                  <a:schemeClr val="tx1"/>
                </a:solidFill>
              </a:rPr>
              <a:t> ions across the </a:t>
            </a:r>
            <a:r>
              <a:rPr lang="en-US" sz="1800" dirty="0" smtClean="0">
                <a:solidFill>
                  <a:schemeClr val="tx1"/>
                </a:solidFill>
              </a:rPr>
              <a:t>membrane</a:t>
            </a:r>
            <a:endParaRPr lang="tr-TR" sz="1800" dirty="0" smtClean="0">
              <a:solidFill>
                <a:schemeClr val="tx1"/>
              </a:solidFill>
            </a:endParaRPr>
          </a:p>
          <a:p>
            <a:pPr fontAlgn="base"/>
            <a:r>
              <a:rPr lang="tr-TR" sz="1800" dirty="0" smtClean="0">
                <a:solidFill>
                  <a:schemeClr val="tx1"/>
                </a:solidFill>
              </a:rPr>
              <a:t>K+</a:t>
            </a:r>
            <a:r>
              <a:rPr lang="en-US" sz="1800" dirty="0">
                <a:solidFill>
                  <a:schemeClr val="tx1"/>
                </a:solidFill>
              </a:rPr>
              <a:t> at a higher concentration inside the cell </a:t>
            </a:r>
            <a:r>
              <a:rPr lang="en-US" sz="1800" dirty="0" smtClean="0">
                <a:solidFill>
                  <a:schemeClr val="tx1"/>
                </a:solidFill>
              </a:rPr>
              <a:t>just </a:t>
            </a:r>
            <a:r>
              <a:rPr lang="en-US" sz="1800" dirty="0">
                <a:solidFill>
                  <a:schemeClr val="tx1"/>
                </a:solidFill>
              </a:rPr>
              <a:t>as for a regular neuron. (Other ions are also present, including anions that counterbalance the positive charge </a:t>
            </a:r>
            <a:r>
              <a:rPr lang="en-US" sz="1800" dirty="0" smtClean="0">
                <a:solidFill>
                  <a:schemeClr val="tx1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​+</a:t>
            </a:r>
            <a:r>
              <a:rPr lang="en-US" sz="1800" dirty="0" smtClean="0">
                <a:solidFill>
                  <a:schemeClr val="tx1"/>
                </a:solidFill>
              </a:rPr>
              <a:t>​​but </a:t>
            </a:r>
            <a:r>
              <a:rPr lang="en-US" sz="1800" dirty="0">
                <a:solidFill>
                  <a:schemeClr val="tx1"/>
                </a:solidFill>
              </a:rPr>
              <a:t>they will not be able to cross the </a:t>
            </a:r>
            <a:r>
              <a:rPr lang="en-US" sz="1800" dirty="0" smtClean="0">
                <a:solidFill>
                  <a:schemeClr val="tx1"/>
                </a:solidFill>
              </a:rPr>
              <a:t>membrane)</a:t>
            </a:r>
            <a:endParaRPr lang="tr-TR" sz="18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In a resting neuron, both </a:t>
            </a:r>
            <a:r>
              <a:rPr lang="en-US" sz="1800" dirty="0" smtClean="0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​</a:t>
            </a:r>
            <a:r>
              <a:rPr lang="en-US" sz="1800" dirty="0" smtClean="0">
                <a:solidFill>
                  <a:schemeClr val="tx1"/>
                </a:solidFill>
              </a:rPr>
              <a:t>+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and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​+</a:t>
            </a:r>
            <a:r>
              <a:rPr lang="en-US" sz="1800" dirty="0" smtClean="0">
                <a:solidFill>
                  <a:schemeClr val="tx1"/>
                </a:solidFill>
              </a:rPr>
              <a:t>​​are able </a:t>
            </a:r>
            <a:r>
              <a:rPr lang="en-US" sz="1800" dirty="0">
                <a:solidFill>
                  <a:schemeClr val="tx1"/>
                </a:solidFill>
              </a:rPr>
              <a:t>to cross the membrane.</a:t>
            </a:r>
          </a:p>
          <a:p>
            <a:pPr fontAlgn="base"/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tr-TR" sz="1400" dirty="0" smtClean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390" y="1797268"/>
            <a:ext cx="5634247" cy="39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609088" y="392184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H</a:t>
            </a:r>
            <a:r>
              <a:rPr lang="tr-TR" altLang="tr-TR" sz="2800" b="1" dirty="0" smtClean="0"/>
              <a:t>ow is </a:t>
            </a:r>
            <a:r>
              <a:rPr lang="tr-TR" altLang="tr-TR" sz="2800" b="1" dirty="0" err="1" smtClean="0"/>
              <a:t>the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 smtClean="0"/>
              <a:t>Membrane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 smtClean="0"/>
              <a:t>P</a:t>
            </a:r>
            <a:r>
              <a:rPr lang="tr-TR" altLang="tr-TR" sz="2800" b="1" dirty="0" err="1" smtClean="0"/>
              <a:t>otential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 smtClean="0"/>
              <a:t>established</a:t>
            </a:r>
            <a:r>
              <a:rPr lang="tr-TR" altLang="tr-TR" sz="2800" b="1" dirty="0" smtClean="0"/>
              <a:t>?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1311" y="1637677"/>
            <a:ext cx="5657446" cy="4713216"/>
          </a:xfrm>
        </p:spPr>
        <p:txBody>
          <a:bodyPr rtlCol="0">
            <a:noAutofit/>
          </a:bodyPr>
          <a:lstStyle/>
          <a:p>
            <a:pPr marL="0" indent="0" fontAlgn="base">
              <a:buNone/>
            </a:pPr>
            <a:endParaRPr lang="tr-TR" sz="18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Na​</a:t>
            </a:r>
            <a:r>
              <a:rPr lang="tr-TR" sz="1800" dirty="0">
                <a:solidFill>
                  <a:schemeClr val="tx1"/>
                </a:solidFill>
              </a:rPr>
              <a:t>+</a:t>
            </a:r>
            <a:r>
              <a:rPr lang="en-US" sz="1800" dirty="0">
                <a:solidFill>
                  <a:schemeClr val="tx1"/>
                </a:solidFill>
              </a:rPr>
              <a:t> will try to drag the membrane potential toward its (positive) equilibrium potential.</a:t>
            </a: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K​+​​ will try to drag the membrane potential toward its (negative) equilibrium potential.</a:t>
            </a: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You can think of this as being like a tug-of-war. The real membrane potential will be in between the Na​+​​equilibrium potential and the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K​+​​ equilibrium potential. </a:t>
            </a:r>
            <a:endParaRPr lang="tr-TR" sz="1800" dirty="0">
              <a:solidFill>
                <a:schemeClr val="tx1"/>
              </a:solidFill>
            </a:endParaRP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However, it will be </a:t>
            </a:r>
            <a:r>
              <a:rPr lang="en-US" sz="1800" i="1" dirty="0">
                <a:solidFill>
                  <a:schemeClr val="tx1"/>
                </a:solidFill>
              </a:rPr>
              <a:t>closer</a:t>
            </a:r>
            <a:r>
              <a:rPr lang="en-US" sz="1800" dirty="0">
                <a:solidFill>
                  <a:schemeClr val="tx1"/>
                </a:solidFill>
              </a:rPr>
              <a:t> to the equilibrium potential of the ion type with higher permeability (the one that can more readily cross the membrane).</a:t>
            </a:r>
          </a:p>
          <a:p>
            <a:pPr fontAlgn="base"/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tr-TR" sz="1400" dirty="0" smtClean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109" y="1637677"/>
            <a:ext cx="31718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72512" y="386908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H</a:t>
            </a:r>
            <a:r>
              <a:rPr lang="tr-TR" altLang="tr-TR" sz="2800" b="1" dirty="0" smtClean="0"/>
              <a:t>ow is </a:t>
            </a:r>
            <a:r>
              <a:rPr lang="tr-TR" altLang="tr-TR" sz="2800" b="1" dirty="0" err="1" smtClean="0"/>
              <a:t>the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 smtClean="0"/>
              <a:t>Membrane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/>
              <a:t>P</a:t>
            </a:r>
            <a:r>
              <a:rPr lang="tr-TR" altLang="tr-TR" sz="2800" b="1" dirty="0" err="1" smtClean="0"/>
              <a:t>otentıal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 smtClean="0"/>
              <a:t>established</a:t>
            </a:r>
            <a:r>
              <a:rPr lang="tr-TR" altLang="tr-TR" sz="2800" b="1" dirty="0" smtClean="0"/>
              <a:t>?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0070" y="1535184"/>
            <a:ext cx="5657446" cy="4713216"/>
          </a:xfrm>
        </p:spPr>
        <p:txBody>
          <a:bodyPr rtlCol="0">
            <a:noAutofit/>
          </a:bodyPr>
          <a:lstStyle/>
          <a:p>
            <a:pPr marL="0" indent="0" fontAlgn="base">
              <a:buNone/>
            </a:pPr>
            <a:endParaRPr lang="tr-TR" sz="18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In a neuron, the resting membrane potential is closer to the potassium equilibrium potential than it is to the sodium equilibrium </a:t>
            </a:r>
            <a:r>
              <a:rPr lang="en-US" sz="1800" dirty="0" smtClean="0">
                <a:solidFill>
                  <a:schemeClr val="tx1"/>
                </a:solidFill>
              </a:rPr>
              <a:t>potential.</a:t>
            </a:r>
            <a:endParaRPr lang="tr-TR" sz="18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800" dirty="0" smtClean="0">
                <a:solidFill>
                  <a:schemeClr val="tx1"/>
                </a:solidFill>
              </a:rPr>
              <a:t>That's </a:t>
            </a:r>
            <a:r>
              <a:rPr lang="en-US" sz="1800" dirty="0">
                <a:solidFill>
                  <a:schemeClr val="tx1"/>
                </a:solidFill>
              </a:rPr>
              <a:t>because the resting membrane is much more permeable to </a:t>
            </a:r>
            <a:r>
              <a:rPr lang="en-US" sz="1800" dirty="0" smtClean="0">
                <a:solidFill>
                  <a:schemeClr val="tx1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​+</a:t>
            </a:r>
            <a:r>
              <a:rPr lang="en-US" sz="1800" dirty="0" smtClean="0">
                <a:solidFill>
                  <a:schemeClr val="tx1"/>
                </a:solidFill>
              </a:rPr>
              <a:t>​​than </a:t>
            </a:r>
            <a:r>
              <a:rPr lang="en-US" sz="1800" dirty="0">
                <a:solidFill>
                  <a:schemeClr val="tx1"/>
                </a:solidFill>
              </a:rPr>
              <a:t>to </a:t>
            </a:r>
            <a:r>
              <a:rPr lang="en-US" sz="1800" dirty="0" smtClean="0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​+</a:t>
            </a:r>
            <a:r>
              <a:rPr lang="en-US" sz="1800" dirty="0" smtClean="0">
                <a:solidFill>
                  <a:schemeClr val="tx1"/>
                </a:solidFill>
              </a:rPr>
              <a:t>​​</a:t>
            </a:r>
            <a:r>
              <a:rPr lang="tr-TR" sz="1800" dirty="0" smtClean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The electrical potential that counters net diffusion of K</a:t>
            </a:r>
            <a:r>
              <a:rPr lang="en-US" altLang="tr-TR" sz="1800" i="1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is called the K</a:t>
            </a:r>
            <a:r>
              <a:rPr lang="en-US" altLang="tr-TR" sz="1800" i="1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equilibrium potential (E</a:t>
            </a:r>
            <a:r>
              <a:rPr lang="en-US" altLang="tr-TR" sz="1800" i="1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K</a:t>
            </a:r>
            <a:r>
              <a:rPr lang="en-US" altLang="tr-TR" sz="18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  <a:endParaRPr lang="tr-TR" altLang="tr-TR" sz="1800" i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en-US" altLang="tr-TR" sz="1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So, if the membrane were permeable only to K+, </a:t>
            </a:r>
            <a:r>
              <a:rPr lang="en-US" altLang="tr-TR" sz="18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Vm</a:t>
            </a:r>
            <a:r>
              <a:rPr lang="en-US" altLang="tr-TR" sz="1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would be -94 mV</a:t>
            </a:r>
          </a:p>
          <a:p>
            <a:pPr fontAlgn="base"/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The electrical potential that counters net diffusion of Na+ is called the Na+ equilibrium potential (</a:t>
            </a:r>
            <a:r>
              <a:rPr lang="en-US" altLang="tr-TR" sz="18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ENa</a:t>
            </a:r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  <a:p>
            <a:pPr fontAlgn="base"/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So, if the membrane were permeable only to Na+, </a:t>
            </a:r>
            <a:r>
              <a:rPr lang="en-US" altLang="tr-TR" sz="18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Vm</a:t>
            </a:r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would be +61 </a:t>
            </a:r>
            <a:r>
              <a:rPr lang="en-US" altLang="tr-TR" sz="18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mV</a:t>
            </a:r>
            <a:endParaRPr lang="en-US" altLang="tr-TR" sz="1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tr-TR" sz="1400" dirty="0" smtClean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581" y="1529908"/>
            <a:ext cx="31718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20768" y="296313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 err="1" smtClean="0"/>
              <a:t>Nernst</a:t>
            </a:r>
            <a:r>
              <a:rPr lang="tr-TR" altLang="tr-TR" sz="2800" b="1" dirty="0" smtClean="0"/>
              <a:t> </a:t>
            </a:r>
            <a:r>
              <a:rPr lang="tr-TR" altLang="tr-TR" sz="2800" b="1" dirty="0" err="1" smtClean="0"/>
              <a:t>equilibrium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7648" y="1535184"/>
            <a:ext cx="5657446" cy="2738865"/>
          </a:xfrm>
        </p:spPr>
        <p:txBody>
          <a:bodyPr rtlCol="0">
            <a:noAutofit/>
          </a:bodyPr>
          <a:lstStyle/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tr-TR" dirty="0" smtClean="0">
                <a:solidFill>
                  <a:schemeClr val="tx1"/>
                </a:solidFill>
                <a:latin typeface="Times" panose="02020603050405020304" pitchFamily="18" charset="0"/>
              </a:rPr>
              <a:t>The </a:t>
            </a:r>
            <a:r>
              <a:rPr lang="en-US" altLang="tr-TR" b="1" dirty="0">
                <a:solidFill>
                  <a:schemeClr val="tx2"/>
                </a:solidFill>
                <a:latin typeface="Times" panose="02020603050405020304" pitchFamily="18" charset="0"/>
              </a:rPr>
              <a:t>Nernst potential</a:t>
            </a:r>
            <a:r>
              <a:rPr lang="en-US" altLang="tr-TR" dirty="0">
                <a:solidFill>
                  <a:schemeClr val="tx1"/>
                </a:solidFill>
                <a:latin typeface="Times" panose="02020603050405020304" pitchFamily="18" charset="0"/>
              </a:rPr>
              <a:t> (</a:t>
            </a:r>
            <a:r>
              <a:rPr lang="en-US" altLang="tr-TR" i="1" dirty="0">
                <a:solidFill>
                  <a:schemeClr val="tx1"/>
                </a:solidFill>
                <a:latin typeface="Times" panose="02020603050405020304" pitchFamily="18" charset="0"/>
              </a:rPr>
              <a:t>equilibrium potential</a:t>
            </a:r>
            <a:r>
              <a:rPr lang="en-US" altLang="tr-TR" dirty="0">
                <a:solidFill>
                  <a:schemeClr val="tx1"/>
                </a:solidFill>
                <a:latin typeface="Times" panose="02020603050405020304" pitchFamily="18" charset="0"/>
              </a:rPr>
              <a:t>) is the theoretical intracellular electrical potential that would be equal in magnitude but opposite in direction to the concentration force</a:t>
            </a:r>
            <a:r>
              <a:rPr lang="en-US" altLang="tr-TR" dirty="0" smtClean="0">
                <a:solidFill>
                  <a:schemeClr val="tx1"/>
                </a:solidFill>
                <a:latin typeface="Times" panose="02020603050405020304" pitchFamily="18" charset="0"/>
              </a:rPr>
              <a:t>.</a:t>
            </a:r>
            <a:endParaRPr lang="tr-TR" altLang="tr-TR" dirty="0" smtClean="0">
              <a:solidFill>
                <a:schemeClr val="tx1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tr-TR" b="1" u="sng" dirty="0"/>
              <a:t>No net gain or loss.</a:t>
            </a:r>
            <a:r>
              <a:rPr lang="en-US" altLang="tr-TR" dirty="0"/>
              <a:t> </a:t>
            </a:r>
            <a:r>
              <a:rPr lang="en-US" altLang="tr-TR" b="1" dirty="0"/>
              <a:t>Cells with resting membrane potential are at minus 70mV</a:t>
            </a:r>
            <a:r>
              <a:rPr lang="en-US" altLang="tr-TR" b="1" dirty="0" smtClean="0"/>
              <a:t>.</a:t>
            </a:r>
            <a:endParaRPr lang="tr-TR" altLang="tr-TR" b="1" dirty="0" smtClean="0"/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tr-TR" sz="18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tr-TR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508127"/>
              </p:ext>
            </p:extLst>
          </p:nvPr>
        </p:nvGraphicFramePr>
        <p:xfrm>
          <a:off x="863600" y="4054475"/>
          <a:ext cx="5716588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enklem" r:id="rId4" imgW="1231560" imgH="457200" progId="Equation.3">
                  <p:embed/>
                </p:oleObj>
              </mc:Choice>
              <mc:Fallback>
                <p:oleObj name="Denklem" r:id="rId4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054475"/>
                        <a:ext cx="5716588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094" y="4274049"/>
            <a:ext cx="4936478" cy="198759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7974" y="947954"/>
            <a:ext cx="4174512" cy="31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348" y="0"/>
            <a:ext cx="8534400" cy="150706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tr-TR" b="1" dirty="0" smtClean="0"/>
              <a:t>Membrane </a:t>
            </a:r>
            <a:r>
              <a:rPr lang="en-US" altLang="tr-TR" b="1" dirty="0" smtClean="0"/>
              <a:t>Potent</a:t>
            </a:r>
            <a:r>
              <a:rPr lang="tr-TR" altLang="tr-TR" b="1" dirty="0"/>
              <a:t>i</a:t>
            </a:r>
            <a:r>
              <a:rPr lang="en-US" altLang="tr-TR" b="1" dirty="0" smtClean="0"/>
              <a:t>al</a:t>
            </a:r>
            <a:endParaRPr lang="en-US" altLang="tr-TR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600200"/>
            <a:ext cx="8534400" cy="361526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tr-TR" dirty="0" smtClean="0">
                <a:solidFill>
                  <a:schemeClr val="tx1"/>
                </a:solidFill>
              </a:rPr>
              <a:t>Net bioelectric potential</a:t>
            </a:r>
          </a:p>
          <a:p>
            <a:pPr lvl="1"/>
            <a:r>
              <a:rPr lang="en-US" altLang="tr-TR" dirty="0" smtClean="0">
                <a:solidFill>
                  <a:schemeClr val="tx1"/>
                </a:solidFill>
              </a:rPr>
              <a:t>for </a:t>
            </a:r>
            <a:r>
              <a:rPr lang="en-US" altLang="tr-TR" u="sng" dirty="0" smtClean="0">
                <a:solidFill>
                  <a:schemeClr val="tx1"/>
                </a:solidFill>
              </a:rPr>
              <a:t>all</a:t>
            </a:r>
            <a:r>
              <a:rPr lang="en-US" altLang="tr-TR" dirty="0" smtClean="0">
                <a:solidFill>
                  <a:schemeClr val="tx1"/>
                </a:solidFill>
              </a:rPr>
              <a:t> ions</a:t>
            </a:r>
          </a:p>
          <a:p>
            <a:pPr lvl="1"/>
            <a:r>
              <a:rPr lang="en-US" altLang="tr-TR" dirty="0" smtClean="0">
                <a:solidFill>
                  <a:schemeClr val="tx1"/>
                </a:solidFill>
              </a:rPr>
              <a:t>units = millivolts (mV)</a:t>
            </a:r>
          </a:p>
          <a:p>
            <a:r>
              <a:rPr lang="en-US" altLang="tr-TR" dirty="0" smtClean="0">
                <a:solidFill>
                  <a:schemeClr val="tx1"/>
                </a:solidFill>
              </a:rPr>
              <a:t>Balance of both gradients</a:t>
            </a:r>
          </a:p>
          <a:p>
            <a:pPr lvl="1"/>
            <a:r>
              <a:rPr lang="en-US" altLang="tr-TR" dirty="0" smtClean="0">
                <a:solidFill>
                  <a:schemeClr val="tx1"/>
                </a:solidFill>
              </a:rPr>
              <a:t>concentration &amp; electrostatic</a:t>
            </a:r>
          </a:p>
          <a:p>
            <a:r>
              <a:rPr lang="en-US" altLang="tr-TR" dirty="0" err="1" smtClean="0">
                <a:solidFill>
                  <a:schemeClr val="tx1"/>
                </a:solidFill>
              </a:rPr>
              <a:t>V</a:t>
            </a:r>
            <a:r>
              <a:rPr lang="en-US" altLang="tr-TR" baseline="-25000" dirty="0" err="1" smtClean="0">
                <a:solidFill>
                  <a:schemeClr val="tx1"/>
                </a:solidFill>
              </a:rPr>
              <a:t>m</a:t>
            </a:r>
            <a:r>
              <a:rPr lang="en-US" altLang="tr-TR" dirty="0" smtClean="0">
                <a:solidFill>
                  <a:schemeClr val="tx1"/>
                </a:solidFill>
              </a:rPr>
              <a:t> = -</a:t>
            </a:r>
            <a:r>
              <a:rPr lang="tr-TR" altLang="tr-TR" dirty="0" smtClean="0">
                <a:solidFill>
                  <a:schemeClr val="tx1"/>
                </a:solidFill>
              </a:rPr>
              <a:t>70</a:t>
            </a:r>
            <a:r>
              <a:rPr lang="en-US" altLang="tr-TR" dirty="0" smtClean="0">
                <a:solidFill>
                  <a:schemeClr val="tx1"/>
                </a:solidFill>
              </a:rPr>
              <a:t> mV </a:t>
            </a:r>
          </a:p>
          <a:p>
            <a:pPr lvl="1"/>
            <a:r>
              <a:rPr lang="en-US" altLang="tr-TR" dirty="0" smtClean="0">
                <a:solidFill>
                  <a:schemeClr val="tx1"/>
                </a:solidFill>
              </a:rPr>
              <a:t>given by Goldman equation ~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22" y="2082539"/>
            <a:ext cx="5752792" cy="9640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22" y="3405148"/>
            <a:ext cx="5418092" cy="12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44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kırpılmış</Template>
  <TotalTime>1394</TotalTime>
  <Words>1444</Words>
  <Application>Microsoft Office PowerPoint</Application>
  <PresentationFormat>Geniş ekran</PresentationFormat>
  <Paragraphs>166</Paragraphs>
  <Slides>22</Slides>
  <Notes>17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1" baseType="lpstr">
      <vt:lpstr>Arial</vt:lpstr>
      <vt:lpstr>Calibri</vt:lpstr>
      <vt:lpstr>Franklin Gothic Book</vt:lpstr>
      <vt:lpstr>Times</vt:lpstr>
      <vt:lpstr>Times New Roman</vt:lpstr>
      <vt:lpstr>Wingdings</vt:lpstr>
      <vt:lpstr>Wingdings 3</vt:lpstr>
      <vt:lpstr>Crop</vt:lpstr>
      <vt:lpstr>Denklem</vt:lpstr>
      <vt:lpstr>RESTING MEMBRANE POTENTIAL ACTION POTENTIAL WEEK 4</vt:lpstr>
      <vt:lpstr>Sidedness</vt:lpstr>
      <vt:lpstr>The resting membrane potential</vt:lpstr>
      <vt:lpstr>The resting membrane potential</vt:lpstr>
      <vt:lpstr>How is the Membrane Potentıal established?</vt:lpstr>
      <vt:lpstr>How is the Membrane Potential established?</vt:lpstr>
      <vt:lpstr>How is the Membrane Potentıal established?</vt:lpstr>
      <vt:lpstr>Nernst equilibrium</vt:lpstr>
      <vt:lpstr>Membrane Potential</vt:lpstr>
      <vt:lpstr>Membrane resting potential</vt:lpstr>
      <vt:lpstr>ACTION POTENTIAL</vt:lpstr>
      <vt:lpstr>ACTION POTENTIAL</vt:lpstr>
      <vt:lpstr>ACTION POTENTIAL</vt:lpstr>
      <vt:lpstr>ACTION POTENTIAL</vt:lpstr>
      <vt:lpstr>ACTION POTENTIAL</vt:lpstr>
      <vt:lpstr>ACTION POTENTIAL</vt:lpstr>
      <vt:lpstr>Mechanism of Ion-channel Changes</vt:lpstr>
      <vt:lpstr>STORY OF THE Action potential</vt:lpstr>
      <vt:lpstr>STORY OF THE Action Potential</vt:lpstr>
      <vt:lpstr>STORY OF THE Action potential</vt:lpstr>
      <vt:lpstr>STORY OF THE Action potential</vt:lpstr>
      <vt:lpstr>ANY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of Molecules Across Cell Membranes</dc:title>
  <dc:creator>Fizyolab1</dc:creator>
  <cp:lastModifiedBy>Acer</cp:lastModifiedBy>
  <cp:revision>92</cp:revision>
  <dcterms:created xsi:type="dcterms:W3CDTF">2017-07-27T10:52:27Z</dcterms:created>
  <dcterms:modified xsi:type="dcterms:W3CDTF">2020-10-26T18:43:58Z</dcterms:modified>
</cp:coreProperties>
</file>