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58" r:id="rId4"/>
    <p:sldId id="259" r:id="rId5"/>
    <p:sldId id="279" r:id="rId6"/>
    <p:sldId id="260" r:id="rId7"/>
    <p:sldId id="261" r:id="rId8"/>
    <p:sldId id="264" r:id="rId9"/>
    <p:sldId id="265" r:id="rId10"/>
    <p:sldId id="281" r:id="rId11"/>
    <p:sldId id="280" r:id="rId12"/>
    <p:sldId id="285" r:id="rId13"/>
    <p:sldId id="268" r:id="rId14"/>
    <p:sldId id="277" r:id="rId15"/>
    <p:sldId id="270" r:id="rId16"/>
    <p:sldId id="278" r:id="rId17"/>
    <p:sldId id="271" r:id="rId18"/>
    <p:sldId id="272" r:id="rId19"/>
    <p:sldId id="273" r:id="rId20"/>
    <p:sldId id="283" r:id="rId21"/>
    <p:sldId id="28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B727A7C-6711-4157-B9F7-1853B894A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26" y="1447800"/>
            <a:ext cx="11781183" cy="3329581"/>
          </a:xfrm>
        </p:spPr>
        <p:txBody>
          <a:bodyPr/>
          <a:lstStyle/>
          <a:p>
            <a:r>
              <a:rPr lang="tr-TR" dirty="0"/>
              <a:t>AMİNOASİT BİYOSENTEZİNİ ENGELLEYEN HERBİSİTLER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4294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65A9D6-2BC6-47A7-9ED5-4D025B7B9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59026"/>
            <a:ext cx="11860696" cy="65200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800" dirty="0"/>
              <a:t>ALS / AHAS inhibitörlerinin çoğu </a:t>
            </a:r>
            <a:r>
              <a:rPr lang="tr-TR" sz="4800" dirty="0" err="1"/>
              <a:t>selektif</a:t>
            </a:r>
            <a:r>
              <a:rPr lang="tr-TR" sz="4800" dirty="0"/>
              <a:t> çıkış sonrası yabancı ot </a:t>
            </a:r>
            <a:r>
              <a:rPr lang="tr-TR" sz="4800" dirty="0" err="1"/>
              <a:t>kontrolu</a:t>
            </a:r>
            <a:r>
              <a:rPr lang="tr-TR" sz="4800" dirty="0"/>
              <a:t> için kullanılır, ancak bazıları aynı zamanda, </a:t>
            </a:r>
            <a:r>
              <a:rPr lang="tr-TR" sz="4800" dirty="0" err="1"/>
              <a:t>selektif</a:t>
            </a:r>
            <a:r>
              <a:rPr lang="tr-TR" sz="4800" dirty="0"/>
              <a:t> çıkış öncesi herbisitler olarak da kullanılmaktadır. Bu herbisitler çok düşük dozlarda kullanılırlar ve sonraki ürünlerde kalıcılık sorunlarına neden olabilir.</a:t>
            </a:r>
          </a:p>
        </p:txBody>
      </p:sp>
    </p:spTree>
    <p:extLst>
      <p:ext uri="{BB962C8B-B14F-4D97-AF65-F5344CB8AC3E}">
        <p14:creationId xmlns:p14="http://schemas.microsoft.com/office/powerpoint/2010/main" val="944453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C95413-6D8B-4ADE-A4D5-2615C6E72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132522"/>
            <a:ext cx="11820940" cy="66128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dirty="0">
                <a:solidFill>
                  <a:srgbClr val="FF0000"/>
                </a:solidFill>
              </a:rPr>
              <a:t>Belirtiler: </a:t>
            </a:r>
          </a:p>
          <a:p>
            <a:pPr marL="0" indent="0" algn="just">
              <a:buNone/>
            </a:pPr>
            <a:r>
              <a:rPr lang="tr-TR" sz="3600" dirty="0"/>
              <a:t>1. Çıkış sonrası uygulandığında büyüme hemen durur, boğum araları kısalır. </a:t>
            </a:r>
          </a:p>
          <a:p>
            <a:pPr marL="0" indent="0" algn="just">
              <a:buNone/>
            </a:pPr>
            <a:r>
              <a:rPr lang="tr-TR" sz="3600" dirty="0"/>
              <a:t>2. Eğer çıkış sonrası uygulanırsa yabancı otlar çimlenebilir ve türe ve orana bağlı olarak ya ölür ya da bodur / rekabetçi olmayan bir durumda kalır.</a:t>
            </a:r>
          </a:p>
          <a:p>
            <a:pPr marL="0" indent="0" algn="just">
              <a:buNone/>
            </a:pPr>
            <a:r>
              <a:rPr lang="tr-TR" sz="3600" dirty="0"/>
              <a:t>3. Özellikle büyüme noktasında / </a:t>
            </a:r>
            <a:r>
              <a:rPr lang="tr-TR" sz="3600" dirty="0" err="1"/>
              <a:t>apikal</a:t>
            </a:r>
            <a:r>
              <a:rPr lang="tr-TR" sz="3600" dirty="0"/>
              <a:t> meristemde olgunlaşmamış yapraklarda genel kloroz görülür, bazı dar yapraklı yabancı otlar morarırlar.</a:t>
            </a:r>
          </a:p>
        </p:txBody>
      </p:sp>
    </p:spTree>
    <p:extLst>
      <p:ext uri="{BB962C8B-B14F-4D97-AF65-F5344CB8AC3E}">
        <p14:creationId xmlns:p14="http://schemas.microsoft.com/office/powerpoint/2010/main" val="1723293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116378"/>
            <a:ext cx="12036829" cy="6741622"/>
          </a:xfrm>
        </p:spPr>
        <p:txBody>
          <a:bodyPr/>
          <a:lstStyle/>
          <a:p>
            <a:pPr marL="0" indent="0" algn="just">
              <a:buNone/>
            </a:pPr>
            <a:r>
              <a:rPr lang="tr-TR" sz="4800" dirty="0"/>
              <a:t>3. Yan tomurcuk gelişimi genellikle aktive olur ve bu durum alt boğumlardan anormal dallanmaya neden olur</a:t>
            </a:r>
          </a:p>
          <a:p>
            <a:pPr marL="0" indent="0" algn="just">
              <a:buNone/>
            </a:pPr>
            <a:r>
              <a:rPr lang="tr-TR" sz="4800" dirty="0"/>
              <a:t>4. Etkilenen yaprakların şekilleri bozulabilir.</a:t>
            </a:r>
          </a:p>
          <a:p>
            <a:pPr marL="0" indent="0" algn="just">
              <a:buNone/>
            </a:pPr>
            <a:r>
              <a:rPr lang="tr-TR" sz="4800" dirty="0"/>
              <a:t>5. Nekroz yavaştır ve genellikle 3-4 hafta gerektirir.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1352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B31C04-0EA7-48BD-ACAF-0127002CD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45774"/>
            <a:ext cx="11900452" cy="65465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b="1" dirty="0"/>
              <a:t>2. Aromatik amino asit sentezinin </a:t>
            </a:r>
            <a:r>
              <a:rPr lang="tr-TR" sz="3600" b="1" dirty="0" err="1"/>
              <a:t>inhibisyonu</a:t>
            </a:r>
            <a:r>
              <a:rPr lang="tr-TR" sz="3600" b="1" dirty="0"/>
              <a:t>, özellikle 5-enolpiruvil-şikimat-3-fosfat </a:t>
            </a:r>
            <a:r>
              <a:rPr lang="tr-TR" sz="3600" b="1" dirty="0" err="1"/>
              <a:t>sentaz</a:t>
            </a:r>
            <a:r>
              <a:rPr lang="tr-TR" sz="3600" b="1" dirty="0"/>
              <a:t> (5-enolpyruvyl-shikimate-3-phosphate </a:t>
            </a:r>
            <a:r>
              <a:rPr lang="tr-TR" sz="3600" b="1" dirty="0" err="1"/>
              <a:t>synthase</a:t>
            </a:r>
            <a:r>
              <a:rPr lang="tr-TR" sz="3600" b="1" dirty="0"/>
              <a:t>) = </a:t>
            </a:r>
            <a:r>
              <a:rPr lang="tr-TR" sz="3600" b="1" dirty="0" err="1"/>
              <a:t>EPSP'nin</a:t>
            </a:r>
            <a:r>
              <a:rPr lang="tr-TR" sz="3600" b="1" dirty="0"/>
              <a:t> </a:t>
            </a:r>
            <a:r>
              <a:rPr lang="tr-TR" sz="3600" b="1" dirty="0" err="1"/>
              <a:t>inhibisyonu</a:t>
            </a:r>
            <a:r>
              <a:rPr lang="tr-TR" sz="3600" b="1" dirty="0"/>
              <a:t>.</a:t>
            </a:r>
          </a:p>
          <a:p>
            <a:pPr marL="0" indent="0" algn="just">
              <a:buNone/>
            </a:pPr>
            <a:r>
              <a:rPr lang="tr-TR" sz="3600" dirty="0" err="1"/>
              <a:t>Glifosat</a:t>
            </a:r>
            <a:r>
              <a:rPr lang="tr-TR" sz="3600" dirty="0"/>
              <a:t> bu etki mekanizmasına sahip bir herbisittir. </a:t>
            </a:r>
            <a:r>
              <a:rPr lang="tr-TR" sz="3600" dirty="0" err="1"/>
              <a:t>Glifosat</a:t>
            </a:r>
            <a:r>
              <a:rPr lang="tr-TR" sz="3600" dirty="0"/>
              <a:t> kloroplastlarda </a:t>
            </a:r>
            <a:r>
              <a:rPr lang="tr-TR" sz="3600" dirty="0" err="1"/>
              <a:t>şikimik</a:t>
            </a:r>
            <a:r>
              <a:rPr lang="tr-TR" sz="3600" dirty="0"/>
              <a:t> (</a:t>
            </a:r>
            <a:r>
              <a:rPr lang="tr-TR" sz="3600" dirty="0" err="1"/>
              <a:t>shikimic</a:t>
            </a:r>
            <a:r>
              <a:rPr lang="tr-TR" sz="3600" dirty="0"/>
              <a:t>) asit yolunda meydana gelen bir reaksiyonu </a:t>
            </a:r>
            <a:r>
              <a:rPr lang="tr-TR" sz="3600" dirty="0" err="1"/>
              <a:t>inhibe</a:t>
            </a:r>
            <a:r>
              <a:rPr lang="tr-TR" sz="3600" dirty="0"/>
              <a:t> ederek bitkileri öldürür. Bu yol çeşitli aromatik amino asitler, </a:t>
            </a:r>
            <a:r>
              <a:rPr lang="tr-TR" sz="3600" dirty="0" err="1"/>
              <a:t>flavenoidler</a:t>
            </a:r>
            <a:r>
              <a:rPr lang="tr-TR" sz="3600" dirty="0"/>
              <a:t>, ligninler, </a:t>
            </a:r>
            <a:r>
              <a:rPr lang="tr-TR" sz="3600" dirty="0" err="1"/>
              <a:t>antosiyaninler</a:t>
            </a:r>
            <a:r>
              <a:rPr lang="tr-TR" sz="3600" dirty="0"/>
              <a:t> ve </a:t>
            </a:r>
            <a:r>
              <a:rPr lang="tr-TR" sz="3600" dirty="0" err="1"/>
              <a:t>kumarinler</a:t>
            </a:r>
            <a:r>
              <a:rPr lang="tr-TR" sz="3600" dirty="0"/>
              <a:t> gibi son ürünlerle bitkilerin hayatta kalması için yaşamsal öneme sahiptir. </a:t>
            </a:r>
          </a:p>
        </p:txBody>
      </p:sp>
    </p:spTree>
    <p:extLst>
      <p:ext uri="{BB962C8B-B14F-4D97-AF65-F5344CB8AC3E}">
        <p14:creationId xmlns:p14="http://schemas.microsoft.com/office/powerpoint/2010/main" val="2664165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4F37AF-4B9E-49AD-9192-C120075E7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45774"/>
            <a:ext cx="11913704" cy="65598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800" dirty="0"/>
              <a:t>5-enolpiruvil şikimat-3-fosfat </a:t>
            </a:r>
            <a:r>
              <a:rPr lang="tr-TR" sz="4800" dirty="0" err="1"/>
              <a:t>sentazın</a:t>
            </a:r>
            <a:r>
              <a:rPr lang="tr-TR" sz="4800" dirty="0"/>
              <a:t> (EPSP </a:t>
            </a:r>
            <a:r>
              <a:rPr lang="tr-TR" sz="4800" dirty="0" err="1"/>
              <a:t>sentaz</a:t>
            </a:r>
            <a:r>
              <a:rPr lang="tr-TR" sz="4800" dirty="0"/>
              <a:t>) aktivitesinin engellenmesi aromatik amino asitlerden </a:t>
            </a:r>
            <a:r>
              <a:rPr lang="tr-TR" sz="4800" dirty="0" err="1">
                <a:solidFill>
                  <a:srgbClr val="FF0000"/>
                </a:solidFill>
              </a:rPr>
              <a:t>triptofan</a:t>
            </a:r>
            <a:r>
              <a:rPr lang="tr-TR" sz="4800" dirty="0">
                <a:solidFill>
                  <a:srgbClr val="FF0000"/>
                </a:solidFill>
              </a:rPr>
              <a:t>, </a:t>
            </a:r>
            <a:r>
              <a:rPr lang="tr-TR" sz="4800" dirty="0" err="1">
                <a:solidFill>
                  <a:srgbClr val="FF0000"/>
                </a:solidFill>
              </a:rPr>
              <a:t>fenilalanin</a:t>
            </a:r>
            <a:r>
              <a:rPr lang="tr-TR" sz="4800" dirty="0">
                <a:solidFill>
                  <a:srgbClr val="FF0000"/>
                </a:solidFill>
              </a:rPr>
              <a:t> </a:t>
            </a:r>
            <a:r>
              <a:rPr lang="tr-TR" sz="4800" dirty="0"/>
              <a:t>ve</a:t>
            </a:r>
            <a:r>
              <a:rPr lang="tr-TR" sz="4800" dirty="0">
                <a:solidFill>
                  <a:srgbClr val="FF0000"/>
                </a:solidFill>
              </a:rPr>
              <a:t> </a:t>
            </a:r>
            <a:r>
              <a:rPr lang="tr-TR" sz="4800" dirty="0" err="1">
                <a:solidFill>
                  <a:srgbClr val="FF0000"/>
                </a:solidFill>
              </a:rPr>
              <a:t>tirozin</a:t>
            </a:r>
            <a:r>
              <a:rPr lang="tr-TR" sz="4800" dirty="0">
                <a:solidFill>
                  <a:srgbClr val="FF0000"/>
                </a:solidFill>
              </a:rPr>
              <a:t> </a:t>
            </a:r>
            <a:r>
              <a:rPr lang="tr-TR" sz="4800" dirty="0"/>
              <a:t>üretimini engeller. Bu temel amino asitler olmadan belirli proteinler üretilemez ve sonuçta bitki ölür.</a:t>
            </a:r>
          </a:p>
        </p:txBody>
      </p:sp>
    </p:spTree>
    <p:extLst>
      <p:ext uri="{BB962C8B-B14F-4D97-AF65-F5344CB8AC3E}">
        <p14:creationId xmlns:p14="http://schemas.microsoft.com/office/powerpoint/2010/main" val="1004994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2BE8FA-CB21-485F-9C8F-0A28FE2D9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145774"/>
            <a:ext cx="11913704" cy="65465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4800" dirty="0" err="1"/>
              <a:t>Shikimik</a:t>
            </a:r>
            <a:r>
              <a:rPr lang="tr-TR" sz="4800" dirty="0"/>
              <a:t> asit yolağının tıkanması bu amino asitlerin üretiminin engellenmesine ek olarak </a:t>
            </a:r>
            <a:r>
              <a:rPr lang="tr-TR" sz="4800" dirty="0" err="1"/>
              <a:t>oksin</a:t>
            </a:r>
            <a:r>
              <a:rPr lang="tr-TR" sz="4800" dirty="0"/>
              <a:t> büyüme düzenleyicileri lignin, bitki savunma bileşikleri, UV koruyucuları ve </a:t>
            </a:r>
            <a:r>
              <a:rPr lang="tr-TR" sz="4800" dirty="0" err="1"/>
              <a:t>fotosentetik</a:t>
            </a:r>
            <a:r>
              <a:rPr lang="tr-TR" sz="4800" dirty="0"/>
              <a:t> pigmentlerin üretiminde de azalmaya neden olur.</a:t>
            </a:r>
          </a:p>
        </p:txBody>
      </p:sp>
    </p:spTree>
    <p:extLst>
      <p:ext uri="{BB962C8B-B14F-4D97-AF65-F5344CB8AC3E}">
        <p14:creationId xmlns:p14="http://schemas.microsoft.com/office/powerpoint/2010/main" val="895126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307D5C-D3A8-4CF0-BFFC-0A0449570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" y="172278"/>
            <a:ext cx="11926957" cy="65333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800" b="1" dirty="0" err="1">
                <a:solidFill>
                  <a:srgbClr val="FF0000"/>
                </a:solidFill>
              </a:rPr>
              <a:t>Glifosat</a:t>
            </a:r>
            <a:r>
              <a:rPr lang="tr-TR" sz="3800" dirty="0">
                <a:solidFill>
                  <a:srgbClr val="FF0000"/>
                </a:solidFill>
              </a:rPr>
              <a:t> muamelesi ile </a:t>
            </a:r>
            <a:r>
              <a:rPr lang="tr-TR" sz="3800" dirty="0" err="1">
                <a:solidFill>
                  <a:srgbClr val="FF0000"/>
                </a:solidFill>
              </a:rPr>
              <a:t>aminolevulinik</a:t>
            </a:r>
            <a:r>
              <a:rPr lang="tr-TR" sz="3800" dirty="0">
                <a:solidFill>
                  <a:srgbClr val="FF0000"/>
                </a:solidFill>
              </a:rPr>
              <a:t> asit yolunda veya porfirin sentez yolunda ikincil bir etki </a:t>
            </a:r>
            <a:r>
              <a:rPr lang="tr-TR" sz="3800" dirty="0" err="1">
                <a:solidFill>
                  <a:srgbClr val="FF0000"/>
                </a:solidFill>
              </a:rPr>
              <a:t>modu</a:t>
            </a:r>
            <a:r>
              <a:rPr lang="tr-TR" sz="3800" dirty="0">
                <a:solidFill>
                  <a:srgbClr val="FF0000"/>
                </a:solidFill>
              </a:rPr>
              <a:t> meydana gelir. </a:t>
            </a:r>
            <a:r>
              <a:rPr lang="tr-TR" sz="3800" dirty="0"/>
              <a:t>Bu yolda </a:t>
            </a:r>
            <a:r>
              <a:rPr lang="tr-TR" sz="3800" dirty="0" err="1"/>
              <a:t>glifosat</a:t>
            </a:r>
            <a:r>
              <a:rPr lang="tr-TR" sz="3800" dirty="0"/>
              <a:t> aminolevulinat </a:t>
            </a:r>
            <a:r>
              <a:rPr lang="tr-TR" sz="3800" dirty="0" err="1"/>
              <a:t>sentaz</a:t>
            </a:r>
            <a:r>
              <a:rPr lang="tr-TR" sz="3800" dirty="0"/>
              <a:t> aktivitesini bozarak </a:t>
            </a:r>
            <a:r>
              <a:rPr lang="tr-TR" sz="3800" dirty="0" err="1"/>
              <a:t>süksinil</a:t>
            </a:r>
            <a:r>
              <a:rPr lang="tr-TR" sz="3800" dirty="0"/>
              <a:t> </a:t>
            </a:r>
            <a:r>
              <a:rPr lang="tr-TR" sz="3800" dirty="0" err="1"/>
              <a:t>CoA'nın</a:t>
            </a:r>
            <a:r>
              <a:rPr lang="tr-TR" sz="3800" dirty="0"/>
              <a:t> (TCA döngüsünden) </a:t>
            </a:r>
            <a:r>
              <a:rPr lang="tr-TR" sz="3800" dirty="0" err="1"/>
              <a:t>aminolevulinik</a:t>
            </a:r>
            <a:r>
              <a:rPr lang="tr-TR" sz="3800" dirty="0"/>
              <a:t> aside dönüşümünü </a:t>
            </a:r>
            <a:r>
              <a:rPr lang="tr-TR" sz="3800" dirty="0" err="1"/>
              <a:t>inhibe</a:t>
            </a:r>
            <a:r>
              <a:rPr lang="tr-TR" sz="3800" dirty="0"/>
              <a:t> eder. Yoldaki bu adım bloke edilerek porfirin içeren bileşiklerin sentezi durur. </a:t>
            </a:r>
            <a:r>
              <a:rPr lang="tr-TR" sz="3800" dirty="0">
                <a:solidFill>
                  <a:srgbClr val="FF0000"/>
                </a:solidFill>
              </a:rPr>
              <a:t>Bu klorofil, </a:t>
            </a:r>
            <a:r>
              <a:rPr lang="tr-TR" sz="3800" dirty="0" err="1">
                <a:solidFill>
                  <a:srgbClr val="FF0000"/>
                </a:solidFill>
              </a:rPr>
              <a:t>sitokrom</a:t>
            </a:r>
            <a:r>
              <a:rPr lang="tr-TR" sz="3800" dirty="0">
                <a:solidFill>
                  <a:srgbClr val="FF0000"/>
                </a:solidFill>
              </a:rPr>
              <a:t> ve </a:t>
            </a:r>
            <a:r>
              <a:rPr lang="tr-TR" sz="3800" dirty="0" err="1">
                <a:solidFill>
                  <a:srgbClr val="FF0000"/>
                </a:solidFill>
              </a:rPr>
              <a:t>peroksidazların</a:t>
            </a:r>
            <a:r>
              <a:rPr lang="tr-TR" sz="3800" dirty="0">
                <a:solidFill>
                  <a:srgbClr val="FF0000"/>
                </a:solidFill>
              </a:rPr>
              <a:t> vb. üretimini etkiler.</a:t>
            </a:r>
            <a:r>
              <a:rPr lang="tr-TR" sz="3800" dirty="0"/>
              <a:t> Bu ikincil bir etki şeklidir ve çoğu durumda ikincil etki tarzının sonuçları ifade edilmeden önce bitki ölmüş olur. </a:t>
            </a:r>
          </a:p>
        </p:txBody>
      </p:sp>
    </p:spTree>
    <p:extLst>
      <p:ext uri="{BB962C8B-B14F-4D97-AF65-F5344CB8AC3E}">
        <p14:creationId xmlns:p14="http://schemas.microsoft.com/office/powerpoint/2010/main" val="1805896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C3DBBA-86FF-4525-9FA6-74AFF7F97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185530"/>
            <a:ext cx="11900452" cy="64670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900" dirty="0"/>
              <a:t>Hızlı gelişen ve stressiz yabancı otlar bu grup herbisitlere en duyarlı olanlardır ve uygulamadan 3-10 gün sonra </a:t>
            </a:r>
            <a:r>
              <a:rPr lang="tr-TR" sz="2900" dirty="0" err="1"/>
              <a:t>simptomlar</a:t>
            </a:r>
            <a:r>
              <a:rPr lang="tr-TR" sz="2900" dirty="0"/>
              <a:t> gözlenir. Olumsuz çevre koşulları, aşırı sıcak veya soğuk veya kuraklık herbisitin etkinliğini hem yavaşlatacak hem de azaltacaktır.</a:t>
            </a:r>
          </a:p>
          <a:p>
            <a:pPr marL="0" indent="0">
              <a:buNone/>
            </a:pPr>
            <a:r>
              <a:rPr lang="tr-TR" sz="2900" dirty="0"/>
              <a:t>Belirtiler:</a:t>
            </a:r>
          </a:p>
          <a:p>
            <a:pPr marL="0" indent="0">
              <a:buNone/>
            </a:pPr>
            <a:r>
              <a:rPr lang="tr-TR" sz="2900" dirty="0"/>
              <a:t>1. Büyüme hemen durur.</a:t>
            </a:r>
          </a:p>
          <a:p>
            <a:pPr marL="0" indent="0">
              <a:buNone/>
            </a:pPr>
            <a:r>
              <a:rPr lang="tr-TR" sz="2900" dirty="0"/>
              <a:t>2. Genel kloroz görülür (özellikle büyüme noktasında veya </a:t>
            </a:r>
            <a:r>
              <a:rPr lang="tr-TR" sz="2900" dirty="0" err="1"/>
              <a:t>apikal</a:t>
            </a:r>
            <a:r>
              <a:rPr lang="tr-TR" sz="2900" dirty="0"/>
              <a:t> meristemdeki olgunlaşmamış yapraklarda).</a:t>
            </a:r>
          </a:p>
          <a:p>
            <a:pPr marL="0" indent="0">
              <a:buNone/>
            </a:pPr>
            <a:r>
              <a:rPr lang="tr-TR" sz="2900" dirty="0"/>
              <a:t>3. Türlere bağlı olarak 1-3 hafta içinde nekroz ortaya çıkar.</a:t>
            </a:r>
          </a:p>
          <a:p>
            <a:pPr marL="0" indent="0">
              <a:buNone/>
            </a:pPr>
            <a:r>
              <a:rPr lang="tr-TR" sz="2900" dirty="0"/>
              <a:t>4. Dar yapraklı yabancı otlar geniş yapraklı yabancı otlardan daha hassastır.</a:t>
            </a:r>
          </a:p>
          <a:p>
            <a:pPr marL="0" indent="0">
              <a:buNone/>
            </a:pPr>
            <a:r>
              <a:rPr lang="tr-TR" sz="2900" dirty="0"/>
              <a:t>5. Bazı türlerde mor renk değişikliği meydana gelebilir.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4099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5B452D-1599-4051-B0BF-CE4076B54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32522"/>
            <a:ext cx="11940208" cy="6586330"/>
          </a:xfrm>
        </p:spPr>
        <p:txBody>
          <a:bodyPr/>
          <a:lstStyle/>
          <a:p>
            <a:pPr marL="0" indent="0" algn="just">
              <a:buNone/>
            </a:pPr>
            <a:r>
              <a:rPr lang="tr-TR" sz="4400" b="1" dirty="0"/>
              <a:t>3. Glutamin </a:t>
            </a:r>
            <a:r>
              <a:rPr lang="tr-TR" sz="4400" b="1" dirty="0" err="1"/>
              <a:t>sentetazın</a:t>
            </a:r>
            <a:r>
              <a:rPr lang="tr-TR" sz="4400" b="1" dirty="0"/>
              <a:t> (</a:t>
            </a:r>
            <a:r>
              <a:rPr lang="tr-TR" sz="4400" b="1" dirty="0" err="1"/>
              <a:t>glutamine</a:t>
            </a:r>
            <a:r>
              <a:rPr lang="tr-TR" sz="4400" b="1" dirty="0"/>
              <a:t> </a:t>
            </a:r>
            <a:r>
              <a:rPr lang="tr-TR" sz="4400" b="1" dirty="0" err="1"/>
              <a:t>synthase</a:t>
            </a:r>
            <a:r>
              <a:rPr lang="tr-TR" sz="4400" b="1" dirty="0"/>
              <a:t>)  </a:t>
            </a:r>
            <a:r>
              <a:rPr lang="tr-TR" sz="4400" b="1" dirty="0" err="1"/>
              <a:t>inhibisyonu</a:t>
            </a:r>
            <a:r>
              <a:rPr lang="tr-TR" sz="4400" b="1" dirty="0"/>
              <a:t>. </a:t>
            </a:r>
          </a:p>
          <a:p>
            <a:pPr marL="0" indent="0" algn="just">
              <a:buNone/>
            </a:pPr>
            <a:r>
              <a:rPr lang="tr-TR" sz="4400" dirty="0"/>
              <a:t>Bitkiler tüm temel amino asitleri sentezler ve teorik olarak bunlardan herhangi birinin </a:t>
            </a:r>
            <a:r>
              <a:rPr lang="tr-TR" sz="4400" dirty="0" err="1"/>
              <a:t>biyosentezini</a:t>
            </a:r>
            <a:r>
              <a:rPr lang="tr-TR" sz="4400" dirty="0"/>
              <a:t> bloke etmek bitkiyi öldürecektir.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884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A4195B-D048-4B55-9C5F-929B8872A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8965"/>
            <a:ext cx="11887200" cy="652007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4000" dirty="0" err="1"/>
              <a:t>Glutamin</a:t>
            </a:r>
            <a:r>
              <a:rPr lang="tr-TR" sz="4000" dirty="0"/>
              <a:t> </a:t>
            </a:r>
            <a:r>
              <a:rPr lang="tr-TR" sz="4000" dirty="0" err="1"/>
              <a:t>sentaz</a:t>
            </a:r>
            <a:r>
              <a:rPr lang="tr-TR" sz="4000" dirty="0"/>
              <a:t> l- </a:t>
            </a:r>
            <a:r>
              <a:rPr lang="tr-TR" sz="4000" dirty="0" err="1"/>
              <a:t>glutamat’ın</a:t>
            </a:r>
            <a:r>
              <a:rPr lang="tr-TR" sz="4000" dirty="0"/>
              <a:t> l- </a:t>
            </a:r>
            <a:r>
              <a:rPr lang="tr-TR" sz="4000" dirty="0" err="1"/>
              <a:t>glutamin’e</a:t>
            </a:r>
            <a:r>
              <a:rPr lang="tr-TR" sz="4000" dirty="0"/>
              <a:t> dönüşümünü katalize eder. Yaprak sitoplazması kloroplast ve köklerde ve baklagillerde kök nodüllerine özgü bir </a:t>
            </a:r>
            <a:r>
              <a:rPr lang="tr-TR" sz="4000" dirty="0" err="1"/>
              <a:t>izoform</a:t>
            </a:r>
            <a:r>
              <a:rPr lang="tr-TR" sz="4000" dirty="0"/>
              <a:t> olarak ayrı </a:t>
            </a:r>
            <a:r>
              <a:rPr lang="tr-TR" sz="4000" dirty="0" err="1"/>
              <a:t>izozimler</a:t>
            </a:r>
            <a:r>
              <a:rPr lang="tr-TR" sz="4000" dirty="0"/>
              <a:t> halinde bulunur. Kloroplastta bulunan </a:t>
            </a:r>
            <a:r>
              <a:rPr lang="tr-TR" sz="4000" dirty="0" err="1"/>
              <a:t>izoform</a:t>
            </a:r>
            <a:r>
              <a:rPr lang="tr-TR" sz="4000" dirty="0"/>
              <a:t> yüksek seviyelerde </a:t>
            </a:r>
            <a:r>
              <a:rPr lang="tr-TR" sz="4000" dirty="0" err="1"/>
              <a:t>fotosentetik</a:t>
            </a:r>
            <a:r>
              <a:rPr lang="tr-TR" sz="4000" dirty="0"/>
              <a:t> aktivitenin bir göstergesi olan ışık varlığında ve yüksek </a:t>
            </a:r>
            <a:r>
              <a:rPr lang="tr-TR" sz="4000" dirty="0" err="1"/>
              <a:t>sükroz</a:t>
            </a:r>
            <a:r>
              <a:rPr lang="tr-TR" sz="4000" dirty="0"/>
              <a:t> konsantrasyonlarında daha büyük miktarlarda üretilir.</a:t>
            </a:r>
          </a:p>
          <a:p>
            <a:pPr marL="0" indent="0" algn="just">
              <a:buNone/>
            </a:pPr>
            <a:r>
              <a:rPr lang="tr-TR" sz="4000" dirty="0">
                <a:solidFill>
                  <a:srgbClr val="FF0000"/>
                </a:solidFill>
              </a:rPr>
              <a:t>Glutamin </a:t>
            </a:r>
            <a:r>
              <a:rPr lang="tr-TR" sz="4000" dirty="0" err="1">
                <a:solidFill>
                  <a:srgbClr val="FF0000"/>
                </a:solidFill>
              </a:rPr>
              <a:t>sentaz</a:t>
            </a:r>
            <a:r>
              <a:rPr lang="tr-TR" sz="4000" dirty="0">
                <a:solidFill>
                  <a:srgbClr val="FF0000"/>
                </a:solidFill>
              </a:rPr>
              <a:t> güçlü bir şekilde </a:t>
            </a:r>
            <a:r>
              <a:rPr lang="tr-TR" sz="4000" dirty="0" err="1">
                <a:solidFill>
                  <a:srgbClr val="FF0000"/>
                </a:solidFill>
              </a:rPr>
              <a:t>inhibe</a:t>
            </a:r>
            <a:r>
              <a:rPr lang="tr-TR" sz="4000" dirty="0">
                <a:solidFill>
                  <a:srgbClr val="FF0000"/>
                </a:solidFill>
              </a:rPr>
              <a:t> edildiğinde fotosentez de hızla </a:t>
            </a:r>
            <a:r>
              <a:rPr lang="tr-TR" sz="4000" dirty="0" err="1">
                <a:solidFill>
                  <a:srgbClr val="FF0000"/>
                </a:solidFill>
              </a:rPr>
              <a:t>inhibe</a:t>
            </a:r>
            <a:r>
              <a:rPr lang="tr-TR" sz="4000" dirty="0">
                <a:solidFill>
                  <a:srgbClr val="FF0000"/>
                </a:solidFill>
              </a:rPr>
              <a:t> edilir. </a:t>
            </a:r>
          </a:p>
          <a:p>
            <a:pPr marL="0" indent="0" algn="just">
              <a:buNone/>
            </a:pPr>
            <a:endParaRPr lang="tr-TR" sz="40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879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61D27E-82CC-4110-B874-3F8B54D90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85530"/>
            <a:ext cx="11887200" cy="650681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800" dirty="0">
                <a:solidFill>
                  <a:srgbClr val="FF0000"/>
                </a:solidFill>
              </a:rPr>
              <a:t>Amino asitler </a:t>
            </a:r>
            <a:r>
              <a:rPr lang="tr-TR" sz="3800" dirty="0"/>
              <a:t>proteinlerin yapı taşlarıdır. Ribozomlar amino asitleri RNA molekülü tarafından tanımlanan kesin bir sırayla </a:t>
            </a:r>
            <a:r>
              <a:rPr lang="tr-TR" sz="3800" dirty="0" err="1"/>
              <a:t>polimerize</a:t>
            </a:r>
            <a:r>
              <a:rPr lang="tr-TR" sz="3800" dirty="0"/>
              <a:t> ederek </a:t>
            </a:r>
            <a:r>
              <a:rPr lang="tr-TR" sz="3800" dirty="0" err="1"/>
              <a:t>translasyonda</a:t>
            </a:r>
            <a:r>
              <a:rPr lang="tr-TR" sz="3800" dirty="0"/>
              <a:t> proteinlerin sentezini yönetir. Toplamda bitkide çeşitli sentetik yollara sahip 20 amino asit bulunmaktadır. Bu </a:t>
            </a:r>
            <a:r>
              <a:rPr lang="tr-TR" sz="3800" dirty="0" err="1"/>
              <a:t>metabolik</a:t>
            </a:r>
            <a:r>
              <a:rPr lang="tr-TR" sz="3800" dirty="0"/>
              <a:t> yollardan birini </a:t>
            </a:r>
            <a:r>
              <a:rPr lang="tr-TR" sz="3800" dirty="0" err="1"/>
              <a:t>inhibe</a:t>
            </a:r>
            <a:r>
              <a:rPr lang="tr-TR" sz="3800" dirty="0"/>
              <a:t> eden herbisitler hayati bitki proteinleri için gerekli olabilecek bir veya daha fazla amino asit oluşumunu engeller. Bu belirli bir enzimin aktivitesini </a:t>
            </a:r>
            <a:r>
              <a:rPr lang="tr-TR" sz="3800" dirty="0" err="1"/>
              <a:t>inhibe</a:t>
            </a:r>
            <a:r>
              <a:rPr lang="tr-TR" sz="3800" dirty="0"/>
              <a:t> ederek gerçekleştirilir. </a:t>
            </a:r>
          </a:p>
        </p:txBody>
      </p:sp>
    </p:spTree>
    <p:extLst>
      <p:ext uri="{BB962C8B-B14F-4D97-AF65-F5344CB8AC3E}">
        <p14:creationId xmlns:p14="http://schemas.microsoft.com/office/powerpoint/2010/main" val="3937458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3A8B0D-12DB-42B2-B626-1A1EEC1C2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85530"/>
            <a:ext cx="11887200" cy="65465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err="1">
                <a:solidFill>
                  <a:srgbClr val="FF0000"/>
                </a:solidFill>
              </a:rPr>
              <a:t>Glufosinat</a:t>
            </a:r>
            <a:r>
              <a:rPr lang="tr-TR" sz="3200" dirty="0"/>
              <a:t> </a:t>
            </a:r>
            <a:r>
              <a:rPr lang="tr-TR" sz="3200" dirty="0" err="1"/>
              <a:t>glutamat</a:t>
            </a:r>
            <a:r>
              <a:rPr lang="tr-TR" sz="3200" dirty="0"/>
              <a:t> + NH</a:t>
            </a:r>
            <a:r>
              <a:rPr lang="tr-TR" sz="3200" baseline="-25000" dirty="0"/>
              <a:t>4</a:t>
            </a:r>
            <a:r>
              <a:rPr lang="tr-TR" sz="3200" baseline="30000" dirty="0"/>
              <a:t>+ </a:t>
            </a:r>
            <a:r>
              <a:rPr lang="tr-TR" sz="3200" dirty="0"/>
              <a:t>→ glutamin dönüşümünü </a:t>
            </a:r>
            <a:r>
              <a:rPr lang="tr-TR" sz="3200" dirty="0" err="1"/>
              <a:t>inhibe</a:t>
            </a:r>
            <a:r>
              <a:rPr lang="tr-TR" sz="3200" dirty="0"/>
              <a:t> ederek bitkileri öldürür. Glutamin amino </a:t>
            </a:r>
            <a:r>
              <a:rPr lang="tr-TR" sz="3200" dirty="0" err="1"/>
              <a:t>asitinin</a:t>
            </a:r>
            <a:r>
              <a:rPr lang="tr-TR" sz="3200" dirty="0"/>
              <a:t> üretimi bitki gelişimi için çok önemlidir. </a:t>
            </a:r>
            <a:r>
              <a:rPr lang="tr-TR" sz="3200" dirty="0">
                <a:solidFill>
                  <a:srgbClr val="FF0000"/>
                </a:solidFill>
              </a:rPr>
              <a:t>Spesifik olarak bu herbisit glutamin </a:t>
            </a:r>
            <a:r>
              <a:rPr lang="tr-TR" sz="3200" dirty="0" err="1">
                <a:solidFill>
                  <a:srgbClr val="FF0000"/>
                </a:solidFill>
              </a:rPr>
              <a:t>sentetaz</a:t>
            </a:r>
            <a:r>
              <a:rPr lang="tr-TR" sz="3200" dirty="0">
                <a:solidFill>
                  <a:srgbClr val="FF0000"/>
                </a:solidFill>
              </a:rPr>
              <a:t> enziminin aktivitesini </a:t>
            </a:r>
            <a:r>
              <a:rPr lang="tr-TR" sz="3200" dirty="0" err="1">
                <a:solidFill>
                  <a:srgbClr val="FF0000"/>
                </a:solidFill>
              </a:rPr>
              <a:t>inhibe</a:t>
            </a:r>
            <a:r>
              <a:rPr lang="tr-TR" sz="3200" dirty="0">
                <a:solidFill>
                  <a:srgbClr val="FF0000"/>
                </a:solidFill>
              </a:rPr>
              <a:t> ederek normal reaksiyonun meydana gelmesini engeller. </a:t>
            </a:r>
            <a:r>
              <a:rPr lang="tr-TR" sz="3200" dirty="0"/>
              <a:t>Amonyum azotu (NH</a:t>
            </a:r>
            <a:r>
              <a:rPr lang="tr-TR" sz="3200" baseline="-25000" dirty="0"/>
              <a:t>4</a:t>
            </a:r>
            <a:r>
              <a:rPr lang="tr-TR" sz="3200" baseline="30000" dirty="0"/>
              <a:t>+</a:t>
            </a:r>
            <a:r>
              <a:rPr lang="tr-TR" sz="3200" dirty="0"/>
              <a:t>) asimile edilemediği için hücrede birikir ve </a:t>
            </a:r>
            <a:r>
              <a:rPr lang="tr-TR" sz="3200" dirty="0" err="1"/>
              <a:t>membranlarla</a:t>
            </a:r>
            <a:r>
              <a:rPr lang="tr-TR" sz="3200" dirty="0"/>
              <a:t> etkileşime girer ve hücreler tahrip olur. </a:t>
            </a:r>
            <a:r>
              <a:rPr lang="tr-TR" sz="3200" dirty="0">
                <a:solidFill>
                  <a:srgbClr val="FF0000"/>
                </a:solidFill>
              </a:rPr>
              <a:t>Ayrıca, </a:t>
            </a:r>
            <a:r>
              <a:rPr lang="tr-TR" sz="3200" dirty="0" err="1">
                <a:solidFill>
                  <a:srgbClr val="FF0000"/>
                </a:solidFill>
              </a:rPr>
              <a:t>fotorespirasyona</a:t>
            </a:r>
            <a:r>
              <a:rPr lang="tr-TR" sz="3200" dirty="0">
                <a:solidFill>
                  <a:srgbClr val="FF0000"/>
                </a:solidFill>
              </a:rPr>
              <a:t> elverişli koşullarda (yüksek oksijen, düşük karbondioksit) fotosentez engellenir. </a:t>
            </a:r>
            <a:r>
              <a:rPr lang="tr-TR" sz="3200" dirty="0" err="1"/>
              <a:t>Fotorespirasyon</a:t>
            </a:r>
            <a:r>
              <a:rPr lang="tr-TR" sz="3200" dirty="0"/>
              <a:t> yolunda gerekli bir reaksiyon olan </a:t>
            </a:r>
            <a:r>
              <a:rPr lang="el-GR" sz="3200" dirty="0"/>
              <a:t>α-</a:t>
            </a:r>
            <a:r>
              <a:rPr lang="tr-TR" sz="3200" dirty="0" err="1"/>
              <a:t>ketoglutaratın</a:t>
            </a:r>
            <a:r>
              <a:rPr lang="tr-TR" sz="3200" dirty="0"/>
              <a:t> </a:t>
            </a:r>
            <a:r>
              <a:rPr lang="tr-TR" sz="3200" dirty="0" err="1"/>
              <a:t>glutamata</a:t>
            </a:r>
            <a:r>
              <a:rPr lang="tr-TR" sz="3200" dirty="0"/>
              <a:t> dönüşümü büyük ölçüde bozulur ve bu nedenle fotosentez kapanır.</a:t>
            </a:r>
          </a:p>
        </p:txBody>
      </p:sp>
    </p:spTree>
    <p:extLst>
      <p:ext uri="{BB962C8B-B14F-4D97-AF65-F5344CB8AC3E}">
        <p14:creationId xmlns:p14="http://schemas.microsoft.com/office/powerpoint/2010/main" val="29676421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74EB61-B196-48EE-A691-90594FC5A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45774"/>
            <a:ext cx="11807687" cy="65200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/>
              <a:t>Amonyak metabolizması yolağı kloroplastta ve yeşil dokuların sitoplazmasında meydana gelir. Yolak, daha az ölçüde kök dokularının sitoplazmasında da görülmektedir.</a:t>
            </a:r>
          </a:p>
          <a:p>
            <a:pPr marL="0" indent="0" algn="just">
              <a:buNone/>
            </a:pPr>
            <a:r>
              <a:rPr lang="tr-TR" sz="3600" dirty="0"/>
              <a:t>Belirtiler:</a:t>
            </a:r>
          </a:p>
          <a:p>
            <a:pPr marL="0" indent="0" algn="just">
              <a:buNone/>
            </a:pPr>
            <a:r>
              <a:rPr lang="tr-TR" sz="3600" dirty="0"/>
              <a:t>1. Çıkış sonrası uygulamadan sonra 3-5 gün içinde kloroz ve solma</a:t>
            </a:r>
          </a:p>
          <a:p>
            <a:pPr marL="0" indent="0" algn="just">
              <a:buNone/>
            </a:pPr>
            <a:r>
              <a:rPr lang="tr-TR" sz="3600" dirty="0"/>
              <a:t>2. 1-2 hafta içinde nekroz</a:t>
            </a:r>
          </a:p>
          <a:p>
            <a:pPr marL="0" indent="0" algn="just">
              <a:buNone/>
            </a:pPr>
            <a:r>
              <a:rPr lang="tr-TR" sz="3600" dirty="0"/>
              <a:t>3. Parlak güneş ışığı, yüksek nem ve nemli toprakta </a:t>
            </a:r>
            <a:r>
              <a:rPr lang="tr-TR" sz="3600" dirty="0" err="1"/>
              <a:t>simptom</a:t>
            </a:r>
            <a:r>
              <a:rPr lang="tr-TR" sz="3600" dirty="0"/>
              <a:t> gelişimi artar</a:t>
            </a:r>
          </a:p>
        </p:txBody>
      </p:sp>
    </p:spTree>
    <p:extLst>
      <p:ext uri="{BB962C8B-B14F-4D97-AF65-F5344CB8AC3E}">
        <p14:creationId xmlns:p14="http://schemas.microsoft.com/office/powerpoint/2010/main" val="239791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45C8A6-1F5C-41D1-8403-7FE9834CA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98784"/>
            <a:ext cx="11913704" cy="6533320"/>
          </a:xfrm>
        </p:spPr>
        <p:txBody>
          <a:bodyPr/>
          <a:lstStyle/>
          <a:p>
            <a:pPr marL="0" indent="0" algn="just">
              <a:buNone/>
            </a:pPr>
            <a:r>
              <a:rPr lang="tr-TR" sz="3600" dirty="0"/>
              <a:t>Bir hücre bölündüğünde yeni hücreler oluşturmak için gerekli bilgi DNA tarafından genlerde taşınır ve daha sonra yapısal olarak ve </a:t>
            </a:r>
            <a:r>
              <a:rPr lang="tr-TR" sz="3600" dirty="0" err="1"/>
              <a:t>enzimatik</a:t>
            </a:r>
            <a:r>
              <a:rPr lang="tr-TR" sz="3600" dirty="0"/>
              <a:t> proteinlerde ifade edilir. Bitki hücrelerindeki bilgiler nükleik asitlerden (</a:t>
            </a:r>
            <a:r>
              <a:rPr lang="tr-TR" sz="3600" dirty="0" err="1"/>
              <a:t>mRNA</a:t>
            </a:r>
            <a:r>
              <a:rPr lang="tr-TR" sz="3600" dirty="0"/>
              <a:t> yoluyla) proteinlere akar, ancak bu ters yönde değildir. Bu bilgi akışındaki herhangi bir kesinti büyümenin engellenmesine yol açar. Protein sentezinden önce mutlaka amino asit sentezi gerekir. </a:t>
            </a:r>
            <a:r>
              <a:rPr lang="tr-TR" sz="3600" dirty="0">
                <a:solidFill>
                  <a:srgbClr val="FF0000"/>
                </a:solidFill>
              </a:rPr>
              <a:t>Üç farklı enzim sistemi içeren amino asit </a:t>
            </a:r>
            <a:r>
              <a:rPr lang="tr-TR" sz="3600" dirty="0" err="1">
                <a:solidFill>
                  <a:srgbClr val="FF0000"/>
                </a:solidFill>
              </a:rPr>
              <a:t>biyosentezi</a:t>
            </a:r>
            <a:r>
              <a:rPr lang="tr-TR" sz="3600" dirty="0">
                <a:solidFill>
                  <a:srgbClr val="FF0000"/>
                </a:solidFill>
              </a:rPr>
              <a:t> için üç bölge herbisit etki için önemli yerlerdir: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1777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5BD0FD-020B-42C5-8159-36459FAAC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19270"/>
            <a:ext cx="11913704" cy="6586330"/>
          </a:xfrm>
        </p:spPr>
        <p:txBody>
          <a:bodyPr/>
          <a:lstStyle/>
          <a:p>
            <a:pPr marL="0" indent="0" algn="just">
              <a:buNone/>
            </a:pPr>
            <a:r>
              <a:rPr lang="tr-TR" sz="4000" b="1" dirty="0"/>
              <a:t>1. Dallı zincirli amino asit sentezi inhibitörleri, özellikle </a:t>
            </a:r>
            <a:r>
              <a:rPr lang="tr-TR" sz="4000" b="1" dirty="0" err="1"/>
              <a:t>asetolaktat</a:t>
            </a:r>
            <a:r>
              <a:rPr lang="tr-TR" sz="4000" b="1" dirty="0"/>
              <a:t> </a:t>
            </a:r>
            <a:r>
              <a:rPr lang="tr-TR" sz="4000" b="1" dirty="0" err="1"/>
              <a:t>sentaz</a:t>
            </a:r>
            <a:r>
              <a:rPr lang="tr-TR" sz="4000" b="1" dirty="0"/>
              <a:t> (</a:t>
            </a:r>
            <a:r>
              <a:rPr lang="tr-TR" sz="4000" b="1" dirty="0" err="1"/>
              <a:t>acetolactate</a:t>
            </a:r>
            <a:r>
              <a:rPr lang="tr-TR" sz="4000" b="1" dirty="0"/>
              <a:t> </a:t>
            </a:r>
            <a:r>
              <a:rPr lang="tr-TR" sz="4000" b="1" dirty="0" err="1"/>
              <a:t>synthase</a:t>
            </a:r>
            <a:r>
              <a:rPr lang="tr-TR" sz="4000" b="1" dirty="0"/>
              <a:t>, ALS) = </a:t>
            </a:r>
            <a:r>
              <a:rPr lang="tr-TR" sz="4000" b="1" dirty="0" err="1"/>
              <a:t>asetohidroksiasit</a:t>
            </a:r>
            <a:r>
              <a:rPr lang="tr-TR" sz="4000" b="1" dirty="0"/>
              <a:t> </a:t>
            </a:r>
            <a:r>
              <a:rPr lang="tr-TR" sz="4000" b="1" dirty="0" err="1"/>
              <a:t>sentazın</a:t>
            </a:r>
            <a:r>
              <a:rPr lang="tr-TR" sz="4000" b="1" dirty="0"/>
              <a:t> (</a:t>
            </a:r>
            <a:r>
              <a:rPr lang="tr-TR" sz="4000" b="1" dirty="0" err="1"/>
              <a:t>acetohydroxyacid</a:t>
            </a:r>
            <a:r>
              <a:rPr lang="tr-TR" sz="4000" b="1" dirty="0"/>
              <a:t> </a:t>
            </a:r>
            <a:r>
              <a:rPr lang="tr-TR" sz="4000" b="1" dirty="0" err="1"/>
              <a:t>synthase</a:t>
            </a:r>
            <a:r>
              <a:rPr lang="tr-TR" sz="4000" b="1" dirty="0"/>
              <a:t>, AHAS) </a:t>
            </a:r>
            <a:r>
              <a:rPr lang="tr-TR" sz="4000" b="1" dirty="0" err="1"/>
              <a:t>inhibisyonu</a:t>
            </a:r>
            <a:r>
              <a:rPr lang="tr-TR" sz="4000" b="1" dirty="0"/>
              <a:t>.</a:t>
            </a:r>
          </a:p>
          <a:p>
            <a:pPr marL="0" indent="0" algn="just">
              <a:buNone/>
            </a:pPr>
            <a:r>
              <a:rPr lang="tr-TR" sz="4000" dirty="0"/>
              <a:t>Bu sınıftaki herbisitler kloroplastlarda meydana gelen dallı zincirli amino asit </a:t>
            </a:r>
            <a:r>
              <a:rPr lang="tr-TR" sz="4000" dirty="0" err="1"/>
              <a:t>biyosentezinde</a:t>
            </a:r>
            <a:r>
              <a:rPr lang="tr-TR" sz="4000" dirty="0"/>
              <a:t> ALS / AHAS enzimini etkiler.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4258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89B7CC-85AC-4C91-9D50-1BFDCAE27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212036"/>
            <a:ext cx="11860696" cy="65200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000" dirty="0" err="1">
                <a:solidFill>
                  <a:srgbClr val="FF0000"/>
                </a:solidFill>
              </a:rPr>
              <a:t>Asetolaktat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sentaz</a:t>
            </a:r>
            <a:r>
              <a:rPr lang="tr-TR" sz="4000" dirty="0">
                <a:solidFill>
                  <a:srgbClr val="FF0000"/>
                </a:solidFill>
              </a:rPr>
              <a:t> (ALS) ve </a:t>
            </a:r>
            <a:r>
              <a:rPr lang="tr-TR" sz="4000" dirty="0" err="1">
                <a:solidFill>
                  <a:srgbClr val="FF0000"/>
                </a:solidFill>
              </a:rPr>
              <a:t>asetohidroksi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sentazın</a:t>
            </a:r>
            <a:r>
              <a:rPr lang="tr-TR" sz="4000" dirty="0">
                <a:solidFill>
                  <a:srgbClr val="FF0000"/>
                </a:solidFill>
              </a:rPr>
              <a:t> (AHAS) aktivitesini </a:t>
            </a:r>
            <a:r>
              <a:rPr lang="tr-TR" sz="4000" dirty="0" err="1">
                <a:solidFill>
                  <a:srgbClr val="FF0000"/>
                </a:solidFill>
              </a:rPr>
              <a:t>inhibe</a:t>
            </a:r>
            <a:r>
              <a:rPr lang="tr-TR" sz="4000" dirty="0">
                <a:solidFill>
                  <a:srgbClr val="FF0000"/>
                </a:solidFill>
              </a:rPr>
              <a:t> eden herbisitler </a:t>
            </a:r>
            <a:r>
              <a:rPr lang="tr-TR" sz="4000" dirty="0"/>
              <a:t>bunu </a:t>
            </a:r>
            <a:r>
              <a:rPr lang="el-GR" sz="4000" dirty="0"/>
              <a:t>α</a:t>
            </a:r>
            <a:r>
              <a:rPr lang="tr-TR" sz="4000" dirty="0"/>
              <a:t> </a:t>
            </a:r>
            <a:r>
              <a:rPr lang="tr-TR" sz="4000" dirty="0" err="1"/>
              <a:t>ketoglutaratın</a:t>
            </a:r>
            <a:r>
              <a:rPr lang="tr-TR" sz="4000" dirty="0"/>
              <a:t> 2-asetohidroksibutirata dönüşümünü ve </a:t>
            </a:r>
            <a:r>
              <a:rPr lang="tr-TR" sz="4000" dirty="0" err="1"/>
              <a:t>piruvatın</a:t>
            </a:r>
            <a:r>
              <a:rPr lang="tr-TR" sz="4000" dirty="0"/>
              <a:t> 2-asetolaktata dönüşümünü bloke ederek yapar. </a:t>
            </a:r>
            <a:r>
              <a:rPr lang="tr-TR" sz="4000" smtClean="0"/>
              <a:t>Sonuçta </a:t>
            </a:r>
            <a:r>
              <a:rPr lang="tr-TR" sz="4000" dirty="0">
                <a:solidFill>
                  <a:srgbClr val="FF0000"/>
                </a:solidFill>
              </a:rPr>
              <a:t>dallı zincirli amino asitler olan </a:t>
            </a:r>
            <a:r>
              <a:rPr lang="tr-TR" sz="4000" dirty="0" err="1">
                <a:solidFill>
                  <a:srgbClr val="FF0000"/>
                </a:solidFill>
              </a:rPr>
              <a:t>izolösin</a:t>
            </a:r>
            <a:r>
              <a:rPr lang="tr-TR" sz="4000" dirty="0">
                <a:solidFill>
                  <a:srgbClr val="FF0000"/>
                </a:solidFill>
              </a:rPr>
              <a:t>, </a:t>
            </a:r>
            <a:r>
              <a:rPr lang="tr-TR" sz="4000" dirty="0" err="1">
                <a:solidFill>
                  <a:srgbClr val="FF0000"/>
                </a:solidFill>
              </a:rPr>
              <a:t>lösin</a:t>
            </a:r>
            <a:r>
              <a:rPr lang="tr-TR" sz="4000" dirty="0">
                <a:solidFill>
                  <a:srgbClr val="FF0000"/>
                </a:solidFill>
              </a:rPr>
              <a:t> ve valin üretilmez</a:t>
            </a:r>
            <a:r>
              <a:rPr lang="tr-TR" sz="4000" dirty="0"/>
              <a:t>. </a:t>
            </a:r>
            <a:r>
              <a:rPr lang="tr-TR" sz="4000" dirty="0" err="1">
                <a:solidFill>
                  <a:srgbClr val="FF0000"/>
                </a:solidFill>
              </a:rPr>
              <a:t>Esansiyel</a:t>
            </a:r>
            <a:r>
              <a:rPr lang="tr-TR" sz="4000" dirty="0">
                <a:solidFill>
                  <a:srgbClr val="FF0000"/>
                </a:solidFill>
              </a:rPr>
              <a:t> amino asitler olmadan bazı proteinler üretilemez ve sonuçta bitki ölür.</a:t>
            </a:r>
          </a:p>
        </p:txBody>
      </p:sp>
    </p:spTree>
    <p:extLst>
      <p:ext uri="{BB962C8B-B14F-4D97-AF65-F5344CB8AC3E}">
        <p14:creationId xmlns:p14="http://schemas.microsoft.com/office/powerpoint/2010/main" val="697910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F7803A-60DF-47DB-8842-03EE39DBB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06018"/>
            <a:ext cx="11926956" cy="66128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000" dirty="0" err="1">
                <a:solidFill>
                  <a:srgbClr val="FF0000"/>
                </a:solidFill>
              </a:rPr>
              <a:t>Sülfonilüreler</a:t>
            </a:r>
            <a:r>
              <a:rPr lang="tr-TR" sz="4000" dirty="0">
                <a:solidFill>
                  <a:srgbClr val="FF0000"/>
                </a:solidFill>
              </a:rPr>
              <a:t> (SU), </a:t>
            </a:r>
            <a:r>
              <a:rPr lang="tr-TR" sz="4000" dirty="0" err="1">
                <a:solidFill>
                  <a:srgbClr val="FFC000"/>
                </a:solidFill>
              </a:rPr>
              <a:t>imidazolinonlar</a:t>
            </a:r>
            <a:r>
              <a:rPr lang="tr-TR" sz="4000" dirty="0">
                <a:solidFill>
                  <a:srgbClr val="FFC000"/>
                </a:solidFill>
              </a:rPr>
              <a:t> (IM), </a:t>
            </a:r>
            <a:r>
              <a:rPr lang="tr-TR" sz="4000" dirty="0" err="1">
                <a:solidFill>
                  <a:srgbClr val="92D050"/>
                </a:solidFill>
              </a:rPr>
              <a:t>triazolopirimidinler</a:t>
            </a:r>
            <a:r>
              <a:rPr lang="tr-TR" sz="4000" dirty="0">
                <a:solidFill>
                  <a:srgbClr val="92D050"/>
                </a:solidFill>
              </a:rPr>
              <a:t> (TP), </a:t>
            </a:r>
            <a:r>
              <a:rPr lang="tr-TR" sz="4000" dirty="0" err="1">
                <a:solidFill>
                  <a:srgbClr val="0070C0"/>
                </a:solidFill>
              </a:rPr>
              <a:t>sülfonilaminokarboniltriazolinler</a:t>
            </a:r>
            <a:r>
              <a:rPr lang="tr-TR" sz="4000" dirty="0">
                <a:solidFill>
                  <a:srgbClr val="0070C0"/>
                </a:solidFill>
              </a:rPr>
              <a:t> </a:t>
            </a:r>
            <a:r>
              <a:rPr lang="tr-TR" sz="4000" dirty="0"/>
              <a:t>ve </a:t>
            </a:r>
            <a:r>
              <a:rPr lang="tr-TR" sz="4000" dirty="0" err="1">
                <a:solidFill>
                  <a:schemeClr val="accent4"/>
                </a:solidFill>
              </a:rPr>
              <a:t>pirimidinil</a:t>
            </a:r>
            <a:r>
              <a:rPr lang="tr-TR" sz="4000" dirty="0">
                <a:solidFill>
                  <a:schemeClr val="accent4"/>
                </a:solidFill>
              </a:rPr>
              <a:t> - </a:t>
            </a:r>
            <a:r>
              <a:rPr lang="tr-TR" sz="4000" dirty="0" err="1">
                <a:solidFill>
                  <a:schemeClr val="accent4"/>
                </a:solidFill>
              </a:rPr>
              <a:t>oksi</a:t>
            </a:r>
            <a:r>
              <a:rPr lang="tr-TR" sz="4000" dirty="0">
                <a:solidFill>
                  <a:schemeClr val="accent4"/>
                </a:solidFill>
              </a:rPr>
              <a:t> - </a:t>
            </a:r>
            <a:r>
              <a:rPr lang="tr-TR" sz="4000" dirty="0" err="1">
                <a:solidFill>
                  <a:schemeClr val="accent4"/>
                </a:solidFill>
              </a:rPr>
              <a:t>benzoatlar</a:t>
            </a:r>
            <a:r>
              <a:rPr lang="tr-TR" sz="4000" dirty="0">
                <a:solidFill>
                  <a:schemeClr val="accent4"/>
                </a:solidFill>
              </a:rPr>
              <a:t> </a:t>
            </a:r>
            <a:r>
              <a:rPr lang="tr-TR" sz="4000" dirty="0"/>
              <a:t>(</a:t>
            </a:r>
            <a:r>
              <a:rPr lang="tr-TR" sz="4000" dirty="0" err="1"/>
              <a:t>pirimidinil</a:t>
            </a:r>
            <a:r>
              <a:rPr lang="tr-TR" sz="4000" dirty="0"/>
              <a:t> - </a:t>
            </a:r>
            <a:r>
              <a:rPr lang="tr-TR" sz="4000" dirty="0" err="1"/>
              <a:t>karboksi</a:t>
            </a:r>
            <a:r>
              <a:rPr lang="tr-TR" sz="4000" dirty="0"/>
              <a:t> herbisitler; PC) kimyasal olarak farklıdır, ancak hepsi aynı etki alanını paylaşır, dallı zincirli amino asitler </a:t>
            </a:r>
            <a:r>
              <a:rPr lang="tr-TR" sz="4000" dirty="0" err="1"/>
              <a:t>lösin</a:t>
            </a:r>
            <a:r>
              <a:rPr lang="tr-TR" sz="4000" dirty="0"/>
              <a:t>, </a:t>
            </a:r>
            <a:r>
              <a:rPr lang="tr-TR" sz="4000" dirty="0" err="1"/>
              <a:t>izolösin</a:t>
            </a:r>
            <a:r>
              <a:rPr lang="tr-TR" sz="4000" dirty="0"/>
              <a:t> ve </a:t>
            </a:r>
            <a:r>
              <a:rPr lang="tr-TR" sz="4000" dirty="0" err="1"/>
              <a:t>valin’in</a:t>
            </a:r>
            <a:r>
              <a:rPr lang="tr-TR" sz="4000" dirty="0"/>
              <a:t> </a:t>
            </a:r>
            <a:r>
              <a:rPr lang="tr-TR" sz="4000" dirty="0" err="1"/>
              <a:t>biyosentezinde</a:t>
            </a:r>
            <a:r>
              <a:rPr lang="tr-TR" sz="4000" dirty="0"/>
              <a:t> anahtar bir enzim olan </a:t>
            </a:r>
            <a:r>
              <a:rPr lang="tr-TR" sz="4000" dirty="0" err="1"/>
              <a:t>asetolaktat</a:t>
            </a:r>
            <a:r>
              <a:rPr lang="tr-TR" sz="4000" dirty="0"/>
              <a:t> </a:t>
            </a:r>
            <a:r>
              <a:rPr lang="tr-TR" sz="4000" dirty="0" err="1"/>
              <a:t>sentazı</a:t>
            </a:r>
            <a:r>
              <a:rPr lang="tr-TR" sz="4000" dirty="0"/>
              <a:t> (aynı zamanda </a:t>
            </a:r>
            <a:r>
              <a:rPr lang="tr-TR" sz="4000" dirty="0" err="1"/>
              <a:t>asetohidroksiasit</a:t>
            </a:r>
            <a:r>
              <a:rPr lang="tr-TR" sz="4000" dirty="0"/>
              <a:t> </a:t>
            </a:r>
            <a:r>
              <a:rPr lang="tr-TR" sz="4000" dirty="0" err="1"/>
              <a:t>sentaz</a:t>
            </a:r>
            <a:r>
              <a:rPr lang="tr-TR" sz="4000" dirty="0"/>
              <a:t>, AHAS olarak da bilinir) </a:t>
            </a:r>
            <a:r>
              <a:rPr lang="tr-TR" sz="4000" dirty="0" err="1"/>
              <a:t>inhibe</a:t>
            </a:r>
            <a:r>
              <a:rPr lang="tr-TR" sz="4000" dirty="0"/>
              <a:t> ederler. </a:t>
            </a:r>
          </a:p>
        </p:txBody>
      </p:sp>
    </p:spTree>
    <p:extLst>
      <p:ext uri="{BB962C8B-B14F-4D97-AF65-F5344CB8AC3E}">
        <p14:creationId xmlns:p14="http://schemas.microsoft.com/office/powerpoint/2010/main" val="3422523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90B6BA-6D19-40FB-90E5-B692FA2C0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145774"/>
            <a:ext cx="11913705" cy="6546574"/>
          </a:xfrm>
        </p:spPr>
        <p:txBody>
          <a:bodyPr/>
          <a:lstStyle/>
          <a:p>
            <a:pPr marL="0" indent="0" algn="just">
              <a:buNone/>
            </a:pPr>
            <a:r>
              <a:rPr lang="tr-TR" sz="5400" dirty="0"/>
              <a:t>Tüm bu 5 sınıf ALS inhibitörü, önemli </a:t>
            </a:r>
            <a:r>
              <a:rPr lang="tr-TR" sz="5400" dirty="0" err="1"/>
              <a:t>herbisidal</a:t>
            </a:r>
            <a:r>
              <a:rPr lang="tr-TR" sz="5400" dirty="0"/>
              <a:t> özelliklere sahiptirler. Çok geniş bir yelpazedeki tek yıllık ve çok yıllık dar ve geniş yapraklı yabancı otları çok düşük dozlarda kontrol edebilirler.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2271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E10DDE-7D11-4BDE-9EC2-027AC7558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45774"/>
            <a:ext cx="11913704" cy="6573078"/>
          </a:xfrm>
        </p:spPr>
        <p:txBody>
          <a:bodyPr/>
          <a:lstStyle/>
          <a:p>
            <a:pPr marL="0" indent="0" algn="just">
              <a:buNone/>
            </a:pPr>
            <a:r>
              <a:rPr lang="tr-TR" sz="4600" dirty="0"/>
              <a:t>ALS inhibitörleri ile muameleden sonra, tekli oksijen birikimi de gözlenmiştir. Bununla birlikte, bütün bitki </a:t>
            </a:r>
            <a:r>
              <a:rPr lang="tr-TR" sz="4600" dirty="0" err="1"/>
              <a:t>simptomları</a:t>
            </a:r>
            <a:r>
              <a:rPr lang="tr-TR" sz="4600" dirty="0"/>
              <a:t> etki </a:t>
            </a:r>
            <a:r>
              <a:rPr lang="tr-TR" sz="4600" dirty="0" err="1"/>
              <a:t>modu</a:t>
            </a:r>
            <a:r>
              <a:rPr lang="tr-TR" sz="4600" dirty="0"/>
              <a:t> aktif oksijen türlerinin üretimi olan diğer herbisitlerden önemli ölçüde farklıdır ve bunun ALS inhibitörleri ile bitki ölümünün birincil nedeni olmadığı sanılmaktadır.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2546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AF8650-9115-4238-BAEA-B7953C8D7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85530"/>
            <a:ext cx="11913704" cy="65333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800" dirty="0"/>
              <a:t>ALS inhibitörleri ile </a:t>
            </a:r>
            <a:r>
              <a:rPr lang="tr-TR" sz="4800" dirty="0" err="1"/>
              <a:t>muameden</a:t>
            </a:r>
            <a:r>
              <a:rPr lang="tr-TR" sz="4800" dirty="0"/>
              <a:t> sonra  hücre bölünmesi çok hızlı ve güçlü bir şekilde </a:t>
            </a:r>
            <a:r>
              <a:rPr lang="tr-TR" sz="4800" dirty="0" err="1"/>
              <a:t>inhibe</a:t>
            </a:r>
            <a:r>
              <a:rPr lang="tr-TR" sz="4800" dirty="0"/>
              <a:t> edilir. Bunun sonucunda genç köklerin ve yaprakların uzaması azalır. ALS inhibitörlerinin dolaylı olarak DNA sentezini de </a:t>
            </a:r>
            <a:r>
              <a:rPr lang="tr-TR" sz="4800" dirty="0" err="1"/>
              <a:t>inhibe</a:t>
            </a:r>
            <a:r>
              <a:rPr lang="tr-TR" sz="4800" dirty="0"/>
              <a:t> ettiği düşünülmektedir.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652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215</TotalTime>
  <Words>1109</Words>
  <Application>Microsoft Office PowerPoint</Application>
  <PresentationFormat>Geniş ekran</PresentationFormat>
  <Paragraphs>40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İyon</vt:lpstr>
      <vt:lpstr>AMİNOASİT BİYOSENTEZİNİ ENGELLEYEN HERBİSİTLER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AMİNOASİT BİYOSENTEZİNİ ENGELLEYEN HERBİSİTLER</dc:title>
  <dc:creator>user</dc:creator>
  <cp:lastModifiedBy>Özer</cp:lastModifiedBy>
  <cp:revision>58</cp:revision>
  <dcterms:created xsi:type="dcterms:W3CDTF">2021-05-17T17:54:50Z</dcterms:created>
  <dcterms:modified xsi:type="dcterms:W3CDTF">2024-04-30T12:30:43Z</dcterms:modified>
</cp:coreProperties>
</file>