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78B44D-AFA6-44B0-9832-59018E60E91C}" type="datetimeFigureOut">
              <a:rPr lang="tr-TR" smtClean="0"/>
              <a:pPr/>
              <a:t>13.11.2017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57A1C2-39C4-4231-B49C-AF145B554F38}" type="slidenum">
              <a:rPr lang="tr-TR" smtClean="0"/>
              <a:pPr/>
              <a:t>‹#›</a:t>
            </a:fld>
            <a:endParaRPr lang="tr-TR"/>
          </a:p>
        </p:txBody>
      </p:sp>
    </p:spTree>
    <p:extLst>
      <p:ext uri="{BB962C8B-B14F-4D97-AF65-F5344CB8AC3E}">
        <p14:creationId xmlns:p14="http://schemas.microsoft.com/office/powerpoint/2010/main" val="2400318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9AA1600-9106-44FB-95C3-E5D9EAFD9B29}"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9F7120E-9492-48F2-9E2C-5F422216448B}" type="slidenum">
              <a:rPr lang="tr-TR" smtClean="0"/>
              <a:pPr/>
              <a:t>‹#›</a:t>
            </a:fld>
            <a:endParaRPr lang="tr-TR"/>
          </a:p>
        </p:txBody>
      </p:sp>
    </p:spTree>
    <p:extLst>
      <p:ext uri="{BB962C8B-B14F-4D97-AF65-F5344CB8AC3E}">
        <p14:creationId xmlns:p14="http://schemas.microsoft.com/office/powerpoint/2010/main" val="2995167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647C4DF3-CCCC-4612-A0B8-D5029B9F2FB9}" type="datetime1">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9F7120E-9492-48F2-9E2C-5F422216448B}" type="slidenum">
              <a:rPr lang="tr-TR" smtClean="0"/>
              <a:pPr/>
              <a:t>‹#›</a:t>
            </a:fld>
            <a:endParaRPr lang="tr-TR"/>
          </a:p>
        </p:txBody>
      </p:sp>
    </p:spTree>
    <p:extLst>
      <p:ext uri="{BB962C8B-B14F-4D97-AF65-F5344CB8AC3E}">
        <p14:creationId xmlns:p14="http://schemas.microsoft.com/office/powerpoint/2010/main" val="106390219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47C4DF3-CCCC-4612-A0B8-D5029B9F2FB9}"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9F7120E-9492-48F2-9E2C-5F422216448B}" type="slidenum">
              <a:rPr lang="tr-TR" smtClean="0"/>
              <a:pPr/>
              <a:t>‹#›</a:t>
            </a:fld>
            <a:endParaRPr lang="tr-TR"/>
          </a:p>
        </p:txBody>
      </p:sp>
    </p:spTree>
    <p:extLst>
      <p:ext uri="{BB962C8B-B14F-4D97-AF65-F5344CB8AC3E}">
        <p14:creationId xmlns:p14="http://schemas.microsoft.com/office/powerpoint/2010/main" val="290611577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47C4DF3-CCCC-4612-A0B8-D5029B9F2FB9}"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9F7120E-9492-48F2-9E2C-5F422216448B}"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2379555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47C4DF3-CCCC-4612-A0B8-D5029B9F2FB9}"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9F7120E-9492-48F2-9E2C-5F422216448B}" type="slidenum">
              <a:rPr lang="tr-TR" smtClean="0"/>
              <a:pPr/>
              <a:t>‹#›</a:t>
            </a:fld>
            <a:endParaRPr lang="tr-TR"/>
          </a:p>
        </p:txBody>
      </p:sp>
    </p:spTree>
    <p:extLst>
      <p:ext uri="{BB962C8B-B14F-4D97-AF65-F5344CB8AC3E}">
        <p14:creationId xmlns:p14="http://schemas.microsoft.com/office/powerpoint/2010/main" val="1641479930"/>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47C4DF3-CCCC-4612-A0B8-D5029B9F2FB9}"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9F7120E-9492-48F2-9E2C-5F422216448B}"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85319962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47C4DF3-CCCC-4612-A0B8-D5029B9F2FB9}"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9F7120E-9492-48F2-9E2C-5F422216448B}" type="slidenum">
              <a:rPr lang="tr-TR" smtClean="0"/>
              <a:pPr/>
              <a:t>‹#›</a:t>
            </a:fld>
            <a:endParaRPr lang="tr-TR"/>
          </a:p>
        </p:txBody>
      </p:sp>
    </p:spTree>
    <p:extLst>
      <p:ext uri="{BB962C8B-B14F-4D97-AF65-F5344CB8AC3E}">
        <p14:creationId xmlns:p14="http://schemas.microsoft.com/office/powerpoint/2010/main" val="1186295846"/>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8DD3A61-6F6C-4641-B306-3AF07FFAF15C}"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9F7120E-9492-48F2-9E2C-5F422216448B}" type="slidenum">
              <a:rPr lang="tr-TR" smtClean="0"/>
              <a:pPr/>
              <a:t>‹#›</a:t>
            </a:fld>
            <a:endParaRPr lang="tr-TR"/>
          </a:p>
        </p:txBody>
      </p:sp>
    </p:spTree>
    <p:extLst>
      <p:ext uri="{BB962C8B-B14F-4D97-AF65-F5344CB8AC3E}">
        <p14:creationId xmlns:p14="http://schemas.microsoft.com/office/powerpoint/2010/main" val="10624327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567F304-B02F-4FFF-9558-BFE6CE2CD542}"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9F7120E-9492-48F2-9E2C-5F422216448B}" type="slidenum">
              <a:rPr lang="tr-TR" smtClean="0"/>
              <a:pPr/>
              <a:t>‹#›</a:t>
            </a:fld>
            <a:endParaRPr lang="tr-TR"/>
          </a:p>
        </p:txBody>
      </p:sp>
    </p:spTree>
    <p:extLst>
      <p:ext uri="{BB962C8B-B14F-4D97-AF65-F5344CB8AC3E}">
        <p14:creationId xmlns:p14="http://schemas.microsoft.com/office/powerpoint/2010/main" val="729107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3BF16B4-9D22-4688-A72E-9F260E0E9536}"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9F7120E-9492-48F2-9E2C-5F422216448B}" type="slidenum">
              <a:rPr lang="tr-TR" smtClean="0"/>
              <a:pPr/>
              <a:t>‹#›</a:t>
            </a:fld>
            <a:endParaRPr lang="tr-TR"/>
          </a:p>
        </p:txBody>
      </p:sp>
    </p:spTree>
    <p:extLst>
      <p:ext uri="{BB962C8B-B14F-4D97-AF65-F5344CB8AC3E}">
        <p14:creationId xmlns:p14="http://schemas.microsoft.com/office/powerpoint/2010/main" val="1828285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DF4EC0C-DE58-4ABC-A153-AA28885B7983}"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9F7120E-9492-48F2-9E2C-5F422216448B}" type="slidenum">
              <a:rPr lang="tr-TR" smtClean="0"/>
              <a:pPr/>
              <a:t>‹#›</a:t>
            </a:fld>
            <a:endParaRPr lang="tr-TR"/>
          </a:p>
        </p:txBody>
      </p:sp>
    </p:spTree>
    <p:extLst>
      <p:ext uri="{BB962C8B-B14F-4D97-AF65-F5344CB8AC3E}">
        <p14:creationId xmlns:p14="http://schemas.microsoft.com/office/powerpoint/2010/main" val="608920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7F54F6-7932-4438-879C-09892955D7CA}" type="datetime1">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9F7120E-9492-48F2-9E2C-5F422216448B}" type="slidenum">
              <a:rPr lang="tr-TR" smtClean="0"/>
              <a:pPr/>
              <a:t>‹#›</a:t>
            </a:fld>
            <a:endParaRPr lang="tr-TR"/>
          </a:p>
        </p:txBody>
      </p:sp>
    </p:spTree>
    <p:extLst>
      <p:ext uri="{BB962C8B-B14F-4D97-AF65-F5344CB8AC3E}">
        <p14:creationId xmlns:p14="http://schemas.microsoft.com/office/powerpoint/2010/main" val="2404086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5C6AA90-5420-4271-934D-63068D0F05A7}" type="datetime1">
              <a:rPr lang="tr-TR" smtClean="0"/>
              <a:pPr/>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9F7120E-9492-48F2-9E2C-5F422216448B}" type="slidenum">
              <a:rPr lang="tr-TR" smtClean="0"/>
              <a:pPr/>
              <a:t>‹#›</a:t>
            </a:fld>
            <a:endParaRPr lang="tr-TR"/>
          </a:p>
        </p:txBody>
      </p:sp>
    </p:spTree>
    <p:extLst>
      <p:ext uri="{BB962C8B-B14F-4D97-AF65-F5344CB8AC3E}">
        <p14:creationId xmlns:p14="http://schemas.microsoft.com/office/powerpoint/2010/main" val="1708559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0FEDE2E-9DD2-4BBC-81B5-906D48405584}" type="datetime1">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9F7120E-9492-48F2-9E2C-5F422216448B}" type="slidenum">
              <a:rPr lang="tr-TR" smtClean="0"/>
              <a:pPr/>
              <a:t>‹#›</a:t>
            </a:fld>
            <a:endParaRPr lang="tr-TR"/>
          </a:p>
        </p:txBody>
      </p:sp>
    </p:spTree>
    <p:extLst>
      <p:ext uri="{BB962C8B-B14F-4D97-AF65-F5344CB8AC3E}">
        <p14:creationId xmlns:p14="http://schemas.microsoft.com/office/powerpoint/2010/main" val="4262533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3D8502-B700-4AC1-B219-EAD803266129}" type="datetime1">
              <a:rPr lang="tr-TR" smtClean="0"/>
              <a:pPr/>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9F7120E-9492-48F2-9E2C-5F422216448B}" type="slidenum">
              <a:rPr lang="tr-TR" smtClean="0"/>
              <a:pPr/>
              <a:t>‹#›</a:t>
            </a:fld>
            <a:endParaRPr lang="tr-TR"/>
          </a:p>
        </p:txBody>
      </p:sp>
    </p:spTree>
    <p:extLst>
      <p:ext uri="{BB962C8B-B14F-4D97-AF65-F5344CB8AC3E}">
        <p14:creationId xmlns:p14="http://schemas.microsoft.com/office/powerpoint/2010/main" val="1037969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582807-3422-46CB-87A4-CBB0F521055C}" type="datetime1">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9F7120E-9492-48F2-9E2C-5F422216448B}" type="slidenum">
              <a:rPr lang="tr-TR" smtClean="0"/>
              <a:pPr/>
              <a:t>‹#›</a:t>
            </a:fld>
            <a:endParaRPr lang="tr-TR"/>
          </a:p>
        </p:txBody>
      </p:sp>
    </p:spTree>
    <p:extLst>
      <p:ext uri="{BB962C8B-B14F-4D97-AF65-F5344CB8AC3E}">
        <p14:creationId xmlns:p14="http://schemas.microsoft.com/office/powerpoint/2010/main" val="2319036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E92F76E-E303-4914-AE02-92CD1C946B6C}" type="datetime1">
              <a:rPr lang="tr-TR" smtClean="0"/>
              <a:pPr/>
              <a:t>13.11.2017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49F7120E-9492-48F2-9E2C-5F422216448B}" type="slidenum">
              <a:rPr lang="tr-TR" smtClean="0"/>
              <a:pPr/>
              <a:t>‹#›</a:t>
            </a:fld>
            <a:endParaRPr lang="tr-TR"/>
          </a:p>
        </p:txBody>
      </p:sp>
    </p:spTree>
    <p:extLst>
      <p:ext uri="{BB962C8B-B14F-4D97-AF65-F5344CB8AC3E}">
        <p14:creationId xmlns:p14="http://schemas.microsoft.com/office/powerpoint/2010/main" val="1112598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647C4DF3-CCCC-4612-A0B8-D5029B9F2FB9}" type="datetime1">
              <a:rPr lang="tr-TR" smtClean="0"/>
              <a:pPr/>
              <a:t>13.11.2017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49F7120E-9492-48F2-9E2C-5F422216448B}" type="slidenum">
              <a:rPr lang="tr-TR" smtClean="0"/>
              <a:pPr/>
              <a:t>‹#›</a:t>
            </a:fld>
            <a:endParaRPr lang="tr-TR"/>
          </a:p>
        </p:txBody>
      </p:sp>
    </p:spTree>
    <p:extLst>
      <p:ext uri="{BB962C8B-B14F-4D97-AF65-F5344CB8AC3E}">
        <p14:creationId xmlns:p14="http://schemas.microsoft.com/office/powerpoint/2010/main" val="415068473"/>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smtClean="0"/>
              <a:t>DERNEK KAVRAMI</a:t>
            </a:r>
            <a:endParaRPr lang="tr-TR" dirty="0"/>
          </a:p>
        </p:txBody>
      </p:sp>
      <p:sp>
        <p:nvSpPr>
          <p:cNvPr id="5" name="4 İçerik Yer Tutucusu"/>
          <p:cNvSpPr>
            <a:spLocks noGrp="1"/>
          </p:cNvSpPr>
          <p:nvPr>
            <p:ph idx="1"/>
          </p:nvPr>
        </p:nvSpPr>
        <p:spPr/>
        <p:txBody>
          <a:bodyPr>
            <a:normAutofit fontScale="77500" lnSpcReduction="20000"/>
          </a:bodyPr>
          <a:lstStyle/>
          <a:p>
            <a:r>
              <a:rPr lang="tr-TR" dirty="0" smtClean="0"/>
              <a:t>Dernek, kazanç paylaşma dışında belirli ve ortak bir amacı gerçekleştirmek için bir araya gelen kişi topluluğudur.</a:t>
            </a:r>
          </a:p>
          <a:p>
            <a:r>
              <a:rPr lang="tr-TR" dirty="0" smtClean="0"/>
              <a:t>Derneğin unsurları şunlardır:</a:t>
            </a:r>
          </a:p>
          <a:p>
            <a:pPr marL="457200" indent="-457200">
              <a:buFont typeface="+mj-lt"/>
              <a:buAutoNum type="arabicPeriod"/>
            </a:pPr>
            <a:r>
              <a:rPr lang="tr-TR" dirty="0" smtClean="0"/>
              <a:t>Kişi unsuru: En az yedi gerçek veya tüzel kişinin bir araya gelmesi gerekir. Federasyonlar, aynı amacı güden en az beş derneğin, konfederasyonlar ise aynı amacı güden en az üç federasyonun bir araya gelmesiyle kurulur.</a:t>
            </a:r>
          </a:p>
          <a:p>
            <a:pPr marL="457200" indent="-457200">
              <a:buFont typeface="+mj-lt"/>
              <a:buAutoNum type="arabicPeriod"/>
            </a:pPr>
            <a:r>
              <a:rPr lang="tr-TR" dirty="0" smtClean="0"/>
              <a:t>Amaç unsuru: Dernekler, kanunla yasaklanmamış ve kazanç paylaşma dışında kalan belirli ve ortak bir amaç için kurulur.</a:t>
            </a:r>
          </a:p>
          <a:p>
            <a:pPr marL="457200" indent="-457200">
              <a:buFont typeface="+mj-lt"/>
              <a:buAutoNum type="arabicPeriod"/>
            </a:pPr>
            <a:r>
              <a:rPr lang="tr-TR" dirty="0" smtClean="0"/>
              <a:t>Süreklilik unsuru: Dernekler sürekli olarak faaliyette bulunmak üzere kurulur.</a:t>
            </a:r>
          </a:p>
          <a:p>
            <a:pPr marL="457200" indent="-457200">
              <a:buFont typeface="+mj-lt"/>
              <a:buAutoNum type="arabicPeriod"/>
            </a:pPr>
            <a:r>
              <a:rPr lang="tr-TR" dirty="0" smtClean="0"/>
              <a:t>Tüzel kişilik unsuru: Dernekler kendilerini meydana getiren gerçek ve tüzel kişilerden bağımsız bir tüzel kişiliğe sahiptir.</a:t>
            </a:r>
            <a:endParaRPr lang="tr-TR" dirty="0"/>
          </a:p>
        </p:txBody>
      </p:sp>
      <p:sp>
        <p:nvSpPr>
          <p:cNvPr id="6" name="5 Slayt Numarası Yer Tutucusu"/>
          <p:cNvSpPr>
            <a:spLocks noGrp="1"/>
          </p:cNvSpPr>
          <p:nvPr>
            <p:ph type="sldNum" sz="quarter" idx="12"/>
          </p:nvPr>
        </p:nvSpPr>
        <p:spPr/>
        <p:txBody>
          <a:bodyPr/>
          <a:lstStyle/>
          <a:p>
            <a:fld id="{49F7120E-9492-48F2-9E2C-5F422216448B}"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KURULU</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En az 5 asıl ve 5 yedek üyeden oluşur. Dernek tüzüğü ile bu sayı artırılabilir.</a:t>
            </a:r>
          </a:p>
          <a:p>
            <a:r>
              <a:rPr lang="tr-TR" dirty="0" smtClean="0"/>
              <a:t>Yönetim Kurulunun görev ve yetkileri şunlardır:</a:t>
            </a:r>
          </a:p>
          <a:p>
            <a:pPr marL="457200" indent="-457200">
              <a:buFont typeface="+mj-lt"/>
              <a:buAutoNum type="arabicPeriod"/>
            </a:pPr>
            <a:r>
              <a:rPr lang="tr-TR" dirty="0" smtClean="0"/>
              <a:t>Derneğin işlerini görmek</a:t>
            </a:r>
          </a:p>
          <a:p>
            <a:pPr marL="457200" indent="-457200">
              <a:buFont typeface="+mj-lt"/>
              <a:buAutoNum type="arabicPeriod"/>
            </a:pPr>
            <a:r>
              <a:rPr lang="tr-TR" dirty="0" smtClean="0"/>
              <a:t>Derneği temsil etmek</a:t>
            </a:r>
          </a:p>
          <a:p>
            <a:pPr marL="457200" indent="-457200">
              <a:buFont typeface="+mj-lt"/>
              <a:buAutoNum type="arabicPeriod"/>
            </a:pPr>
            <a:r>
              <a:rPr lang="tr-TR" dirty="0" smtClean="0"/>
              <a:t>Derneğe yardımcı kişi tayin etmek</a:t>
            </a:r>
          </a:p>
          <a:p>
            <a:pPr marL="457200" indent="-457200">
              <a:buFont typeface="+mj-lt"/>
              <a:buAutoNum type="arabicPeriod"/>
            </a:pPr>
            <a:r>
              <a:rPr lang="tr-TR" dirty="0" smtClean="0"/>
              <a:t>Genel Kurulu toplantıya çağırmak</a:t>
            </a:r>
          </a:p>
          <a:p>
            <a:r>
              <a:rPr lang="tr-TR" dirty="0" smtClean="0"/>
              <a:t>Yönetim kurulu oyçokluğu ile karar alır.</a:t>
            </a:r>
          </a:p>
          <a:p>
            <a:r>
              <a:rPr lang="tr-TR" dirty="0" smtClean="0"/>
              <a:t>Yönetim Kurulunun iş ve işlemlerinden dernek sorumludur. </a:t>
            </a:r>
          </a:p>
          <a:p>
            <a:r>
              <a:rPr lang="tr-TR" dirty="0" smtClean="0"/>
              <a:t>Yönetim Kurulunun görev süresinin tüzükte gösterilmesi gerekir.</a:t>
            </a:r>
          </a:p>
          <a:p>
            <a:r>
              <a:rPr lang="tr-TR" dirty="0" smtClean="0"/>
              <a:t>Yönetim Kurulunun kararları aleyhine Genel Kurula başvurulabilir. </a:t>
            </a:r>
            <a:endParaRPr lang="tr-TR" dirty="0"/>
          </a:p>
        </p:txBody>
      </p:sp>
      <p:sp>
        <p:nvSpPr>
          <p:cNvPr id="4" name="3 Slayt Numarası Yer Tutucusu"/>
          <p:cNvSpPr>
            <a:spLocks noGrp="1"/>
          </p:cNvSpPr>
          <p:nvPr>
            <p:ph type="sldNum" sz="quarter" idx="12"/>
          </p:nvPr>
        </p:nvSpPr>
        <p:spPr/>
        <p:txBody>
          <a:bodyPr/>
          <a:lstStyle/>
          <a:p>
            <a:fld id="{49F7120E-9492-48F2-9E2C-5F422216448B}"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DENETİM KURULU</a:t>
            </a:r>
            <a:endParaRPr lang="tr-TR" dirty="0"/>
          </a:p>
        </p:txBody>
      </p:sp>
      <p:sp>
        <p:nvSpPr>
          <p:cNvPr id="3" name="2 İçerik Yer Tutucusu"/>
          <p:cNvSpPr>
            <a:spLocks noGrp="1"/>
          </p:cNvSpPr>
          <p:nvPr>
            <p:ph idx="1"/>
          </p:nvPr>
        </p:nvSpPr>
        <p:spPr/>
        <p:txBody>
          <a:bodyPr/>
          <a:lstStyle/>
          <a:p>
            <a:r>
              <a:rPr lang="tr-TR" dirty="0" smtClean="0"/>
              <a:t>En az 3 asıl ve 3 yedek üyeden oluşur. Dernek tüzüğü ile bu sayı artırılabilir.</a:t>
            </a:r>
          </a:p>
          <a:p>
            <a:r>
              <a:rPr lang="tr-TR" dirty="0" smtClean="0"/>
              <a:t>Yönetim Kurulunu denetler ve denetimin sonunda Genel Kurula ve Yönetim Kuruluna rapor sunar.</a:t>
            </a:r>
          </a:p>
          <a:p>
            <a:r>
              <a:rPr lang="tr-TR" dirty="0" smtClean="0"/>
              <a:t>Genel Kurulu toplantıya çağırabilir.</a:t>
            </a:r>
          </a:p>
          <a:p>
            <a:r>
              <a:rPr lang="tr-TR" dirty="0" smtClean="0"/>
              <a:t>Dernek kamuya yararlı bir dernekse denetimi Devlet Denetleme </a:t>
            </a:r>
            <a:r>
              <a:rPr lang="tr-TR" smtClean="0"/>
              <a:t>Kurulu tarafından yapılır. </a:t>
            </a:r>
            <a:endParaRPr lang="tr-TR"/>
          </a:p>
        </p:txBody>
      </p:sp>
      <p:sp>
        <p:nvSpPr>
          <p:cNvPr id="4" name="3 Slayt Numarası Yer Tutucusu"/>
          <p:cNvSpPr>
            <a:spLocks noGrp="1"/>
          </p:cNvSpPr>
          <p:nvPr>
            <p:ph type="sldNum" sz="quarter" idx="12"/>
          </p:nvPr>
        </p:nvSpPr>
        <p:spPr/>
        <p:txBody>
          <a:bodyPr/>
          <a:lstStyle/>
          <a:p>
            <a:fld id="{49F7120E-9492-48F2-9E2C-5F422216448B}" type="slidenum">
              <a:rPr lang="tr-TR" smtClean="0"/>
              <a:pPr/>
              <a:t>11</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DERNEK ÇEŞİTLERİ</a:t>
            </a:r>
            <a:endParaRPr lang="tr-TR" dirty="0"/>
          </a:p>
        </p:txBody>
      </p:sp>
      <p:sp>
        <p:nvSpPr>
          <p:cNvPr id="3" name="2 İçerik Yer Tutucusu"/>
          <p:cNvSpPr>
            <a:spLocks noGrp="1"/>
          </p:cNvSpPr>
          <p:nvPr>
            <p:ph idx="1"/>
          </p:nvPr>
        </p:nvSpPr>
        <p:spPr/>
        <p:txBody>
          <a:bodyPr/>
          <a:lstStyle/>
          <a:p>
            <a:r>
              <a:rPr lang="tr-TR" dirty="0" smtClean="0"/>
              <a:t>Dernekler türlerine göre şu şekilde sınıflandırılabilir:</a:t>
            </a:r>
          </a:p>
          <a:p>
            <a:pPr marL="457200" indent="-457200">
              <a:buFont typeface="+mj-lt"/>
              <a:buAutoNum type="arabicPeriod"/>
            </a:pPr>
            <a:r>
              <a:rPr lang="tr-TR" dirty="0" smtClean="0"/>
              <a:t>Ticari işletme işleten dernekler-Ticari işletme işletmeyen dernekler</a:t>
            </a:r>
          </a:p>
          <a:p>
            <a:pPr marL="457200" indent="-457200">
              <a:buFont typeface="+mj-lt"/>
              <a:buAutoNum type="arabicPeriod"/>
            </a:pPr>
            <a:r>
              <a:rPr lang="tr-TR" dirty="0" smtClean="0"/>
              <a:t>Alelade dernekler-Kamuya yararlı dernekler</a:t>
            </a:r>
          </a:p>
          <a:p>
            <a:pPr marL="457200" indent="-457200">
              <a:buFont typeface="+mj-lt"/>
              <a:buAutoNum type="arabicPeriod"/>
            </a:pPr>
            <a:r>
              <a:rPr lang="tr-TR" dirty="0" smtClean="0"/>
              <a:t>Yurt içinde kurulan dernekler-Yabancı dernekler</a:t>
            </a:r>
            <a:endParaRPr lang="tr-TR" dirty="0"/>
          </a:p>
        </p:txBody>
      </p:sp>
      <p:sp>
        <p:nvSpPr>
          <p:cNvPr id="4" name="3 Slayt Numarası Yer Tutucusu"/>
          <p:cNvSpPr>
            <a:spLocks noGrp="1"/>
          </p:cNvSpPr>
          <p:nvPr>
            <p:ph type="sldNum" sz="quarter" idx="12"/>
          </p:nvPr>
        </p:nvSpPr>
        <p:spPr/>
        <p:txBody>
          <a:bodyPr/>
          <a:lstStyle/>
          <a:p>
            <a:fld id="{49F7120E-9492-48F2-9E2C-5F422216448B}" type="slidenum">
              <a:rPr lang="tr-TR" smtClean="0"/>
              <a:pPr/>
              <a:t>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DERNEKLERİN KURULUŞU</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Dernekler, dernek tüzüğünün ve kuruluş belgelerinin yerleşim yerinin bulunduğu yerin en büyük mülki amirine verilmesiyle tüzel kişilik kazanır.</a:t>
            </a:r>
          </a:p>
          <a:p>
            <a:r>
              <a:rPr lang="tr-TR" dirty="0" smtClean="0"/>
              <a:t>Dernek kurucu gerçek kişilerin ve tüzel kişilerin fiil ehliyetine sahip olması gerekir.</a:t>
            </a:r>
          </a:p>
          <a:p>
            <a:r>
              <a:rPr lang="tr-TR" dirty="0" smtClean="0"/>
              <a:t>15 yaşını bitiren çocuklar kanuni temsilcilerinin izniyle dernek kurabilirler; 12 yaşını bitiren çocuklar kanuni temsilcilerinin izniyle derneğe üye olabilirler. </a:t>
            </a:r>
          </a:p>
          <a:p>
            <a:r>
              <a:rPr lang="tr-TR" dirty="0" smtClean="0"/>
              <a:t>Dernekler Kanununun 3. maddesinde sayılan kişiler özel kanunlarındaki sınırlamalara tabidir.</a:t>
            </a:r>
          </a:p>
          <a:p>
            <a:r>
              <a:rPr lang="tr-TR" dirty="0" smtClean="0"/>
              <a:t>Yabancı gerçek kişiler yerleşim yerlerinin Türkiye’de bulunması şartıyla dernek kurabilirler veya kurulmuş bir derneğe üye olabilirler.</a:t>
            </a:r>
            <a:endParaRPr lang="tr-TR" dirty="0"/>
          </a:p>
        </p:txBody>
      </p:sp>
      <p:sp>
        <p:nvSpPr>
          <p:cNvPr id="4" name="3 Slayt Numarası Yer Tutucusu"/>
          <p:cNvSpPr>
            <a:spLocks noGrp="1"/>
          </p:cNvSpPr>
          <p:nvPr>
            <p:ph type="sldNum" sz="quarter" idx="12"/>
          </p:nvPr>
        </p:nvSpPr>
        <p:spPr/>
        <p:txBody>
          <a:bodyPr/>
          <a:lstStyle/>
          <a:p>
            <a:fld id="{49F7120E-9492-48F2-9E2C-5F422216448B}"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DERNEK TÜZÜĞÜ</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Dernek tüzüğünün Dernekler Kanununun 4. maddesinde sayılan hususları içermesi zorunludur.</a:t>
            </a:r>
          </a:p>
          <a:p>
            <a:r>
              <a:rPr lang="tr-TR" dirty="0" smtClean="0"/>
              <a:t>Dernek tüzüğünün ve kuruluş belgelerinin yerleşim yerinin bulunduğu yerin en büyük mülki amirine verilmesi gerekir.</a:t>
            </a:r>
          </a:p>
          <a:p>
            <a:r>
              <a:rPr lang="tr-TR" dirty="0" smtClean="0"/>
              <a:t>Tüzüğün mülki idare amiri tarafından 60 gün içinde incelenmesi gerekir.Eksiklikler varsa tamamlanması için 30 gün süre verilir.Bu süre içinde eksiklikler tamamlanmazsa dernek mahkeme kararıyla feshedilir.</a:t>
            </a:r>
          </a:p>
          <a:p>
            <a:r>
              <a:rPr lang="tr-TR" dirty="0" smtClean="0"/>
              <a:t>Dernek kurulduktan sonra dernekler kütüğüne kaydedilir. </a:t>
            </a:r>
          </a:p>
          <a:p>
            <a:endParaRPr lang="tr-TR" dirty="0"/>
          </a:p>
        </p:txBody>
      </p:sp>
      <p:sp>
        <p:nvSpPr>
          <p:cNvPr id="4" name="3 Slayt Numarası Yer Tutucusu"/>
          <p:cNvSpPr>
            <a:spLocks noGrp="1"/>
          </p:cNvSpPr>
          <p:nvPr>
            <p:ph type="sldNum" sz="quarter" idx="12"/>
          </p:nvPr>
        </p:nvSpPr>
        <p:spPr/>
        <p:txBody>
          <a:bodyPr/>
          <a:lstStyle/>
          <a:p>
            <a:fld id="{49F7120E-9492-48F2-9E2C-5F422216448B}"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BEYANNAME VERME YÜKÜMLÜLÜĞÜ</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Dernekler her yıl Nisan ayı sonuna kadar mülki idare amirine beyanname vermekle yükümlüdür.</a:t>
            </a:r>
          </a:p>
          <a:p>
            <a:r>
              <a:rPr lang="tr-TR" dirty="0" smtClean="0"/>
              <a:t>Gerek görülen hallerde, derneklerin yönetim yerleri, amaçlarına uygun faaliyette bulunup bulunmadıkları, defter ve kayıtlarını mevzuata uygun şekilde tutup tutmadıkları İçişleri Bakanı veya mülki idare amiri tarafından her zaman denetlenebilir.</a:t>
            </a:r>
          </a:p>
          <a:p>
            <a:r>
              <a:rPr lang="tr-TR" dirty="0" smtClean="0"/>
              <a:t>Denetim sırasında talep edilen bütün bilgi ve belgelerin verilmesi zorunludur.</a:t>
            </a:r>
          </a:p>
          <a:p>
            <a:r>
              <a:rPr lang="tr-TR" dirty="0" smtClean="0"/>
              <a:t>Denetim sırasında suç teşkil eden fiiller tespit edilirse, durum Cumhuriyet Savcılığına bildirilir. </a:t>
            </a:r>
            <a:endParaRPr lang="tr-TR" dirty="0"/>
          </a:p>
        </p:txBody>
      </p:sp>
      <p:sp>
        <p:nvSpPr>
          <p:cNvPr id="4" name="3 Slayt Numarası Yer Tutucusu"/>
          <p:cNvSpPr>
            <a:spLocks noGrp="1"/>
          </p:cNvSpPr>
          <p:nvPr>
            <p:ph type="sldNum" sz="quarter" idx="12"/>
          </p:nvPr>
        </p:nvSpPr>
        <p:spPr/>
        <p:txBody>
          <a:bodyPr/>
          <a:lstStyle/>
          <a:p>
            <a:fld id="{49F7120E-9492-48F2-9E2C-5F422216448B}"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KOLLUK KUVVETLERİNİN YETKİSİ</a:t>
            </a:r>
            <a:endParaRPr lang="tr-TR" dirty="0"/>
          </a:p>
        </p:txBody>
      </p:sp>
      <p:sp>
        <p:nvSpPr>
          <p:cNvPr id="3" name="2 İçerik Yer Tutucusu"/>
          <p:cNvSpPr>
            <a:spLocks noGrp="1"/>
          </p:cNvSpPr>
          <p:nvPr>
            <p:ph idx="1"/>
          </p:nvPr>
        </p:nvSpPr>
        <p:spPr/>
        <p:txBody>
          <a:bodyPr>
            <a:normAutofit lnSpcReduction="10000"/>
          </a:bodyPr>
          <a:lstStyle/>
          <a:p>
            <a:r>
              <a:rPr lang="tr-TR" dirty="0" smtClean="0"/>
              <a:t>Kamu düzeninin korunması veya suçun önlenmesi amacıyla, usulüne uygun hakim kararıyla kolluk kuvvetleri dernekte arama yapabilir ve eşyalara el koyabilir. </a:t>
            </a:r>
          </a:p>
          <a:p>
            <a:r>
              <a:rPr lang="tr-TR" dirty="0" smtClean="0"/>
              <a:t>Kamu düzeninin korunması veya suçun önlenmesi için gecikmesinde sakınca olan hallerde mülki amirin yazılı emriyle kolluk kuvvetleri dernekte arama yapabilir ve eşyalara el koyabilir. Mülki amirin kararının 24 saat içinde onay alınmak üzere hakime sunulması, hakimin de 48 saat içinde onay vermesi gerekir. Aksi halde el koyma kendiliğinden ortadan kalkar. </a:t>
            </a:r>
            <a:endParaRPr lang="tr-TR" dirty="0"/>
          </a:p>
        </p:txBody>
      </p:sp>
      <p:sp>
        <p:nvSpPr>
          <p:cNvPr id="4" name="3 Slayt Numarası Yer Tutucusu"/>
          <p:cNvSpPr>
            <a:spLocks noGrp="1"/>
          </p:cNvSpPr>
          <p:nvPr>
            <p:ph type="sldNum" sz="quarter" idx="12"/>
          </p:nvPr>
        </p:nvSpPr>
        <p:spPr/>
        <p:txBody>
          <a:bodyPr/>
          <a:lstStyle/>
          <a:p>
            <a:fld id="{49F7120E-9492-48F2-9E2C-5F422216448B}"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DERNEĞİN AMACI</a:t>
            </a:r>
            <a:endParaRPr lang="tr-TR" dirty="0"/>
          </a:p>
        </p:txBody>
      </p:sp>
      <p:sp>
        <p:nvSpPr>
          <p:cNvPr id="3" name="2 İçerik Yer Tutucusu"/>
          <p:cNvSpPr>
            <a:spLocks noGrp="1"/>
          </p:cNvSpPr>
          <p:nvPr>
            <p:ph idx="1"/>
          </p:nvPr>
        </p:nvSpPr>
        <p:spPr/>
        <p:txBody>
          <a:bodyPr>
            <a:normAutofit fontScale="92500"/>
          </a:bodyPr>
          <a:lstStyle/>
          <a:p>
            <a:r>
              <a:rPr lang="tr-TR" dirty="0" smtClean="0"/>
              <a:t>Derneğin amacı konusunda şu hususlar geçerlidir:</a:t>
            </a:r>
          </a:p>
          <a:p>
            <a:pPr marL="457200" indent="-457200">
              <a:buFont typeface="+mj-lt"/>
              <a:buAutoNum type="arabicPeriod"/>
            </a:pPr>
            <a:r>
              <a:rPr lang="tr-TR" dirty="0" smtClean="0"/>
              <a:t>Derneğin amacı kazanç paylaşmak olmamalıdır.</a:t>
            </a:r>
          </a:p>
          <a:p>
            <a:pPr marL="457200" indent="-457200">
              <a:buFont typeface="+mj-lt"/>
              <a:buAutoNum type="arabicPeriod"/>
            </a:pPr>
            <a:r>
              <a:rPr lang="tr-TR" dirty="0" smtClean="0"/>
              <a:t>Derneğin amacı tek olmalıdır.</a:t>
            </a:r>
          </a:p>
          <a:p>
            <a:pPr marL="457200" indent="-457200">
              <a:buFont typeface="+mj-lt"/>
              <a:buAutoNum type="arabicPeriod"/>
            </a:pPr>
            <a:r>
              <a:rPr lang="tr-TR" dirty="0" smtClean="0"/>
              <a:t>Derneğin amacı imkansız olmamalıdır.</a:t>
            </a:r>
          </a:p>
          <a:p>
            <a:pPr marL="457200" indent="-457200">
              <a:buFont typeface="+mj-lt"/>
              <a:buAutoNum type="arabicPeriod"/>
            </a:pPr>
            <a:r>
              <a:rPr lang="tr-TR" dirty="0" smtClean="0"/>
              <a:t>Derneğin amacı yasak amaçlardan olmamalıdır.</a:t>
            </a:r>
          </a:p>
          <a:p>
            <a:pPr marL="457200" indent="-457200">
              <a:buFont typeface="Courier New" pitchFamily="49" charset="0"/>
              <a:buChar char="o"/>
            </a:pPr>
            <a:r>
              <a:rPr lang="tr-TR" dirty="0" smtClean="0"/>
              <a:t>Derneğin amacının değişmesi tüzükte değişiklik yapılmasıyla olur.</a:t>
            </a:r>
          </a:p>
          <a:p>
            <a:pPr marL="457200" indent="-457200">
              <a:buFont typeface="Courier New" pitchFamily="49" charset="0"/>
              <a:buChar char="o"/>
            </a:pPr>
            <a:r>
              <a:rPr lang="tr-TR" dirty="0" smtClean="0"/>
              <a:t>Dernekler kuruldukları amaçla sınırlı olarak faaliyette bulunurlar.</a:t>
            </a:r>
            <a:endParaRPr lang="tr-TR" dirty="0"/>
          </a:p>
        </p:txBody>
      </p:sp>
      <p:sp>
        <p:nvSpPr>
          <p:cNvPr id="4" name="3 Slayt Numarası Yer Tutucusu"/>
          <p:cNvSpPr>
            <a:spLocks noGrp="1"/>
          </p:cNvSpPr>
          <p:nvPr>
            <p:ph type="sldNum" sz="quarter" idx="12"/>
          </p:nvPr>
        </p:nvSpPr>
        <p:spPr/>
        <p:txBody>
          <a:bodyPr/>
          <a:lstStyle/>
          <a:p>
            <a:fld id="{49F7120E-9492-48F2-9E2C-5F422216448B}"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DERNEĞİN ORGANLARI</a:t>
            </a:r>
            <a:endParaRPr lang="tr-TR" dirty="0"/>
          </a:p>
        </p:txBody>
      </p:sp>
      <p:sp>
        <p:nvSpPr>
          <p:cNvPr id="3" name="2 İçerik Yer Tutucusu"/>
          <p:cNvSpPr>
            <a:spLocks noGrp="1"/>
          </p:cNvSpPr>
          <p:nvPr>
            <p:ph idx="1"/>
          </p:nvPr>
        </p:nvSpPr>
        <p:spPr/>
        <p:txBody>
          <a:bodyPr/>
          <a:lstStyle/>
          <a:p>
            <a:r>
              <a:rPr lang="tr-TR" dirty="0" smtClean="0"/>
              <a:t>Derneğin zorunlu organları şunlardır:</a:t>
            </a:r>
          </a:p>
          <a:p>
            <a:pPr marL="457200" indent="-457200">
              <a:buFont typeface="+mj-lt"/>
              <a:buAutoNum type="arabicPeriod"/>
            </a:pPr>
            <a:r>
              <a:rPr lang="tr-TR" dirty="0" smtClean="0"/>
              <a:t>Genel Kurul</a:t>
            </a:r>
          </a:p>
          <a:p>
            <a:pPr marL="457200" indent="-457200">
              <a:buFont typeface="+mj-lt"/>
              <a:buAutoNum type="arabicPeriod"/>
            </a:pPr>
            <a:r>
              <a:rPr lang="tr-TR" dirty="0" smtClean="0"/>
              <a:t>Yönetim Kurulu</a:t>
            </a:r>
          </a:p>
          <a:p>
            <a:pPr marL="457200" indent="-457200">
              <a:buFont typeface="+mj-lt"/>
              <a:buAutoNum type="arabicPeriod"/>
            </a:pPr>
            <a:r>
              <a:rPr lang="tr-TR" dirty="0" smtClean="0"/>
              <a:t>Denetim Kurulu</a:t>
            </a:r>
          </a:p>
          <a:p>
            <a:r>
              <a:rPr lang="tr-TR" dirty="0" smtClean="0"/>
              <a:t>Zorunlu organların dışında, tüzükte belirtilmesi şartıyla dernekte seçimlik organlar olabilir. Örnek: Danışma kurulu, Onur Kurulu, Uzmanlar Kurulu gibi</a:t>
            </a:r>
            <a:endParaRPr lang="tr-TR" dirty="0"/>
          </a:p>
        </p:txBody>
      </p:sp>
      <p:sp>
        <p:nvSpPr>
          <p:cNvPr id="4" name="3 Slayt Numarası Yer Tutucusu"/>
          <p:cNvSpPr>
            <a:spLocks noGrp="1"/>
          </p:cNvSpPr>
          <p:nvPr>
            <p:ph type="sldNum" sz="quarter" idx="12"/>
          </p:nvPr>
        </p:nvSpPr>
        <p:spPr/>
        <p:txBody>
          <a:bodyPr/>
          <a:lstStyle/>
          <a:p>
            <a:fld id="{49F7120E-9492-48F2-9E2C-5F422216448B}"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GENEL KURUL</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Derneğin diğer organlarını seçmek, derneğin diğer organlarını denetlemek ve görevden almak, üyeliğe kabul etmek ve üyelikten çıkarmak ve derneğin diğer organlarına verilmemiş işleri yapmakla görevlidir.</a:t>
            </a:r>
          </a:p>
          <a:p>
            <a:r>
              <a:rPr lang="tr-TR" dirty="0" smtClean="0"/>
              <a:t>Kurucular Genel Kurulu, İlk Genel Kurul, Olağan Genel Kurul ve Olağanüstü Genel Kurul  şeklinde toplanabilir.</a:t>
            </a:r>
          </a:p>
          <a:p>
            <a:r>
              <a:rPr lang="tr-TR" dirty="0" smtClean="0"/>
              <a:t>Olağan Genel Kurul, dernek merkezinde ve tüzükte belirtilen zamanlarda  salt çoğunlukla toplanır. Toplantı yeter sayısı sağlanamazsa ikinci toplantının yapılabilmesi için yönetim kurulu ve denetim kurulu üyelerinin toplamının iki katı kadar üyenin katılması yeterlidir. </a:t>
            </a:r>
          </a:p>
          <a:p>
            <a:r>
              <a:rPr lang="tr-TR" dirty="0" smtClean="0"/>
              <a:t>Derneğin feshine ve tüzük değişikliğine ilişkin kararlarda en az 2/3 üyenin toplantıya katılması ve katılan üyelerin en az 2/3’ünün bu yönde oy kullanması gerekir.</a:t>
            </a:r>
          </a:p>
          <a:p>
            <a:r>
              <a:rPr lang="tr-TR" dirty="0" err="1" smtClean="0"/>
              <a:t>ÜyelerGenel</a:t>
            </a:r>
            <a:r>
              <a:rPr lang="tr-TR" dirty="0" smtClean="0"/>
              <a:t> Kurul kararlarının iptali için dava açabilirler. </a:t>
            </a:r>
            <a:endParaRPr lang="tr-TR" dirty="0"/>
          </a:p>
        </p:txBody>
      </p:sp>
      <p:sp>
        <p:nvSpPr>
          <p:cNvPr id="4" name="3 Slayt Numarası Yer Tutucusu"/>
          <p:cNvSpPr>
            <a:spLocks noGrp="1"/>
          </p:cNvSpPr>
          <p:nvPr>
            <p:ph type="sldNum" sz="quarter" idx="12"/>
          </p:nvPr>
        </p:nvSpPr>
        <p:spPr/>
        <p:txBody>
          <a:bodyPr/>
          <a:lstStyle/>
          <a:p>
            <a:fld id="{49F7120E-9492-48F2-9E2C-5F422216448B}" type="slidenum">
              <a:rPr lang="tr-TR" smtClean="0"/>
              <a:pPr/>
              <a:t>9</a:t>
            </a:fld>
            <a:endParaRPr lang="tr-T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58</TotalTime>
  <Words>772</Words>
  <Application>Microsoft Office PowerPoint</Application>
  <PresentationFormat>Ekran Gösterisi (4:3)</PresentationFormat>
  <Paragraphs>78</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Calibri</vt:lpstr>
      <vt:lpstr>Century Gothic</vt:lpstr>
      <vt:lpstr>Courier New</vt:lpstr>
      <vt:lpstr>Wingdings 3</vt:lpstr>
      <vt:lpstr>Dilim</vt:lpstr>
      <vt:lpstr>DERNEK KAVRAMI</vt:lpstr>
      <vt:lpstr>DERNEK ÇEŞİTLERİ</vt:lpstr>
      <vt:lpstr>DERNEKLERİN KURULUŞU</vt:lpstr>
      <vt:lpstr>DERNEK TÜZÜĞÜ</vt:lpstr>
      <vt:lpstr>BEYANNAME VERME YÜKÜMLÜLÜĞÜ</vt:lpstr>
      <vt:lpstr>KOLLUK KUVVETLERİNİN YETKİSİ</vt:lpstr>
      <vt:lpstr>DERNEĞİN AMACI</vt:lpstr>
      <vt:lpstr>DERNEĞİN ORGANLARI</vt:lpstr>
      <vt:lpstr>GENEL KURUL</vt:lpstr>
      <vt:lpstr>YÖNETİM KURULU</vt:lpstr>
      <vt:lpstr>DENETİM KURULU</vt:lpstr>
    </vt:vector>
  </TitlesOfParts>
  <Company>NeC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DERNEK KAVRAMI</dc:title>
  <dc:creator>Administrator</dc:creator>
  <cp:lastModifiedBy>Pelin Atila Yoruk</cp:lastModifiedBy>
  <cp:revision>15</cp:revision>
  <dcterms:created xsi:type="dcterms:W3CDTF">2015-12-20T20:54:27Z</dcterms:created>
  <dcterms:modified xsi:type="dcterms:W3CDTF">2017-11-13T11:16:24Z</dcterms:modified>
</cp:coreProperties>
</file>