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2CFBD-42C7-429C-93BA-439C8F8A6E0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0252C-FB73-4E48-864A-EB18127FA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39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77" name="Shape 47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200"/>
            </a:pPr>
            <a:r>
              <a:t>lets have a look to these arts from a commercial view</a:t>
            </a:r>
          </a:p>
          <a:p>
            <a:pPr>
              <a:defRPr sz="1200"/>
            </a:pPr>
            <a:endParaRPr/>
          </a:p>
          <a:p>
            <a:pPr>
              <a:defRPr sz="1200"/>
            </a:pPr>
            <a:r>
              <a:t>which one has more impact in the market ?</a:t>
            </a:r>
          </a:p>
        </p:txBody>
      </p:sp>
    </p:spTree>
    <p:extLst>
      <p:ext uri="{BB962C8B-B14F-4D97-AF65-F5344CB8AC3E}">
        <p14:creationId xmlns:p14="http://schemas.microsoft.com/office/powerpoint/2010/main" val="3736317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14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08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403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72458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1190625" y="1946672"/>
            <a:ext cx="9810750" cy="4036219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39048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78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1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82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68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24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66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1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5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B4A76-D875-4468-8CD7-41159A47C19E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0B3F4-962B-4160-AF15-2861A8A4F5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46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HIGH…"/>
          <p:cNvGrpSpPr/>
          <p:nvPr/>
        </p:nvGrpSpPr>
        <p:grpSpPr>
          <a:xfrm>
            <a:off x="6880635" y="1635905"/>
            <a:ext cx="2925043" cy="4425337"/>
            <a:chOff x="-25400" y="-154983"/>
            <a:chExt cx="4160059" cy="6293812"/>
          </a:xfrm>
        </p:grpSpPr>
        <p:sp>
          <p:nvSpPr>
            <p:cNvPr id="470" name="HIGH…"/>
            <p:cNvSpPr/>
            <p:nvPr/>
          </p:nvSpPr>
          <p:spPr>
            <a:xfrm>
              <a:off x="25400" y="633397"/>
              <a:ext cx="4109259" cy="50270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5719" tIns="35719" rIns="35719" bIns="35719" numCol="1" anchor="ctr">
              <a:spAutoFit/>
            </a:bodyPr>
            <a:lstStyle/>
            <a:p>
              <a:pPr algn="ctr" defTabSz="321457" hangingPunct="0">
                <a:defRPr sz="3200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endParaRPr sz="2250" kern="0" dirty="0">
                <a:solidFill>
                  <a:srgbClr val="FF2600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solidFill>
                    <a:srgbClr val="71B0E2">
                      <a:satOff val="18910"/>
                      <a:lumOff val="-23604"/>
                    </a:srgbClr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endParaRPr sz="2250" kern="0" dirty="0">
                <a:solidFill>
                  <a:srgbClr val="71B0E2">
                    <a:satOff val="18910"/>
                    <a:lumOff val="-23604"/>
                  </a:srgbClr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</a:t>
              </a:r>
              <a:endParaRPr sz="844" kern="0" dirty="0">
                <a:solidFill>
                  <a:srgbClr val="000000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latin typeface="Times"/>
                <a:ea typeface="Times"/>
                <a:cs typeface="Times"/>
                <a:sym typeface="Times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Ortalama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Düşük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</a:p>
          </p:txBody>
        </p:sp>
        <p:pic>
          <p:nvPicPr>
            <p:cNvPr id="469" name="HIGH… HIGH&#10;HIGH &#10;HIGH &#10;HIGH &#10;MODERATE&#10;LOW&#10;VERY lOW&#10;VERY LOW&#10;VERY LOW&#10;VERY LOW" descr="HIGH… HIGHHIGH HIGH HIGH MODERATELOWVERY lOWVERY LOWVERY LOWVERY LOW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5400" y="-154983"/>
              <a:ext cx="4160059" cy="6293812"/>
            </a:xfrm>
            <a:prstGeom prst="rect">
              <a:avLst/>
            </a:prstGeom>
            <a:effectLst/>
          </p:spPr>
        </p:pic>
      </p:grpSp>
      <p:grpSp>
        <p:nvGrpSpPr>
          <p:cNvPr id="474" name="Semen Collection &amp; AI…"/>
          <p:cNvGrpSpPr/>
          <p:nvPr/>
        </p:nvGrpSpPr>
        <p:grpSpPr>
          <a:xfrm>
            <a:off x="2396896" y="1637221"/>
            <a:ext cx="4152607" cy="4425337"/>
            <a:chOff x="61950" y="-247975"/>
            <a:chExt cx="5905928" cy="6293812"/>
          </a:xfrm>
        </p:grpSpPr>
        <p:sp>
          <p:nvSpPr>
            <p:cNvPr id="473" name="Semen Collection &amp; AI…"/>
            <p:cNvSpPr/>
            <p:nvPr/>
          </p:nvSpPr>
          <p:spPr>
            <a:xfrm>
              <a:off x="61950" y="633397"/>
              <a:ext cx="5779361" cy="50270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35719" tIns="35719" rIns="35719" bIns="35719" numCol="1" anchor="ctr">
              <a:spAutoFit/>
            </a:bodyPr>
            <a:lstStyle/>
            <a:p>
              <a:pPr algn="ctr" defTabSz="321457" hangingPunct="0">
                <a:defRPr sz="3200" u="sng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u="sng" kern="0" dirty="0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Sperm alma &amp; Suni tohumlama</a:t>
              </a:r>
              <a:endParaRPr sz="2250" u="sng" kern="0" dirty="0">
                <a:solidFill>
                  <a:srgbClr val="FF2600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Sperm </a:t>
              </a:r>
              <a:r>
                <a:rPr lang="tr-TR" sz="2250" kern="0" dirty="0" err="1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Kriyoprezervasyonu</a:t>
              </a:r>
              <a:endParaRPr sz="2250" kern="0" dirty="0">
                <a:solidFill>
                  <a:srgbClr val="71B0E2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 err="1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Ultrasonogra</a:t>
              </a:r>
              <a:r>
                <a:rPr lang="tr-TR" sz="2250" kern="0" dirty="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fi</a:t>
              </a:r>
              <a:r>
                <a:rPr sz="2250" kern="0" dirty="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Senkronizasyon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MOET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IVP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ICSI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K</a:t>
              </a: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lon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lama</a:t>
              </a: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- </a:t>
              </a: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Transgeni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Embr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i</a:t>
              </a: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yo</a:t>
              </a: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bölme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TG</a:t>
              </a:r>
            </a:p>
          </p:txBody>
        </p:sp>
        <p:pic>
          <p:nvPicPr>
            <p:cNvPr id="472" name="Semen Collection &amp; AI… Semen Collection &amp; AI&#10;Sperm Cryopreservation&#10;Ultrasonography &#10;Synchronisation&#10;MOET&#10;IVP&#10;ICSI&#10;Cloning - Transgenics&#10;Embryo splitting&#10;TG" descr="Semen Collection &amp; AI… Semen Collection &amp; AISperm CryopreservationUltrasonography SynchronisationMOETIVPICSICloning - TransgenicsEmbryo splittingTG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622" y="-247975"/>
              <a:ext cx="5903256" cy="6293812"/>
            </a:xfrm>
            <a:prstGeom prst="rect">
              <a:avLst/>
            </a:prstGeom>
            <a:effectLst/>
          </p:spPr>
        </p:pic>
      </p:grpSp>
      <p:sp>
        <p:nvSpPr>
          <p:cNvPr id="475" name="APPLICATION IN THE MARKET"/>
          <p:cNvSpPr txBox="1"/>
          <p:nvPr/>
        </p:nvSpPr>
        <p:spPr>
          <a:xfrm>
            <a:off x="2096511" y="570723"/>
            <a:ext cx="7998986" cy="742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6200"/>
            </a:lvl1pPr>
          </a:lstStyle>
          <a:p>
            <a:pPr algn="ctr" defTabSz="321457" hangingPunct="0"/>
            <a:r>
              <a:rPr lang="tr-TR" sz="4359" kern="0" dirty="0">
                <a:solidFill>
                  <a:srgbClr val="FFFFFF"/>
                </a:solidFill>
                <a:sym typeface="Chalkduster"/>
              </a:rPr>
              <a:t>SAHADA UYGULANMA ORANI</a:t>
            </a:r>
            <a:endParaRPr sz="4359" kern="0" dirty="0">
              <a:solidFill>
                <a:srgbClr val="FFFFFF"/>
              </a:solidFill>
              <a:sym typeface="Chalkduster"/>
            </a:endParaRPr>
          </a:p>
        </p:txBody>
      </p:sp>
    </p:spTree>
    <p:extLst>
      <p:ext uri="{BB962C8B-B14F-4D97-AF65-F5344CB8AC3E}">
        <p14:creationId xmlns:p14="http://schemas.microsoft.com/office/powerpoint/2010/main" val="121499218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hecklist !"/>
          <p:cNvSpPr txBox="1">
            <a:spLocks noGrp="1"/>
          </p:cNvSpPr>
          <p:nvPr>
            <p:ph type="title"/>
          </p:nvPr>
        </p:nvSpPr>
        <p:spPr>
          <a:xfrm>
            <a:off x="1831945" y="-405121"/>
            <a:ext cx="7358063" cy="1785938"/>
          </a:xfrm>
          <a:prstGeom prst="rect">
            <a:avLst/>
          </a:prstGeom>
        </p:spPr>
        <p:txBody>
          <a:bodyPr/>
          <a:lstStyle/>
          <a:p>
            <a:r>
              <a:rPr dirty="0"/>
              <a:t>Checklist !</a:t>
            </a:r>
          </a:p>
        </p:txBody>
      </p:sp>
      <p:sp>
        <p:nvSpPr>
          <p:cNvPr id="484" name="To accelerate the production traits"/>
          <p:cNvSpPr txBox="1">
            <a:spLocks noGrp="1"/>
          </p:cNvSpPr>
          <p:nvPr>
            <p:ph type="body" sz="quarter" idx="1"/>
          </p:nvPr>
        </p:nvSpPr>
        <p:spPr>
          <a:xfrm>
            <a:off x="1752843" y="941669"/>
            <a:ext cx="7358063" cy="5168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73693" indent="-373693" defTabSz="298955">
              <a:spcBef>
                <a:spcPts val="0"/>
              </a:spcBef>
              <a:defRPr sz="3348"/>
            </a:pP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Verim özelliklerini</a:t>
            </a:r>
            <a:r>
              <a:rPr lang="tr-TR" dirty="0"/>
              <a:t> </a:t>
            </a:r>
            <a:r>
              <a:rPr lang="tr-TR" dirty="0" smtClean="0"/>
              <a:t>iyileştirmek</a:t>
            </a:r>
            <a:endParaRPr lang="tr-TR" dirty="0"/>
          </a:p>
        </p:txBody>
      </p:sp>
      <p:sp>
        <p:nvSpPr>
          <p:cNvPr id="485" name="AI"/>
          <p:cNvSpPr txBox="1"/>
          <p:nvPr/>
        </p:nvSpPr>
        <p:spPr>
          <a:xfrm>
            <a:off x="9123276" y="932455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ym typeface="Chalkduster"/>
              </a:rPr>
              <a:t>ST</a:t>
            </a:r>
            <a:endParaRPr sz="2953" kern="0" dirty="0">
              <a:sym typeface="Chalkduster"/>
            </a:endParaRPr>
          </a:p>
        </p:txBody>
      </p:sp>
      <p:sp>
        <p:nvSpPr>
          <p:cNvPr id="486" name="Synchronisation"/>
          <p:cNvSpPr txBox="1"/>
          <p:nvPr/>
        </p:nvSpPr>
        <p:spPr>
          <a:xfrm>
            <a:off x="7815055" y="1537854"/>
            <a:ext cx="2309928" cy="450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500">
                <a:solidFill>
                  <a:srgbClr val="FF85FF"/>
                </a:solidFill>
              </a:defRPr>
            </a:lvl1pPr>
          </a:lstStyle>
          <a:p>
            <a:pPr algn="ctr" defTabSz="321457" hangingPunct="0"/>
            <a:r>
              <a:rPr lang="tr-TR" sz="2461" kern="0" dirty="0">
                <a:solidFill>
                  <a:srgbClr val="BC00FF">
                    <a:lumMod val="60000"/>
                    <a:lumOff val="40000"/>
                  </a:srgbClr>
                </a:solidFill>
                <a:sym typeface="Chalkduster"/>
              </a:rPr>
              <a:t>Senkronizasyon</a:t>
            </a:r>
            <a:endParaRPr sz="2461" kern="0" dirty="0">
              <a:solidFill>
                <a:srgbClr val="BC00FF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87" name="To gain faster genetic quality"/>
          <p:cNvSpPr txBox="1"/>
          <p:nvPr/>
        </p:nvSpPr>
        <p:spPr>
          <a:xfrm>
            <a:off x="1831945" y="2075635"/>
            <a:ext cx="5615320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Genetik kaliteyi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daha hızlı kazanmak</a:t>
            </a:r>
          </a:p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8" name="To gain uniformity at sires"/>
          <p:cNvSpPr txBox="1"/>
          <p:nvPr/>
        </p:nvSpPr>
        <p:spPr>
          <a:xfrm>
            <a:off x="1784825" y="1484359"/>
            <a:ext cx="4379725" cy="46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70183" indent="-170183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Sürüde </a:t>
            </a:r>
            <a:r>
              <a:rPr lang="tr-TR" sz="2531" kern="0" dirty="0" err="1">
                <a:solidFill>
                  <a:srgbClr val="D4ABEF">
                    <a:lumMod val="75000"/>
                  </a:srgbClr>
                </a:solidFill>
                <a:sym typeface="Chalkduster"/>
              </a:rPr>
              <a:t>uniformite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sağlamak</a:t>
            </a: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9" name="ET"/>
          <p:cNvSpPr txBox="1"/>
          <p:nvPr/>
        </p:nvSpPr>
        <p:spPr>
          <a:xfrm>
            <a:off x="9110618" y="2049441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96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ET</a:t>
            </a:r>
          </a:p>
        </p:txBody>
      </p:sp>
      <p:sp>
        <p:nvSpPr>
          <p:cNvPr id="490" name="To get births from VALUABLE…"/>
          <p:cNvSpPr txBox="1"/>
          <p:nvPr/>
        </p:nvSpPr>
        <p:spPr>
          <a:xfrm>
            <a:off x="1832654" y="2603490"/>
            <a:ext cx="5610052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80820" indent="-180820" defTabSz="321457" hangingPunct="0">
              <a:buClr>
                <a:srgbClr val="FFFFFF"/>
              </a:buClr>
              <a:buSzPct val="100000"/>
              <a:buFontTx/>
              <a:buChar char="•"/>
              <a:defRPr sz="3600"/>
            </a:pPr>
            <a:r>
              <a:rPr lang="tr-TR" sz="2531" kern="0" dirty="0">
                <a:solidFill>
                  <a:srgbClr val="92D050"/>
                </a:solidFill>
                <a:sym typeface="Chalkduster"/>
              </a:rPr>
              <a:t>Y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aşlı-</a:t>
            </a:r>
            <a:r>
              <a:rPr lang="tr-TR" sz="2531" kern="0" dirty="0" err="1">
                <a:solidFill>
                  <a:srgbClr val="A8E685">
                    <a:lumMod val="75000"/>
                  </a:srgbClr>
                </a:solidFill>
                <a:sym typeface="Chalkduster"/>
              </a:rPr>
              <a:t>prepubertal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-kesilen değerli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   hayvanlardan yavru elde etmek </a:t>
            </a:r>
          </a:p>
        </p:txBody>
      </p:sp>
      <p:sp>
        <p:nvSpPr>
          <p:cNvPr id="491" name="IVP"/>
          <p:cNvSpPr txBox="1"/>
          <p:nvPr/>
        </p:nvSpPr>
        <p:spPr>
          <a:xfrm>
            <a:off x="9049972" y="2781274"/>
            <a:ext cx="68448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F900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IVP</a:t>
            </a:r>
          </a:p>
        </p:txBody>
      </p:sp>
      <p:sp>
        <p:nvSpPr>
          <p:cNvPr id="492" name="To use epigenetic in animal husbandry"/>
          <p:cNvSpPr txBox="1"/>
          <p:nvPr/>
        </p:nvSpPr>
        <p:spPr>
          <a:xfrm>
            <a:off x="1716154" y="3581212"/>
            <a:ext cx="6768328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Hayvan yetiştiriciliğinde </a:t>
            </a:r>
            <a:r>
              <a:rPr lang="tr-TR" sz="2250" kern="0" dirty="0" err="1">
                <a:solidFill>
                  <a:srgbClr val="71B0E2">
                    <a:lumMod val="75000"/>
                  </a:srgbClr>
                </a:solidFill>
                <a:sym typeface="Chalkduster"/>
              </a:rPr>
              <a:t>epigenetiğin</a:t>
            </a:r>
            <a:r>
              <a:rPr lang="tr-TR" sz="2250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uygulanması</a:t>
            </a:r>
            <a:endParaRPr sz="2250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93" name="ICSI"/>
          <p:cNvSpPr txBox="1"/>
          <p:nvPr/>
        </p:nvSpPr>
        <p:spPr>
          <a:xfrm>
            <a:off x="8953562" y="3491696"/>
            <a:ext cx="811120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7A81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ICSI</a:t>
            </a:r>
          </a:p>
        </p:txBody>
      </p:sp>
      <p:sp>
        <p:nvSpPr>
          <p:cNvPr id="494" name="To produce farmasotics from farm…"/>
          <p:cNvSpPr txBox="1"/>
          <p:nvPr/>
        </p:nvSpPr>
        <p:spPr>
          <a:xfrm>
            <a:off x="1524000" y="4299484"/>
            <a:ext cx="5961755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Çiftlik hayvanlarından </a:t>
            </a:r>
            <a:r>
              <a:rPr lang="tr-TR" sz="2250" kern="0" dirty="0" err="1">
                <a:solidFill>
                  <a:srgbClr val="FF7777">
                    <a:lumMod val="60000"/>
                    <a:lumOff val="40000"/>
                  </a:srgbClr>
                </a:solidFill>
                <a:sym typeface="Chalkduster"/>
              </a:rPr>
              <a:t>farmasötik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üretimi</a:t>
            </a:r>
            <a:endParaRPr sz="2250" kern="0" dirty="0">
              <a:solidFill>
                <a:srgbClr val="FF7777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95" name="Transgen"/>
          <p:cNvSpPr txBox="1"/>
          <p:nvPr/>
        </p:nvSpPr>
        <p:spPr>
          <a:xfrm>
            <a:off x="8373162" y="4217543"/>
            <a:ext cx="1668727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7E79"/>
                </a:solidFill>
              </a:defRPr>
            </a:lvl1pPr>
          </a:lstStyle>
          <a:p>
            <a:pPr algn="ctr" defTabSz="321457" hangingPunct="0"/>
            <a:r>
              <a:rPr sz="2953" kern="0" dirty="0" err="1">
                <a:sym typeface="Chalkduster"/>
              </a:rPr>
              <a:t>Transgen</a:t>
            </a:r>
            <a:endParaRPr sz="2953" kern="0" dirty="0">
              <a:sym typeface="Chalkduster"/>
            </a:endParaRPr>
          </a:p>
        </p:txBody>
      </p:sp>
      <p:sp>
        <p:nvSpPr>
          <p:cNvPr id="496" name="To create animal for disease models"/>
          <p:cNvSpPr txBox="1"/>
          <p:nvPr/>
        </p:nvSpPr>
        <p:spPr>
          <a:xfrm>
            <a:off x="1447720" y="4910643"/>
            <a:ext cx="5870093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Hastalık modelleri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için hayvan üretimi</a:t>
            </a:r>
            <a:endParaRPr sz="2250" u="sng" kern="0" dirty="0">
              <a:solidFill>
                <a:srgbClr val="FFFC79"/>
              </a:solidFill>
              <a:sym typeface="Chalkduster"/>
            </a:endParaRPr>
          </a:p>
        </p:txBody>
      </p:sp>
      <p:sp>
        <p:nvSpPr>
          <p:cNvPr id="497" name="Cloning"/>
          <p:cNvSpPr txBox="1"/>
          <p:nvPr/>
        </p:nvSpPr>
        <p:spPr>
          <a:xfrm>
            <a:off x="8338806" y="4856556"/>
            <a:ext cx="1647888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FC79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Klonlama</a:t>
            </a:r>
            <a:endParaRPr sz="2953" kern="0" dirty="0">
              <a:solidFill>
                <a:srgbClr val="FFE181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8" name="To storage genetic material"/>
          <p:cNvSpPr txBox="1"/>
          <p:nvPr/>
        </p:nvSpPr>
        <p:spPr>
          <a:xfrm>
            <a:off x="1447720" y="5461365"/>
            <a:ext cx="4580960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Genetik materyal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saklamak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9" name="Sperm and embryo…"/>
          <p:cNvSpPr txBox="1"/>
          <p:nvPr/>
        </p:nvSpPr>
        <p:spPr>
          <a:xfrm>
            <a:off x="7824498" y="5378008"/>
            <a:ext cx="2572820" cy="764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Sperm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ve 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emb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ryo</a:t>
            </a: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 </a:t>
            </a:r>
          </a:p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kri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yopre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z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erva</a:t>
            </a: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syonu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500" name="To monitoring female and male rep. syst."/>
          <p:cNvSpPr txBox="1"/>
          <p:nvPr/>
        </p:nvSpPr>
        <p:spPr>
          <a:xfrm>
            <a:off x="1831944" y="6118310"/>
            <a:ext cx="6219506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Dişi ve erkek </a:t>
            </a:r>
            <a:r>
              <a:rPr lang="tr-TR" sz="2250" kern="0" dirty="0" err="1">
                <a:solidFill>
                  <a:srgbClr val="FFFFFF"/>
                </a:solidFill>
                <a:sym typeface="Chalkduster"/>
              </a:rPr>
              <a:t>reprodüktif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sistemi </a:t>
            </a:r>
            <a:r>
              <a:rPr lang="tr-TR" sz="2250" kern="0" dirty="0">
                <a:solidFill>
                  <a:srgbClr val="00B050"/>
                </a:solidFill>
                <a:sym typeface="Chalkduster"/>
              </a:rPr>
              <a:t>görüntülemek</a:t>
            </a:r>
            <a:endParaRPr sz="2250" kern="0" dirty="0">
              <a:solidFill>
                <a:srgbClr val="00B050"/>
              </a:solidFill>
              <a:sym typeface="Chalkduster"/>
            </a:endParaRPr>
          </a:p>
        </p:txBody>
      </p:sp>
      <p:sp>
        <p:nvSpPr>
          <p:cNvPr id="501" name="USG-TG"/>
          <p:cNvSpPr txBox="1"/>
          <p:nvPr/>
        </p:nvSpPr>
        <p:spPr>
          <a:xfrm>
            <a:off x="8389300" y="6142655"/>
            <a:ext cx="1546899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/>
            <a:r>
              <a:rPr sz="2953" kern="0" dirty="0">
                <a:solidFill>
                  <a:srgbClr val="00B050"/>
                </a:solidFill>
                <a:sym typeface="Chalkduster"/>
              </a:rPr>
              <a:t>USG-TG</a:t>
            </a:r>
          </a:p>
        </p:txBody>
      </p:sp>
    </p:spTree>
    <p:extLst>
      <p:ext uri="{BB962C8B-B14F-4D97-AF65-F5344CB8AC3E}">
        <p14:creationId xmlns:p14="http://schemas.microsoft.com/office/powerpoint/2010/main" val="398175683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" grpId="0" animBg="1" advAuto="0"/>
      <p:bldP spid="484" grpId="0" animBg="1" advAuto="0"/>
      <p:bldP spid="485" grpId="0" animBg="1" advAuto="0"/>
      <p:bldP spid="486" grpId="0" animBg="1" advAuto="0"/>
      <p:bldP spid="487" grpId="0" animBg="1" advAuto="0"/>
      <p:bldP spid="488" grpId="0" animBg="1" advAuto="0"/>
      <p:bldP spid="489" grpId="0" animBg="1" advAuto="0"/>
      <p:bldP spid="490" grpId="0" animBg="1" advAuto="0"/>
      <p:bldP spid="491" grpId="0" animBg="1" advAuto="0"/>
      <p:bldP spid="492" grpId="0" animBg="1" advAuto="0"/>
      <p:bldP spid="493" grpId="0" animBg="1" advAuto="0"/>
      <p:bldP spid="494" grpId="0" animBg="1" advAuto="0"/>
      <p:bldP spid="495" grpId="0" animBg="1" advAuto="0"/>
      <p:bldP spid="496" grpId="0" animBg="1" advAuto="0"/>
      <p:bldP spid="497" grpId="0" animBg="1" advAuto="0"/>
      <p:bldP spid="498" grpId="0" animBg="1" advAuto="0"/>
      <p:bldP spid="499" grpId="0" animBg="1" advAuto="0"/>
      <p:bldP spid="500" grpId="0" animBg="1" advAuto="0"/>
      <p:bldP spid="501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hecklist !"/>
          <p:cNvSpPr txBox="1">
            <a:spLocks noGrp="1"/>
          </p:cNvSpPr>
          <p:nvPr>
            <p:ph type="title"/>
          </p:nvPr>
        </p:nvSpPr>
        <p:spPr>
          <a:xfrm>
            <a:off x="1831945" y="-405121"/>
            <a:ext cx="7358063" cy="1785938"/>
          </a:xfrm>
          <a:prstGeom prst="rect">
            <a:avLst/>
          </a:prstGeom>
        </p:spPr>
        <p:txBody>
          <a:bodyPr/>
          <a:lstStyle/>
          <a:p>
            <a:r>
              <a:rPr dirty="0"/>
              <a:t>Checklist !</a:t>
            </a:r>
          </a:p>
        </p:txBody>
      </p:sp>
      <p:sp>
        <p:nvSpPr>
          <p:cNvPr id="484" name="To accelerate the production traits"/>
          <p:cNvSpPr txBox="1">
            <a:spLocks noGrp="1"/>
          </p:cNvSpPr>
          <p:nvPr>
            <p:ph type="body" sz="quarter" idx="1"/>
          </p:nvPr>
        </p:nvSpPr>
        <p:spPr>
          <a:xfrm>
            <a:off x="1752843" y="941669"/>
            <a:ext cx="7358063" cy="5168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73693" indent="-373693" defTabSz="298955">
              <a:spcBef>
                <a:spcPts val="0"/>
              </a:spcBef>
              <a:defRPr sz="3348"/>
            </a:pP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Verim özelliklerini</a:t>
            </a:r>
            <a:r>
              <a:rPr lang="tr-TR" dirty="0"/>
              <a:t> </a:t>
            </a:r>
            <a:r>
              <a:rPr lang="tr-TR" dirty="0" smtClean="0"/>
              <a:t>iyileştirmek</a:t>
            </a:r>
            <a:endParaRPr lang="tr-TR" dirty="0"/>
          </a:p>
        </p:txBody>
      </p:sp>
      <p:sp>
        <p:nvSpPr>
          <p:cNvPr id="485" name="AI"/>
          <p:cNvSpPr txBox="1"/>
          <p:nvPr/>
        </p:nvSpPr>
        <p:spPr>
          <a:xfrm>
            <a:off x="9123276" y="932455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ym typeface="Chalkduster"/>
              </a:rPr>
              <a:t>ST</a:t>
            </a:r>
            <a:endParaRPr sz="2953" kern="0" dirty="0">
              <a:sym typeface="Chalkduster"/>
            </a:endParaRPr>
          </a:p>
        </p:txBody>
      </p:sp>
      <p:sp>
        <p:nvSpPr>
          <p:cNvPr id="486" name="Synchronisation"/>
          <p:cNvSpPr txBox="1"/>
          <p:nvPr/>
        </p:nvSpPr>
        <p:spPr>
          <a:xfrm>
            <a:off x="7815055" y="1537854"/>
            <a:ext cx="2309928" cy="450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500">
                <a:solidFill>
                  <a:srgbClr val="FF85FF"/>
                </a:solidFill>
              </a:defRPr>
            </a:lvl1pPr>
          </a:lstStyle>
          <a:p>
            <a:pPr algn="ctr" defTabSz="321457" hangingPunct="0"/>
            <a:r>
              <a:rPr lang="tr-TR" sz="2461" kern="0" dirty="0">
                <a:solidFill>
                  <a:srgbClr val="BC00FF">
                    <a:lumMod val="60000"/>
                    <a:lumOff val="40000"/>
                  </a:srgbClr>
                </a:solidFill>
                <a:sym typeface="Chalkduster"/>
              </a:rPr>
              <a:t>Senkronizasyon</a:t>
            </a:r>
            <a:endParaRPr sz="2461" kern="0" dirty="0">
              <a:solidFill>
                <a:srgbClr val="BC00FF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87" name="To gain faster genetic quality"/>
          <p:cNvSpPr txBox="1"/>
          <p:nvPr/>
        </p:nvSpPr>
        <p:spPr>
          <a:xfrm>
            <a:off x="1831945" y="2075635"/>
            <a:ext cx="5615320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Genetik kaliteyi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daha hızlı kazanmak</a:t>
            </a:r>
          </a:p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8" name="To gain uniformity at sires"/>
          <p:cNvSpPr txBox="1"/>
          <p:nvPr/>
        </p:nvSpPr>
        <p:spPr>
          <a:xfrm>
            <a:off x="1784825" y="1484359"/>
            <a:ext cx="4379725" cy="46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70183" indent="-170183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Sürüde </a:t>
            </a:r>
            <a:r>
              <a:rPr lang="tr-TR" sz="2531" kern="0" dirty="0" err="1">
                <a:solidFill>
                  <a:srgbClr val="D4ABEF">
                    <a:lumMod val="75000"/>
                  </a:srgbClr>
                </a:solidFill>
                <a:sym typeface="Chalkduster"/>
              </a:rPr>
              <a:t>uniformite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sağlamak</a:t>
            </a: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9" name="ET"/>
          <p:cNvSpPr txBox="1"/>
          <p:nvPr/>
        </p:nvSpPr>
        <p:spPr>
          <a:xfrm>
            <a:off x="9110618" y="2049441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96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ET</a:t>
            </a:r>
          </a:p>
        </p:txBody>
      </p:sp>
      <p:sp>
        <p:nvSpPr>
          <p:cNvPr id="490" name="To get births from VALUABLE…"/>
          <p:cNvSpPr txBox="1"/>
          <p:nvPr/>
        </p:nvSpPr>
        <p:spPr>
          <a:xfrm>
            <a:off x="1832654" y="2603490"/>
            <a:ext cx="5610052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80820" indent="-180820" defTabSz="321457" hangingPunct="0">
              <a:buClr>
                <a:srgbClr val="FFFFFF"/>
              </a:buClr>
              <a:buSzPct val="100000"/>
              <a:buFontTx/>
              <a:buChar char="•"/>
              <a:defRPr sz="3600"/>
            </a:pPr>
            <a:r>
              <a:rPr lang="tr-TR" sz="2531" kern="0" dirty="0">
                <a:solidFill>
                  <a:srgbClr val="92D050"/>
                </a:solidFill>
                <a:sym typeface="Chalkduster"/>
              </a:rPr>
              <a:t>Y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aşlı-</a:t>
            </a:r>
            <a:r>
              <a:rPr lang="tr-TR" sz="2531" kern="0" dirty="0" err="1">
                <a:solidFill>
                  <a:srgbClr val="A8E685">
                    <a:lumMod val="75000"/>
                  </a:srgbClr>
                </a:solidFill>
                <a:sym typeface="Chalkduster"/>
              </a:rPr>
              <a:t>prepubertal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-kesilen değerli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   hayvanlardan yavru elde etmek </a:t>
            </a:r>
          </a:p>
        </p:txBody>
      </p:sp>
      <p:sp>
        <p:nvSpPr>
          <p:cNvPr id="491" name="IVP"/>
          <p:cNvSpPr txBox="1"/>
          <p:nvPr/>
        </p:nvSpPr>
        <p:spPr>
          <a:xfrm>
            <a:off x="9049972" y="2781274"/>
            <a:ext cx="68448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F900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IVP</a:t>
            </a:r>
          </a:p>
        </p:txBody>
      </p:sp>
      <p:sp>
        <p:nvSpPr>
          <p:cNvPr id="492" name="To use epigenetic in animal husbandry"/>
          <p:cNvSpPr txBox="1"/>
          <p:nvPr/>
        </p:nvSpPr>
        <p:spPr>
          <a:xfrm>
            <a:off x="1716154" y="3581212"/>
            <a:ext cx="6768328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Hayvan yetiştiriciliğinde </a:t>
            </a:r>
            <a:r>
              <a:rPr lang="tr-TR" sz="2250" kern="0" dirty="0" err="1">
                <a:solidFill>
                  <a:srgbClr val="71B0E2">
                    <a:lumMod val="75000"/>
                  </a:srgbClr>
                </a:solidFill>
                <a:sym typeface="Chalkduster"/>
              </a:rPr>
              <a:t>epigenetiğin</a:t>
            </a:r>
            <a:r>
              <a:rPr lang="tr-TR" sz="2250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uygulanması</a:t>
            </a:r>
            <a:endParaRPr sz="2250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93" name="ICSI"/>
          <p:cNvSpPr txBox="1"/>
          <p:nvPr/>
        </p:nvSpPr>
        <p:spPr>
          <a:xfrm>
            <a:off x="8953562" y="3491696"/>
            <a:ext cx="811120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7A81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ICSI</a:t>
            </a:r>
          </a:p>
        </p:txBody>
      </p:sp>
      <p:sp>
        <p:nvSpPr>
          <p:cNvPr id="494" name="To produce farmasotics from farm…"/>
          <p:cNvSpPr txBox="1"/>
          <p:nvPr/>
        </p:nvSpPr>
        <p:spPr>
          <a:xfrm>
            <a:off x="1524000" y="4299484"/>
            <a:ext cx="5961755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Çiftlik hayvanlarından </a:t>
            </a:r>
            <a:r>
              <a:rPr lang="tr-TR" sz="2250" kern="0" dirty="0" err="1">
                <a:solidFill>
                  <a:srgbClr val="FF7777">
                    <a:lumMod val="60000"/>
                    <a:lumOff val="40000"/>
                  </a:srgbClr>
                </a:solidFill>
                <a:sym typeface="Chalkduster"/>
              </a:rPr>
              <a:t>farmasötik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üretimi</a:t>
            </a:r>
            <a:endParaRPr sz="2250" kern="0" dirty="0">
              <a:solidFill>
                <a:srgbClr val="FF7777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95" name="Transgen"/>
          <p:cNvSpPr txBox="1"/>
          <p:nvPr/>
        </p:nvSpPr>
        <p:spPr>
          <a:xfrm>
            <a:off x="8373162" y="4217543"/>
            <a:ext cx="1668727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7E79"/>
                </a:solidFill>
              </a:defRPr>
            </a:lvl1pPr>
          </a:lstStyle>
          <a:p>
            <a:pPr algn="ctr" defTabSz="321457" hangingPunct="0"/>
            <a:r>
              <a:rPr sz="2953" kern="0" dirty="0" err="1">
                <a:sym typeface="Chalkduster"/>
              </a:rPr>
              <a:t>Transgen</a:t>
            </a:r>
            <a:endParaRPr sz="2953" kern="0" dirty="0">
              <a:sym typeface="Chalkduster"/>
            </a:endParaRPr>
          </a:p>
        </p:txBody>
      </p:sp>
      <p:sp>
        <p:nvSpPr>
          <p:cNvPr id="496" name="To create animal for disease models"/>
          <p:cNvSpPr txBox="1"/>
          <p:nvPr/>
        </p:nvSpPr>
        <p:spPr>
          <a:xfrm>
            <a:off x="1447720" y="4910643"/>
            <a:ext cx="5870093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Hastalık modelleri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için hayvan üretimi</a:t>
            </a:r>
            <a:endParaRPr sz="2250" u="sng" kern="0" dirty="0">
              <a:solidFill>
                <a:srgbClr val="FFFC79"/>
              </a:solidFill>
              <a:sym typeface="Chalkduster"/>
            </a:endParaRPr>
          </a:p>
        </p:txBody>
      </p:sp>
      <p:sp>
        <p:nvSpPr>
          <p:cNvPr id="497" name="Cloning"/>
          <p:cNvSpPr txBox="1"/>
          <p:nvPr/>
        </p:nvSpPr>
        <p:spPr>
          <a:xfrm>
            <a:off x="8338806" y="4856556"/>
            <a:ext cx="1647888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FC79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Klonlama</a:t>
            </a:r>
            <a:endParaRPr sz="2953" kern="0" dirty="0">
              <a:solidFill>
                <a:srgbClr val="FFE181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8" name="To storage genetic material"/>
          <p:cNvSpPr txBox="1"/>
          <p:nvPr/>
        </p:nvSpPr>
        <p:spPr>
          <a:xfrm>
            <a:off x="1447720" y="5461365"/>
            <a:ext cx="4580960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Genetik materyal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saklamak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9" name="Sperm and embryo…"/>
          <p:cNvSpPr txBox="1"/>
          <p:nvPr/>
        </p:nvSpPr>
        <p:spPr>
          <a:xfrm>
            <a:off x="7824498" y="5378008"/>
            <a:ext cx="2572820" cy="764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Sperm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ve 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emb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ryo</a:t>
            </a: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 </a:t>
            </a:r>
          </a:p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kri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yopre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z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erva</a:t>
            </a: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syonu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500" name="To monitoring female and male rep. syst."/>
          <p:cNvSpPr txBox="1"/>
          <p:nvPr/>
        </p:nvSpPr>
        <p:spPr>
          <a:xfrm>
            <a:off x="1831944" y="6118310"/>
            <a:ext cx="6219506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Dişi ve erkek </a:t>
            </a:r>
            <a:r>
              <a:rPr lang="tr-TR" sz="2250" kern="0" dirty="0" err="1">
                <a:solidFill>
                  <a:srgbClr val="FFFFFF"/>
                </a:solidFill>
                <a:sym typeface="Chalkduster"/>
              </a:rPr>
              <a:t>reprodüktif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sistemi </a:t>
            </a:r>
            <a:r>
              <a:rPr lang="tr-TR" sz="2250" kern="0" dirty="0">
                <a:solidFill>
                  <a:srgbClr val="00B050"/>
                </a:solidFill>
                <a:sym typeface="Chalkduster"/>
              </a:rPr>
              <a:t>görüntülemek</a:t>
            </a:r>
            <a:endParaRPr sz="2250" kern="0" dirty="0">
              <a:solidFill>
                <a:srgbClr val="00B050"/>
              </a:solidFill>
              <a:sym typeface="Chalkduster"/>
            </a:endParaRPr>
          </a:p>
        </p:txBody>
      </p:sp>
      <p:sp>
        <p:nvSpPr>
          <p:cNvPr id="501" name="USG-TG"/>
          <p:cNvSpPr txBox="1"/>
          <p:nvPr/>
        </p:nvSpPr>
        <p:spPr>
          <a:xfrm>
            <a:off x="8389300" y="6142655"/>
            <a:ext cx="1546899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/>
            <a:r>
              <a:rPr sz="2953" kern="0" dirty="0">
                <a:solidFill>
                  <a:srgbClr val="00B050"/>
                </a:solidFill>
                <a:sym typeface="Chalkduster"/>
              </a:rPr>
              <a:t>USG-TG</a:t>
            </a:r>
          </a:p>
        </p:txBody>
      </p:sp>
    </p:spTree>
    <p:extLst>
      <p:ext uri="{BB962C8B-B14F-4D97-AF65-F5344CB8AC3E}">
        <p14:creationId xmlns:p14="http://schemas.microsoft.com/office/powerpoint/2010/main" val="10997708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" grpId="0" animBg="1" advAuto="0"/>
      <p:bldP spid="484" grpId="0" animBg="1" advAuto="0"/>
      <p:bldP spid="485" grpId="0" animBg="1" advAuto="0"/>
      <p:bldP spid="486" grpId="0" animBg="1" advAuto="0"/>
      <p:bldP spid="487" grpId="0" animBg="1" advAuto="0"/>
      <p:bldP spid="488" grpId="0" animBg="1" advAuto="0"/>
      <p:bldP spid="489" grpId="0" animBg="1" advAuto="0"/>
      <p:bldP spid="490" grpId="0" animBg="1" advAuto="0"/>
      <p:bldP spid="491" grpId="0" animBg="1" advAuto="0"/>
      <p:bldP spid="492" grpId="0" animBg="1" advAuto="0"/>
      <p:bldP spid="493" grpId="0" animBg="1" advAuto="0"/>
      <p:bldP spid="494" grpId="0" animBg="1" advAuto="0"/>
      <p:bldP spid="495" grpId="0" animBg="1" advAuto="0"/>
      <p:bldP spid="496" grpId="0" animBg="1" advAuto="0"/>
      <p:bldP spid="497" grpId="0" animBg="1" advAuto="0"/>
      <p:bldP spid="498" grpId="0" animBg="1" advAuto="0"/>
      <p:bldP spid="499" grpId="0" animBg="1" advAuto="0"/>
      <p:bldP spid="500" grpId="0" animBg="1" advAuto="0"/>
      <p:bldP spid="501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hecklist !"/>
          <p:cNvSpPr txBox="1">
            <a:spLocks noGrp="1"/>
          </p:cNvSpPr>
          <p:nvPr>
            <p:ph type="title"/>
          </p:nvPr>
        </p:nvSpPr>
        <p:spPr>
          <a:xfrm>
            <a:off x="1831945" y="-405121"/>
            <a:ext cx="7358063" cy="1785938"/>
          </a:xfrm>
          <a:prstGeom prst="rect">
            <a:avLst/>
          </a:prstGeom>
        </p:spPr>
        <p:txBody>
          <a:bodyPr/>
          <a:lstStyle/>
          <a:p>
            <a:r>
              <a:rPr dirty="0"/>
              <a:t>Checklist !</a:t>
            </a:r>
          </a:p>
        </p:txBody>
      </p:sp>
      <p:sp>
        <p:nvSpPr>
          <p:cNvPr id="484" name="To accelerate the production traits"/>
          <p:cNvSpPr txBox="1">
            <a:spLocks noGrp="1"/>
          </p:cNvSpPr>
          <p:nvPr>
            <p:ph type="body" sz="quarter" idx="1"/>
          </p:nvPr>
        </p:nvSpPr>
        <p:spPr>
          <a:xfrm>
            <a:off x="1752843" y="941669"/>
            <a:ext cx="7358063" cy="5168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73693" indent="-373693" defTabSz="298955">
              <a:spcBef>
                <a:spcPts val="0"/>
              </a:spcBef>
              <a:defRPr sz="3348"/>
            </a:pP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Verim özelliklerini</a:t>
            </a:r>
            <a:r>
              <a:rPr lang="tr-TR" dirty="0"/>
              <a:t> </a:t>
            </a:r>
            <a:r>
              <a:rPr lang="tr-TR" dirty="0" smtClean="0"/>
              <a:t>iyileştirmek</a:t>
            </a:r>
            <a:endParaRPr lang="tr-TR" dirty="0"/>
          </a:p>
        </p:txBody>
      </p:sp>
      <p:sp>
        <p:nvSpPr>
          <p:cNvPr id="485" name="AI"/>
          <p:cNvSpPr txBox="1"/>
          <p:nvPr/>
        </p:nvSpPr>
        <p:spPr>
          <a:xfrm>
            <a:off x="9123276" y="932455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ym typeface="Chalkduster"/>
              </a:rPr>
              <a:t>ST</a:t>
            </a:r>
            <a:endParaRPr sz="2953" kern="0" dirty="0">
              <a:sym typeface="Chalkduster"/>
            </a:endParaRPr>
          </a:p>
        </p:txBody>
      </p:sp>
      <p:sp>
        <p:nvSpPr>
          <p:cNvPr id="486" name="Synchronisation"/>
          <p:cNvSpPr txBox="1"/>
          <p:nvPr/>
        </p:nvSpPr>
        <p:spPr>
          <a:xfrm>
            <a:off x="7815055" y="1537854"/>
            <a:ext cx="2309928" cy="450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500">
                <a:solidFill>
                  <a:srgbClr val="FF85FF"/>
                </a:solidFill>
              </a:defRPr>
            </a:lvl1pPr>
          </a:lstStyle>
          <a:p>
            <a:pPr algn="ctr" defTabSz="321457" hangingPunct="0"/>
            <a:r>
              <a:rPr lang="tr-TR" sz="2461" kern="0" dirty="0">
                <a:solidFill>
                  <a:srgbClr val="BC00FF">
                    <a:lumMod val="60000"/>
                    <a:lumOff val="40000"/>
                  </a:srgbClr>
                </a:solidFill>
                <a:sym typeface="Chalkduster"/>
              </a:rPr>
              <a:t>Senkronizasyon</a:t>
            </a:r>
            <a:endParaRPr sz="2461" kern="0" dirty="0">
              <a:solidFill>
                <a:srgbClr val="BC00FF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87" name="To gain faster genetic quality"/>
          <p:cNvSpPr txBox="1"/>
          <p:nvPr/>
        </p:nvSpPr>
        <p:spPr>
          <a:xfrm>
            <a:off x="1831945" y="2075635"/>
            <a:ext cx="5615320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Genetik kaliteyi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daha hızlı kazanmak</a:t>
            </a:r>
          </a:p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8" name="To gain uniformity at sires"/>
          <p:cNvSpPr txBox="1"/>
          <p:nvPr/>
        </p:nvSpPr>
        <p:spPr>
          <a:xfrm>
            <a:off x="1784825" y="1484359"/>
            <a:ext cx="4379725" cy="46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70183" indent="-170183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Sürüde </a:t>
            </a:r>
            <a:r>
              <a:rPr lang="tr-TR" sz="2531" kern="0" dirty="0" err="1">
                <a:solidFill>
                  <a:srgbClr val="D4ABEF">
                    <a:lumMod val="75000"/>
                  </a:srgbClr>
                </a:solidFill>
                <a:sym typeface="Chalkduster"/>
              </a:rPr>
              <a:t>uniformite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sağlamak</a:t>
            </a: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9" name="ET"/>
          <p:cNvSpPr txBox="1"/>
          <p:nvPr/>
        </p:nvSpPr>
        <p:spPr>
          <a:xfrm>
            <a:off x="9110618" y="2049441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96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ET</a:t>
            </a:r>
          </a:p>
        </p:txBody>
      </p:sp>
      <p:sp>
        <p:nvSpPr>
          <p:cNvPr id="490" name="To get births from VALUABLE…"/>
          <p:cNvSpPr txBox="1"/>
          <p:nvPr/>
        </p:nvSpPr>
        <p:spPr>
          <a:xfrm>
            <a:off x="1832654" y="2603490"/>
            <a:ext cx="5610052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80820" indent="-180820" defTabSz="321457" hangingPunct="0">
              <a:buClr>
                <a:srgbClr val="FFFFFF"/>
              </a:buClr>
              <a:buSzPct val="100000"/>
              <a:buFontTx/>
              <a:buChar char="•"/>
              <a:defRPr sz="3600"/>
            </a:pPr>
            <a:r>
              <a:rPr lang="tr-TR" sz="2531" kern="0" dirty="0">
                <a:solidFill>
                  <a:srgbClr val="92D050"/>
                </a:solidFill>
                <a:sym typeface="Chalkduster"/>
              </a:rPr>
              <a:t>Y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aşlı-</a:t>
            </a:r>
            <a:r>
              <a:rPr lang="tr-TR" sz="2531" kern="0" dirty="0" err="1">
                <a:solidFill>
                  <a:srgbClr val="A8E685">
                    <a:lumMod val="75000"/>
                  </a:srgbClr>
                </a:solidFill>
                <a:sym typeface="Chalkduster"/>
              </a:rPr>
              <a:t>prepubertal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-kesilen değerli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   hayvanlardan yavru elde etmek </a:t>
            </a:r>
          </a:p>
        </p:txBody>
      </p:sp>
      <p:sp>
        <p:nvSpPr>
          <p:cNvPr id="491" name="IVP"/>
          <p:cNvSpPr txBox="1"/>
          <p:nvPr/>
        </p:nvSpPr>
        <p:spPr>
          <a:xfrm>
            <a:off x="9049972" y="2781274"/>
            <a:ext cx="68448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F900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IVP</a:t>
            </a:r>
          </a:p>
        </p:txBody>
      </p:sp>
      <p:sp>
        <p:nvSpPr>
          <p:cNvPr id="492" name="To use epigenetic in animal husbandry"/>
          <p:cNvSpPr txBox="1"/>
          <p:nvPr/>
        </p:nvSpPr>
        <p:spPr>
          <a:xfrm>
            <a:off x="1716154" y="3581212"/>
            <a:ext cx="6768328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Hayvan yetiştiriciliğinde </a:t>
            </a:r>
            <a:r>
              <a:rPr lang="tr-TR" sz="2250" kern="0" dirty="0" err="1">
                <a:solidFill>
                  <a:srgbClr val="71B0E2">
                    <a:lumMod val="75000"/>
                  </a:srgbClr>
                </a:solidFill>
                <a:sym typeface="Chalkduster"/>
              </a:rPr>
              <a:t>epigenetiğin</a:t>
            </a:r>
            <a:r>
              <a:rPr lang="tr-TR" sz="2250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uygulanması</a:t>
            </a:r>
            <a:endParaRPr sz="2250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93" name="ICSI"/>
          <p:cNvSpPr txBox="1"/>
          <p:nvPr/>
        </p:nvSpPr>
        <p:spPr>
          <a:xfrm>
            <a:off x="8953562" y="3491696"/>
            <a:ext cx="811120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7A81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ICSI</a:t>
            </a:r>
          </a:p>
        </p:txBody>
      </p:sp>
      <p:sp>
        <p:nvSpPr>
          <p:cNvPr id="494" name="To produce farmasotics from farm…"/>
          <p:cNvSpPr txBox="1"/>
          <p:nvPr/>
        </p:nvSpPr>
        <p:spPr>
          <a:xfrm>
            <a:off x="1524000" y="4299484"/>
            <a:ext cx="5961755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Çiftlik hayvanlarından </a:t>
            </a:r>
            <a:r>
              <a:rPr lang="tr-TR" sz="2250" kern="0" dirty="0" err="1">
                <a:solidFill>
                  <a:srgbClr val="FF7777">
                    <a:lumMod val="60000"/>
                    <a:lumOff val="40000"/>
                  </a:srgbClr>
                </a:solidFill>
                <a:sym typeface="Chalkduster"/>
              </a:rPr>
              <a:t>farmasötik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üretimi</a:t>
            </a:r>
            <a:endParaRPr sz="2250" kern="0" dirty="0">
              <a:solidFill>
                <a:srgbClr val="FF7777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95" name="Transgen"/>
          <p:cNvSpPr txBox="1"/>
          <p:nvPr/>
        </p:nvSpPr>
        <p:spPr>
          <a:xfrm>
            <a:off x="8373162" y="4217543"/>
            <a:ext cx="1668727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7E79"/>
                </a:solidFill>
              </a:defRPr>
            </a:lvl1pPr>
          </a:lstStyle>
          <a:p>
            <a:pPr algn="ctr" defTabSz="321457" hangingPunct="0"/>
            <a:r>
              <a:rPr sz="2953" kern="0" dirty="0" err="1">
                <a:sym typeface="Chalkduster"/>
              </a:rPr>
              <a:t>Transgen</a:t>
            </a:r>
            <a:endParaRPr sz="2953" kern="0" dirty="0">
              <a:sym typeface="Chalkduster"/>
            </a:endParaRPr>
          </a:p>
        </p:txBody>
      </p:sp>
      <p:sp>
        <p:nvSpPr>
          <p:cNvPr id="496" name="To create animal for disease models"/>
          <p:cNvSpPr txBox="1"/>
          <p:nvPr/>
        </p:nvSpPr>
        <p:spPr>
          <a:xfrm>
            <a:off x="1447720" y="4910643"/>
            <a:ext cx="5870093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Hastalık modelleri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için hayvan üretimi</a:t>
            </a:r>
            <a:endParaRPr sz="2250" u="sng" kern="0" dirty="0">
              <a:solidFill>
                <a:srgbClr val="FFFC79"/>
              </a:solidFill>
              <a:sym typeface="Chalkduster"/>
            </a:endParaRPr>
          </a:p>
        </p:txBody>
      </p:sp>
      <p:sp>
        <p:nvSpPr>
          <p:cNvPr id="497" name="Cloning"/>
          <p:cNvSpPr txBox="1"/>
          <p:nvPr/>
        </p:nvSpPr>
        <p:spPr>
          <a:xfrm>
            <a:off x="8338806" y="4856556"/>
            <a:ext cx="1647888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FC79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Klonlama</a:t>
            </a:r>
            <a:endParaRPr sz="2953" kern="0" dirty="0">
              <a:solidFill>
                <a:srgbClr val="FFE181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8" name="To storage genetic material"/>
          <p:cNvSpPr txBox="1"/>
          <p:nvPr/>
        </p:nvSpPr>
        <p:spPr>
          <a:xfrm>
            <a:off x="1447720" y="5461365"/>
            <a:ext cx="4580960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Genetik materyal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saklamak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9" name="Sperm and embryo…"/>
          <p:cNvSpPr txBox="1"/>
          <p:nvPr/>
        </p:nvSpPr>
        <p:spPr>
          <a:xfrm>
            <a:off x="7824498" y="5378008"/>
            <a:ext cx="2572820" cy="764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Sperm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ve 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emb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ryo</a:t>
            </a: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 </a:t>
            </a:r>
          </a:p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kri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yopre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z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erva</a:t>
            </a: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syonu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500" name="To monitoring female and male rep. syst."/>
          <p:cNvSpPr txBox="1"/>
          <p:nvPr/>
        </p:nvSpPr>
        <p:spPr>
          <a:xfrm>
            <a:off x="1831944" y="6118310"/>
            <a:ext cx="6219506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Dişi ve erkek </a:t>
            </a:r>
            <a:r>
              <a:rPr lang="tr-TR" sz="2250" kern="0" dirty="0" err="1">
                <a:solidFill>
                  <a:srgbClr val="FFFFFF"/>
                </a:solidFill>
                <a:sym typeface="Chalkduster"/>
              </a:rPr>
              <a:t>reprodüktif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sistemi </a:t>
            </a:r>
            <a:r>
              <a:rPr lang="tr-TR" sz="2250" kern="0" dirty="0">
                <a:solidFill>
                  <a:srgbClr val="00B050"/>
                </a:solidFill>
                <a:sym typeface="Chalkduster"/>
              </a:rPr>
              <a:t>görüntülemek</a:t>
            </a:r>
            <a:endParaRPr sz="2250" kern="0" dirty="0">
              <a:solidFill>
                <a:srgbClr val="00B050"/>
              </a:solidFill>
              <a:sym typeface="Chalkduster"/>
            </a:endParaRPr>
          </a:p>
        </p:txBody>
      </p:sp>
      <p:sp>
        <p:nvSpPr>
          <p:cNvPr id="501" name="USG-TG"/>
          <p:cNvSpPr txBox="1"/>
          <p:nvPr/>
        </p:nvSpPr>
        <p:spPr>
          <a:xfrm>
            <a:off x="8389300" y="6142655"/>
            <a:ext cx="1546899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/>
            <a:r>
              <a:rPr sz="2953" kern="0" dirty="0">
                <a:solidFill>
                  <a:srgbClr val="00B050"/>
                </a:solidFill>
                <a:sym typeface="Chalkduster"/>
              </a:rPr>
              <a:t>USG-TG</a:t>
            </a:r>
          </a:p>
        </p:txBody>
      </p:sp>
    </p:spTree>
    <p:extLst>
      <p:ext uri="{BB962C8B-B14F-4D97-AF65-F5344CB8AC3E}">
        <p14:creationId xmlns:p14="http://schemas.microsoft.com/office/powerpoint/2010/main" val="228080029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" grpId="0" animBg="1" advAuto="0"/>
      <p:bldP spid="484" grpId="0" animBg="1" advAuto="0"/>
      <p:bldP spid="485" grpId="0" animBg="1" advAuto="0"/>
      <p:bldP spid="486" grpId="0" animBg="1" advAuto="0"/>
      <p:bldP spid="487" grpId="0" animBg="1" advAuto="0"/>
      <p:bldP spid="488" grpId="0" animBg="1" advAuto="0"/>
      <p:bldP spid="489" grpId="0" animBg="1" advAuto="0"/>
      <p:bldP spid="490" grpId="0" animBg="1" advAuto="0"/>
      <p:bldP spid="491" grpId="0" animBg="1" advAuto="0"/>
      <p:bldP spid="492" grpId="0" animBg="1" advAuto="0"/>
      <p:bldP spid="493" grpId="0" animBg="1" advAuto="0"/>
      <p:bldP spid="494" grpId="0" animBg="1" advAuto="0"/>
      <p:bldP spid="495" grpId="0" animBg="1" advAuto="0"/>
      <p:bldP spid="496" grpId="0" animBg="1" advAuto="0"/>
      <p:bldP spid="497" grpId="0" animBg="1" advAuto="0"/>
      <p:bldP spid="498" grpId="0" animBg="1" advAuto="0"/>
      <p:bldP spid="499" grpId="0" animBg="1" advAuto="0"/>
      <p:bldP spid="500" grpId="0" animBg="1" advAuto="0"/>
      <p:bldP spid="501" grpId="0" animBg="1" advAuto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Geniş ekran</PresentationFormat>
  <Paragraphs>84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Chalkduster</vt:lpstr>
      <vt:lpstr>Times</vt:lpstr>
      <vt:lpstr>Office Teması</vt:lpstr>
      <vt:lpstr>PowerPoint Sunusu</vt:lpstr>
      <vt:lpstr>Checklist !</vt:lpstr>
      <vt:lpstr>Checklist !</vt:lpstr>
      <vt:lpstr>Checklist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Tuna</dc:creator>
  <cp:lastModifiedBy>Tuna</cp:lastModifiedBy>
  <cp:revision>1</cp:revision>
  <dcterms:created xsi:type="dcterms:W3CDTF">2021-05-18T12:36:24Z</dcterms:created>
  <dcterms:modified xsi:type="dcterms:W3CDTF">2021-05-18T12:36:28Z</dcterms:modified>
</cp:coreProperties>
</file>