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9"/>
  </p:notesMasterIdLst>
  <p:sldIdLst>
    <p:sldId id="1082" r:id="rId4"/>
    <p:sldId id="1141" r:id="rId5"/>
    <p:sldId id="1140" r:id="rId6"/>
    <p:sldId id="1142" r:id="rId7"/>
    <p:sldId id="1143" r:id="rId8"/>
    <p:sldId id="1144" r:id="rId9"/>
    <p:sldId id="1145" r:id="rId10"/>
    <p:sldId id="1146" r:id="rId11"/>
    <p:sldId id="1147" r:id="rId12"/>
    <p:sldId id="1148" r:id="rId13"/>
    <p:sldId id="1149" r:id="rId14"/>
    <p:sldId id="1150" r:id="rId15"/>
    <p:sldId id="1151" r:id="rId16"/>
    <p:sldId id="1152" r:id="rId17"/>
    <p:sldId id="1153"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6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412DF0C-66B8-4403-B05D-99391E1B0EB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B5D9837-A402-42DF-A6DC-458D7492BC88}"/>
              </a:ext>
            </a:extLst>
          </p:cNvPr>
          <p:cNvSpPr/>
          <p:nvPr/>
        </p:nvSpPr>
        <p:spPr>
          <a:xfrm>
            <a:off x="0" y="1139875"/>
            <a:ext cx="8763000" cy="3970318"/>
          </a:xfrm>
          <a:prstGeom prst="rect">
            <a:avLst/>
          </a:prstGeom>
        </p:spPr>
        <p:txBody>
          <a:bodyPr wrap="square">
            <a:spAutoFit/>
          </a:bodyPr>
          <a:lstStyle/>
          <a:p>
            <a:r>
              <a:rPr lang="tr-TR" b="1" dirty="0" err="1">
                <a:solidFill>
                  <a:schemeClr val="accent5"/>
                </a:solidFill>
              </a:rPr>
              <a:t>aa</a:t>
            </a:r>
            <a:r>
              <a:rPr lang="tr-TR" b="1" dirty="0">
                <a:solidFill>
                  <a:schemeClr val="accent5"/>
                </a:solidFill>
              </a:rPr>
              <a:t>. Öneri</a:t>
            </a:r>
          </a:p>
          <a:p>
            <a:pPr marL="342900" lvl="0" indent="-342900">
              <a:buFontTx/>
              <a:buAutoNum type="arabicPeriod" startAt="2"/>
            </a:pPr>
            <a:r>
              <a:rPr lang="tr-TR" b="1" dirty="0">
                <a:solidFill>
                  <a:srgbClr val="4472C4"/>
                </a:solidFill>
              </a:rPr>
              <a:t>Süresiz Öneri</a:t>
            </a:r>
          </a:p>
          <a:p>
            <a:pPr marL="285750" lvl="0" indent="-285750">
              <a:buFont typeface="Arial" panose="020B0604020202020204" pitchFamily="34" charset="0"/>
              <a:buChar char="•"/>
            </a:pPr>
            <a:r>
              <a:rPr lang="tr-TR" dirty="0">
                <a:solidFill>
                  <a:prstClr val="black"/>
                </a:solidFill>
              </a:rPr>
              <a:t>Öneren önerisi ile bağlılık süresini tayin etmemiş olabilir.  TBK süresiz öneride önerinin bağlayıcılık süresi için ikili bir ayrım yapmıştır.</a:t>
            </a:r>
          </a:p>
          <a:p>
            <a:pPr marL="285750" lvl="0" indent="-285750">
              <a:buFont typeface="Arial" panose="020B0604020202020204" pitchFamily="34" charset="0"/>
              <a:buChar char="•"/>
            </a:pPr>
            <a:r>
              <a:rPr lang="tr-TR" dirty="0">
                <a:solidFill>
                  <a:prstClr val="black"/>
                </a:solidFill>
              </a:rPr>
              <a:t>1. Hazırlar Arasında Yapılan Sözleşme Görüşmelerinde bağlılık süresi oldukça kısadır. Kabulcü hemen öneriyi kabul etmezse öneren önerisi bağlılıktan kurtulur. (TBK 4)</a:t>
            </a:r>
          </a:p>
          <a:p>
            <a:pPr marL="285750" lvl="0" indent="-285750">
              <a:buFont typeface="Arial" panose="020B0604020202020204" pitchFamily="34" charset="0"/>
              <a:buChar char="•"/>
            </a:pPr>
            <a:r>
              <a:rPr lang="tr-TR" dirty="0">
                <a:solidFill>
                  <a:prstClr val="black"/>
                </a:solidFill>
              </a:rPr>
              <a:t>2. Hazır olmayanlar Arasındaki Sözleşme görüşmelerinde Bağlayıcılık süresi ise </a:t>
            </a:r>
            <a:r>
              <a:rPr lang="tr-TR" dirty="0" err="1">
                <a:solidFill>
                  <a:prstClr val="black"/>
                </a:solidFill>
              </a:rPr>
              <a:t>TBK’ya</a:t>
            </a:r>
            <a:r>
              <a:rPr lang="tr-TR" dirty="0">
                <a:solidFill>
                  <a:prstClr val="black"/>
                </a:solidFill>
              </a:rPr>
              <a:t> göre zamanında ve usulüne uygun olarak gönderilmiş bir yanıtın ulaşmasının bekleneceği ana kadar geçen zaman parçasıdır.</a:t>
            </a:r>
          </a:p>
          <a:p>
            <a:pPr marL="285750" lvl="0" indent="-285750">
              <a:buFont typeface="Arial" panose="020B0604020202020204" pitchFamily="34" charset="0"/>
              <a:buChar char="•"/>
            </a:pPr>
            <a:r>
              <a:rPr lang="tr-TR" dirty="0">
                <a:solidFill>
                  <a:prstClr val="black"/>
                </a:solidFill>
              </a:rPr>
              <a:t>Burada bu zaman hesaplanırken</a:t>
            </a:r>
          </a:p>
          <a:p>
            <a:pPr marL="285750" lvl="0" indent="-285750">
              <a:buFont typeface="Arial" panose="020B0604020202020204" pitchFamily="34" charset="0"/>
              <a:buChar char="•"/>
            </a:pPr>
            <a:r>
              <a:rPr lang="tr-TR" dirty="0">
                <a:solidFill>
                  <a:schemeClr val="accent5"/>
                </a:solidFill>
              </a:rPr>
              <a:t>Önerinin Kabulcüye Varması İçin Gereken Süre</a:t>
            </a:r>
          </a:p>
          <a:p>
            <a:pPr marL="285750" lvl="0" indent="-285750">
              <a:buFont typeface="Arial" panose="020B0604020202020204" pitchFamily="34" charset="0"/>
              <a:buChar char="•"/>
            </a:pPr>
            <a:r>
              <a:rPr lang="tr-TR" dirty="0">
                <a:solidFill>
                  <a:schemeClr val="accent5"/>
                </a:solidFill>
              </a:rPr>
              <a:t>Kabulcünün Düşünme Süresi</a:t>
            </a:r>
          </a:p>
          <a:p>
            <a:pPr marL="285750" lvl="0" indent="-285750">
              <a:buFont typeface="Arial" panose="020B0604020202020204" pitchFamily="34" charset="0"/>
              <a:buChar char="•"/>
            </a:pPr>
            <a:r>
              <a:rPr lang="tr-TR" dirty="0">
                <a:solidFill>
                  <a:schemeClr val="accent5"/>
                </a:solidFill>
              </a:rPr>
              <a:t>Kabul Haberinin Önerene Varması İçin Geçen </a:t>
            </a:r>
            <a:r>
              <a:rPr lang="tr-TR" dirty="0" err="1">
                <a:solidFill>
                  <a:schemeClr val="accent5"/>
                </a:solidFill>
              </a:rPr>
              <a:t>Süre’</a:t>
            </a:r>
            <a:r>
              <a:rPr lang="tr-TR" dirty="0" err="1"/>
              <a:t>nin</a:t>
            </a:r>
            <a:r>
              <a:rPr lang="tr-TR" dirty="0"/>
              <a:t> hesaplanması ile önerenin önerisi ile bağlılık süresi hesaplanır.</a:t>
            </a:r>
            <a:endParaRPr lang="tr-TR" dirty="0">
              <a:solidFill>
                <a:schemeClr val="accent5"/>
              </a:solidFill>
            </a:endParaRPr>
          </a:p>
        </p:txBody>
      </p:sp>
    </p:spTree>
    <p:extLst>
      <p:ext uri="{BB962C8B-B14F-4D97-AF65-F5344CB8AC3E}">
        <p14:creationId xmlns:p14="http://schemas.microsoft.com/office/powerpoint/2010/main" val="743422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412DF0C-66B8-4403-B05D-99391E1B0EB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B5D9837-A402-42DF-A6DC-458D7492BC88}"/>
              </a:ext>
            </a:extLst>
          </p:cNvPr>
          <p:cNvSpPr/>
          <p:nvPr/>
        </p:nvSpPr>
        <p:spPr>
          <a:xfrm>
            <a:off x="0" y="1139875"/>
            <a:ext cx="8763000" cy="4247317"/>
          </a:xfrm>
          <a:prstGeom prst="rect">
            <a:avLst/>
          </a:prstGeom>
        </p:spPr>
        <p:txBody>
          <a:bodyPr wrap="square">
            <a:spAutoFit/>
          </a:bodyPr>
          <a:lstStyle/>
          <a:p>
            <a:pPr marL="342900" indent="-342900">
              <a:buAutoNum type="alphaLcPeriod" startAt="28"/>
            </a:pPr>
            <a:r>
              <a:rPr lang="tr-TR" b="1" dirty="0">
                <a:solidFill>
                  <a:schemeClr val="accent5"/>
                </a:solidFill>
              </a:rPr>
              <a:t>Kabul</a:t>
            </a:r>
          </a:p>
          <a:p>
            <a:pPr marL="285750" indent="-285750">
              <a:buFont typeface="Arial" panose="020B0604020202020204" pitchFamily="34" charset="0"/>
              <a:buChar char="•"/>
            </a:pPr>
            <a:r>
              <a:rPr lang="tr-TR" dirty="0"/>
              <a:t>Kabul öneriyi değiştirmeyen ve onunla uyum içinde bulunan irade açıklamasıdır. Bir iradenin kabul sayılabilmesi için öneri ile tam bir uyum içinde olması ve öneride değişiklik yapmaması gerekir. Öneriyi değiştiren irade açıklaması kabul değil ancak yeni bir öneri olabilir.</a:t>
            </a:r>
          </a:p>
          <a:p>
            <a:r>
              <a:rPr lang="tr-TR" dirty="0" err="1">
                <a:solidFill>
                  <a:schemeClr val="accent5"/>
                </a:solidFill>
              </a:rPr>
              <a:t>aaa</a:t>
            </a:r>
            <a:r>
              <a:rPr lang="tr-TR" dirty="0">
                <a:solidFill>
                  <a:schemeClr val="accent5"/>
                </a:solidFill>
              </a:rPr>
              <a:t>. Açık Kabul</a:t>
            </a:r>
          </a:p>
          <a:p>
            <a:pPr marL="285750" indent="-285750">
              <a:buFont typeface="Arial" panose="020B0604020202020204" pitchFamily="34" charset="0"/>
              <a:buChar char="•"/>
            </a:pPr>
            <a:r>
              <a:rPr lang="tr-TR" dirty="0"/>
              <a:t>Kabul iradesi herhangi bir yorumu, tahmini, varsayımı gerektirmeden açık ve net bir şekilde buna uygun araçlarla ortaya konulmuş ise çık kabul söz konusudur. </a:t>
            </a:r>
          </a:p>
          <a:p>
            <a:r>
              <a:rPr lang="tr-TR" dirty="0" err="1">
                <a:solidFill>
                  <a:schemeClr val="accent5"/>
                </a:solidFill>
              </a:rPr>
              <a:t>bbb</a:t>
            </a:r>
            <a:r>
              <a:rPr lang="tr-TR" dirty="0">
                <a:solidFill>
                  <a:schemeClr val="accent5"/>
                </a:solidFill>
              </a:rPr>
              <a:t>. Örtülü Kabul</a:t>
            </a:r>
          </a:p>
          <a:p>
            <a:pPr marL="285750" indent="-285750">
              <a:buFont typeface="Arial" panose="020B0604020202020204" pitchFamily="34" charset="0"/>
              <a:buChar char="•"/>
            </a:pPr>
            <a:r>
              <a:rPr lang="tr-TR" dirty="0"/>
              <a:t>Kabulcü, kabul iradesini buna uygun araçlarla değil de bu anlama gelecek başka davranış biçimleri ile ortaya koyuyorsa örtülü kabul söz konusudur. </a:t>
            </a:r>
          </a:p>
          <a:p>
            <a:pPr marL="285750" indent="-285750">
              <a:buFont typeface="Arial" panose="020B0604020202020204" pitchFamily="34" charset="0"/>
              <a:buChar char="•"/>
            </a:pPr>
            <a:r>
              <a:rPr lang="tr-TR" dirty="0"/>
              <a:t>Örtülü kabul için, bir sözleşmenin kurulabilmesi için açık kabule ihtiyaç duyulmaması ve önerinin münasip bir süre içinde reddedilmemiş olması gerekir.</a:t>
            </a:r>
          </a:p>
          <a:p>
            <a:pPr marL="285750" indent="-285750">
              <a:buFont typeface="Arial" panose="020B0604020202020204" pitchFamily="34" charset="0"/>
              <a:buChar char="•"/>
            </a:pPr>
            <a:r>
              <a:rPr lang="tr-TR" dirty="0"/>
              <a:t>Öneren, kanun veya işin özelliği ya da durumun gereği açık bir kabulü beklemek zorunda değilse, öneri uygun bir sürede reddedilmediği takdirde sözleşme kurulmuş sayılır.</a:t>
            </a:r>
          </a:p>
        </p:txBody>
      </p:sp>
    </p:spTree>
    <p:extLst>
      <p:ext uri="{BB962C8B-B14F-4D97-AF65-F5344CB8AC3E}">
        <p14:creationId xmlns:p14="http://schemas.microsoft.com/office/powerpoint/2010/main" val="2245289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412DF0C-66B8-4403-B05D-99391E1B0EB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B5D9837-A402-42DF-A6DC-458D7492BC88}"/>
              </a:ext>
            </a:extLst>
          </p:cNvPr>
          <p:cNvSpPr/>
          <p:nvPr/>
        </p:nvSpPr>
        <p:spPr>
          <a:xfrm>
            <a:off x="0" y="1139875"/>
            <a:ext cx="8763000" cy="3508653"/>
          </a:xfrm>
          <a:prstGeom prst="rect">
            <a:avLst/>
          </a:prstGeom>
        </p:spPr>
        <p:txBody>
          <a:bodyPr wrap="square">
            <a:spAutoFit/>
          </a:bodyPr>
          <a:lstStyle/>
          <a:p>
            <a:r>
              <a:rPr lang="tr-TR" sz="2400" dirty="0">
                <a:solidFill>
                  <a:schemeClr val="accent5"/>
                </a:solidFill>
              </a:rPr>
              <a:t>c.  İrade Beyanlarının Birbirine Uygun Olması</a:t>
            </a:r>
          </a:p>
          <a:p>
            <a:pPr marL="285750" indent="-285750">
              <a:buFont typeface="Arial" panose="020B0604020202020204" pitchFamily="34" charset="0"/>
              <a:buChar char="•"/>
            </a:pPr>
            <a:r>
              <a:rPr lang="tr-TR" dirty="0"/>
              <a:t>Tarafların irade beyanları, sözleşmenin tüm esaslı noktaları itibari ile birbirine uygun olduğu takdirde sözleşme geçerli olarak kurulmuş olur. </a:t>
            </a:r>
          </a:p>
          <a:p>
            <a:pPr marL="285750" indent="-285750">
              <a:buFont typeface="Arial" panose="020B0604020202020204" pitchFamily="34" charset="0"/>
              <a:buChar char="•"/>
            </a:pPr>
            <a:r>
              <a:rPr lang="tr-TR" dirty="0"/>
              <a:t>Birbirine uygun olması gereken irade beyanları sözleşmenin esaslı ve tali unsurlarında anlaşmayı gerektirir.</a:t>
            </a:r>
          </a:p>
          <a:p>
            <a:pPr marL="285750" indent="-285750">
              <a:buFont typeface="Arial" panose="020B0604020202020204" pitchFamily="34" charset="0"/>
              <a:buChar char="•"/>
            </a:pPr>
            <a:r>
              <a:rPr lang="tr-TR" dirty="0"/>
              <a:t>İrade beyanlarının birbirine uygun olmamasında iki durum söz konusu olabilir.</a:t>
            </a:r>
          </a:p>
          <a:p>
            <a:pPr marL="285750" indent="-285750">
              <a:buFont typeface="Arial" panose="020B0604020202020204" pitchFamily="34" charset="0"/>
              <a:buChar char="•"/>
            </a:pPr>
            <a:r>
              <a:rPr lang="tr-TR" dirty="0"/>
              <a:t>Bunların birincisi </a:t>
            </a:r>
            <a:r>
              <a:rPr lang="tr-TR" i="1" dirty="0">
                <a:solidFill>
                  <a:schemeClr val="accent5"/>
                </a:solidFill>
              </a:rPr>
              <a:t>açık uyuşmazlık </a:t>
            </a:r>
            <a:r>
              <a:rPr lang="tr-TR" dirty="0"/>
              <a:t>halidir. Bu uyuşmazlık türünde  tarafların irade beyanları, sözleşmenin esaslı noktaları bakımından birbirine uygun değildir. Bu durumda taraflar sözleşmenin kurulmasını istemezler. </a:t>
            </a:r>
          </a:p>
          <a:p>
            <a:pPr marL="285750" indent="-285750">
              <a:buFont typeface="Arial" panose="020B0604020202020204" pitchFamily="34" charset="0"/>
              <a:buChar char="•"/>
            </a:pPr>
            <a:r>
              <a:rPr lang="tr-TR" dirty="0"/>
              <a:t>İkinci tür ise </a:t>
            </a:r>
            <a:r>
              <a:rPr lang="tr-TR" i="1" dirty="0">
                <a:solidFill>
                  <a:schemeClr val="accent5"/>
                </a:solidFill>
              </a:rPr>
              <a:t>gizli uyuşmazlık </a:t>
            </a:r>
            <a:r>
              <a:rPr lang="tr-TR" dirty="0"/>
              <a:t>türüdür. Taraflar irade beyanlarının birbirine uygun olduğunu zannederler fakat gerçekte iradeleri birbirine uygun değildir. Bu uyuşmazlık ise tek taraflı gizli uyuşmazlık ve iki taraflı gizli uyuşmazlık olarak ikiye ayrılır. </a:t>
            </a:r>
          </a:p>
        </p:txBody>
      </p:sp>
    </p:spTree>
    <p:extLst>
      <p:ext uri="{BB962C8B-B14F-4D97-AF65-F5344CB8AC3E}">
        <p14:creationId xmlns:p14="http://schemas.microsoft.com/office/powerpoint/2010/main" val="1760109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412DF0C-66B8-4403-B05D-99391E1B0EB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B5D9837-A402-42DF-A6DC-458D7492BC88}"/>
              </a:ext>
            </a:extLst>
          </p:cNvPr>
          <p:cNvSpPr/>
          <p:nvPr/>
        </p:nvSpPr>
        <p:spPr>
          <a:xfrm>
            <a:off x="0" y="1139875"/>
            <a:ext cx="8763000" cy="3508653"/>
          </a:xfrm>
          <a:prstGeom prst="rect">
            <a:avLst/>
          </a:prstGeom>
        </p:spPr>
        <p:txBody>
          <a:bodyPr wrap="square">
            <a:spAutoFit/>
          </a:bodyPr>
          <a:lstStyle/>
          <a:p>
            <a:r>
              <a:rPr lang="tr-TR" sz="2400" dirty="0">
                <a:solidFill>
                  <a:schemeClr val="accent5"/>
                </a:solidFill>
              </a:rPr>
              <a:t>c.  İrade Beyanlarının Birbirine Uygun Olması</a:t>
            </a:r>
          </a:p>
          <a:p>
            <a:pPr marL="285750" indent="-285750">
              <a:buFont typeface="Arial" panose="020B0604020202020204" pitchFamily="34" charset="0"/>
              <a:buChar char="•"/>
            </a:pPr>
            <a:r>
              <a:rPr lang="tr-TR" dirty="0"/>
              <a:t>Tarafların irade beyanları, sözleşmenin tüm esaslı noktaları itibari ile birbirine uygun olduğu takdirde sözleşme geçerli olarak kurulmuş olur. </a:t>
            </a:r>
          </a:p>
          <a:p>
            <a:pPr marL="285750" indent="-285750">
              <a:buFont typeface="Arial" panose="020B0604020202020204" pitchFamily="34" charset="0"/>
              <a:buChar char="•"/>
            </a:pPr>
            <a:r>
              <a:rPr lang="tr-TR" dirty="0"/>
              <a:t>Birbirine uygun olması gereken irade beyanları sözleşmenin esaslı ve tali unsurlarında anlaşmayı gerektirir.</a:t>
            </a:r>
          </a:p>
          <a:p>
            <a:pPr marL="285750" indent="-285750">
              <a:buFont typeface="Arial" panose="020B0604020202020204" pitchFamily="34" charset="0"/>
              <a:buChar char="•"/>
            </a:pPr>
            <a:r>
              <a:rPr lang="tr-TR" dirty="0"/>
              <a:t>İrade beyanlarının birbirine uygun olmamasında iki durum söz konusu olabilir.</a:t>
            </a:r>
          </a:p>
          <a:p>
            <a:pPr marL="285750" indent="-285750">
              <a:buFont typeface="Arial" panose="020B0604020202020204" pitchFamily="34" charset="0"/>
              <a:buChar char="•"/>
            </a:pPr>
            <a:r>
              <a:rPr lang="tr-TR" dirty="0"/>
              <a:t>Bunların birincisi </a:t>
            </a:r>
            <a:r>
              <a:rPr lang="tr-TR" i="1" dirty="0">
                <a:solidFill>
                  <a:schemeClr val="accent5"/>
                </a:solidFill>
              </a:rPr>
              <a:t>açık uyuşmazlık </a:t>
            </a:r>
            <a:r>
              <a:rPr lang="tr-TR" dirty="0"/>
              <a:t>halidir. Bu uyuşmazlık türünde  tarafların irade beyanları, sözleşmenin esaslı noktaları bakımından birbirine uygun değildir. Bu durumda taraflar sözleşmenin kurulmasını istemezler. </a:t>
            </a:r>
          </a:p>
          <a:p>
            <a:pPr marL="285750" indent="-285750">
              <a:buFont typeface="Arial" panose="020B0604020202020204" pitchFamily="34" charset="0"/>
              <a:buChar char="•"/>
            </a:pPr>
            <a:r>
              <a:rPr lang="tr-TR" dirty="0"/>
              <a:t>İkinci tür ise </a:t>
            </a:r>
            <a:r>
              <a:rPr lang="tr-TR" i="1" dirty="0">
                <a:solidFill>
                  <a:schemeClr val="accent5"/>
                </a:solidFill>
              </a:rPr>
              <a:t>gizli uyuşmazlık </a:t>
            </a:r>
            <a:r>
              <a:rPr lang="tr-TR" dirty="0"/>
              <a:t>türüdür. Taraflar irade beyanlarının birbirine uygun olduğunu zannederler fakat gerçekte iradeleri birbirine uygun değildir. Bu uyuşmazlık ise tek taraflı gizli uyuşmazlık ve iki taraflı gizli uyuşmazlık olarak ikiye ayrılır. </a:t>
            </a:r>
          </a:p>
        </p:txBody>
      </p:sp>
    </p:spTree>
    <p:extLst>
      <p:ext uri="{BB962C8B-B14F-4D97-AF65-F5344CB8AC3E}">
        <p14:creationId xmlns:p14="http://schemas.microsoft.com/office/powerpoint/2010/main" val="3957475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5" name="Dikdörtgen 4">
            <a:extLst>
              <a:ext uri="{FF2B5EF4-FFF2-40B4-BE49-F238E27FC236}">
                <a16:creationId xmlns:a16="http://schemas.microsoft.com/office/drawing/2014/main" id="{6B5D9837-A402-42DF-A6DC-458D7492BC88}"/>
              </a:ext>
            </a:extLst>
          </p:cNvPr>
          <p:cNvSpPr/>
          <p:nvPr/>
        </p:nvSpPr>
        <p:spPr>
          <a:xfrm>
            <a:off x="0" y="1077754"/>
            <a:ext cx="8763000" cy="5170646"/>
          </a:xfrm>
          <a:prstGeom prst="rect">
            <a:avLst/>
          </a:prstGeom>
        </p:spPr>
        <p:txBody>
          <a:bodyPr wrap="square">
            <a:spAutoFit/>
          </a:bodyPr>
          <a:lstStyle/>
          <a:p>
            <a:r>
              <a:rPr lang="tr-TR" sz="2400" dirty="0">
                <a:solidFill>
                  <a:schemeClr val="accent5"/>
                </a:solidFill>
              </a:rPr>
              <a:t>d. Sözleşmenin Kurulma Anı</a:t>
            </a:r>
          </a:p>
          <a:p>
            <a:pPr marL="285750" indent="-285750">
              <a:buFont typeface="Arial" panose="020B0604020202020204" pitchFamily="34" charset="0"/>
              <a:buChar char="•"/>
            </a:pPr>
            <a:r>
              <a:rPr lang="tr-TR" dirty="0"/>
              <a:t>Bu konu hukuki işlem ehliyeti, ölüm halinde mirasçıların kurulmuş olan sözleşmeden sorumlu olup olmamaları, ifa zamanı gibi noktalarda önem taşımaktadır.</a:t>
            </a:r>
          </a:p>
          <a:p>
            <a:pPr marL="285750" indent="-285750">
              <a:buFont typeface="Arial" panose="020B0604020202020204" pitchFamily="34" charset="0"/>
              <a:buChar char="•"/>
            </a:pPr>
            <a:r>
              <a:rPr lang="tr-TR" dirty="0" err="1"/>
              <a:t>Hazırlararası</a:t>
            </a:r>
            <a:r>
              <a:rPr lang="tr-TR" dirty="0"/>
              <a:t> sözleşmelerde, sözleşme kabulcünün kabul haberini açıkladığı anda kurulur. </a:t>
            </a:r>
          </a:p>
          <a:p>
            <a:pPr marL="285750" indent="-285750">
              <a:buFont typeface="Arial" panose="020B0604020202020204" pitchFamily="34" charset="0"/>
              <a:buChar char="•"/>
            </a:pPr>
            <a:r>
              <a:rPr lang="tr-TR" dirty="0"/>
              <a:t>Hazır olmayanlar arasındaki sözleşme görüşmelerinde ise sözleşmenin kurulma anı açısından, açık kabule ihtiyaç olup olmaması bakımından ikili bir inceleme gereklidir.</a:t>
            </a:r>
          </a:p>
          <a:p>
            <a:r>
              <a:rPr lang="tr-TR" b="1" dirty="0" err="1">
                <a:solidFill>
                  <a:schemeClr val="accent5"/>
                </a:solidFill>
              </a:rPr>
              <a:t>aa</a:t>
            </a:r>
            <a:r>
              <a:rPr lang="tr-TR" b="1" dirty="0">
                <a:solidFill>
                  <a:schemeClr val="accent5"/>
                </a:solidFill>
              </a:rPr>
              <a:t>. Açık Bir Kabule İhtiyaç Varsa</a:t>
            </a:r>
          </a:p>
          <a:p>
            <a:pPr marL="285750" indent="-285750">
              <a:buFont typeface="Arial" panose="020B0604020202020204" pitchFamily="34" charset="0"/>
              <a:buChar char="•"/>
            </a:pPr>
            <a:r>
              <a:rPr lang="tr-TR" dirty="0">
                <a:solidFill>
                  <a:schemeClr val="accent5"/>
                </a:solidFill>
              </a:rPr>
              <a:t>Süreli bir öneri söz konusu ise: </a:t>
            </a:r>
            <a:r>
              <a:rPr lang="tr-TR" dirty="0"/>
              <a:t>bu süre sonuna kadar açıklanması gereken kabul beyanının önerene vardığı anda sözleşme kurulmuş olur.</a:t>
            </a:r>
          </a:p>
          <a:p>
            <a:pPr marL="285750" indent="-285750">
              <a:buFont typeface="Arial" panose="020B0604020202020204" pitchFamily="34" charset="0"/>
              <a:buChar char="•"/>
            </a:pPr>
            <a:r>
              <a:rPr lang="tr-TR" dirty="0">
                <a:solidFill>
                  <a:schemeClr val="accent5"/>
                </a:solidFill>
              </a:rPr>
              <a:t>Süresiz bir öneri varsa: </a:t>
            </a:r>
            <a:r>
              <a:rPr lang="tr-TR" dirty="0"/>
              <a:t>TBK </a:t>
            </a:r>
            <a:r>
              <a:rPr lang="tr-TR" dirty="0" err="1"/>
              <a:t>md.</a:t>
            </a:r>
            <a:r>
              <a:rPr lang="tr-TR" dirty="0"/>
              <a:t> 5/</a:t>
            </a:r>
            <a:r>
              <a:rPr lang="tr-TR" dirty="0" err="1"/>
              <a:t>I’e</a:t>
            </a:r>
            <a:r>
              <a:rPr lang="tr-TR" dirty="0"/>
              <a:t> göre yapılacak süre hesaplamalarından belirlenen sürenin sonuna kadar açıklanacak kabul haberinin önerene vardığı anda sözleşme kurulmuş sayılır.</a:t>
            </a:r>
          </a:p>
          <a:p>
            <a:pPr marL="285750" indent="-285750">
              <a:buFont typeface="Arial" panose="020B0604020202020204" pitchFamily="34" charset="0"/>
              <a:buChar char="•"/>
            </a:pPr>
            <a:r>
              <a:rPr lang="tr-TR" dirty="0">
                <a:solidFill>
                  <a:schemeClr val="accent5"/>
                </a:solidFill>
              </a:rPr>
              <a:t>Gecikmiş kabul halinde: </a:t>
            </a:r>
            <a:r>
              <a:rPr lang="tr-TR" dirty="0"/>
              <a:t>gecikmiş bir kabul varsa öneren hemen kabul edene önerisi ile bağlı olmadığını bildirmek zorundadır. </a:t>
            </a:r>
          </a:p>
          <a:p>
            <a:r>
              <a:rPr lang="tr-TR" b="1" dirty="0" err="1">
                <a:solidFill>
                  <a:schemeClr val="accent5"/>
                </a:solidFill>
              </a:rPr>
              <a:t>bb</a:t>
            </a:r>
            <a:r>
              <a:rPr lang="tr-TR" b="1" dirty="0">
                <a:solidFill>
                  <a:schemeClr val="accent5"/>
                </a:solidFill>
              </a:rPr>
              <a:t>. Açık Bir Kabule İhtiyaç Yoksa</a:t>
            </a:r>
          </a:p>
          <a:p>
            <a:pPr marL="285750" indent="-285750">
              <a:buFont typeface="Arial" panose="020B0604020202020204" pitchFamily="34" charset="0"/>
              <a:buChar char="•"/>
            </a:pPr>
            <a:r>
              <a:rPr lang="tr-TR" dirty="0"/>
              <a:t>Açık bir kabule ihtiyaç olmayan hallerde öneri kabulcüye vardığı anda sözleşme kurulur. </a:t>
            </a:r>
          </a:p>
          <a:p>
            <a:pPr marL="285750" indent="-285750">
              <a:buFont typeface="Arial" panose="020B0604020202020204" pitchFamily="34" charset="0"/>
              <a:buChar char="•"/>
            </a:pPr>
            <a:r>
              <a:rPr lang="tr-TR" dirty="0"/>
              <a:t>Bu durumda sözleşmenin kurulmuş sayılması için kabulcünün öneriyi makul bir süre içinde reddetmemiş olması gerekmektedir.</a:t>
            </a:r>
          </a:p>
        </p:txBody>
      </p:sp>
    </p:spTree>
    <p:extLst>
      <p:ext uri="{BB962C8B-B14F-4D97-AF65-F5344CB8AC3E}">
        <p14:creationId xmlns:p14="http://schemas.microsoft.com/office/powerpoint/2010/main" val="1168225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5" name="Dikdörtgen 4">
            <a:extLst>
              <a:ext uri="{FF2B5EF4-FFF2-40B4-BE49-F238E27FC236}">
                <a16:creationId xmlns:a16="http://schemas.microsoft.com/office/drawing/2014/main" id="{6B5D9837-A402-42DF-A6DC-458D7492BC88}"/>
              </a:ext>
            </a:extLst>
          </p:cNvPr>
          <p:cNvSpPr/>
          <p:nvPr/>
        </p:nvSpPr>
        <p:spPr>
          <a:xfrm>
            <a:off x="0" y="1077754"/>
            <a:ext cx="8763000" cy="4339650"/>
          </a:xfrm>
          <a:prstGeom prst="rect">
            <a:avLst/>
          </a:prstGeom>
        </p:spPr>
        <p:txBody>
          <a:bodyPr wrap="square">
            <a:spAutoFit/>
          </a:bodyPr>
          <a:lstStyle/>
          <a:p>
            <a:r>
              <a:rPr lang="tr-TR" sz="2400" dirty="0">
                <a:solidFill>
                  <a:schemeClr val="accent5"/>
                </a:solidFill>
              </a:rPr>
              <a:t>e. Sözleşmenin Hüküm ve Sonuç Doğurma Anı</a:t>
            </a:r>
          </a:p>
          <a:p>
            <a:pPr marL="285750" indent="-285750">
              <a:buFont typeface="Arial" panose="020B0604020202020204" pitchFamily="34" charset="0"/>
              <a:buChar char="•"/>
            </a:pPr>
            <a:r>
              <a:rPr lang="tr-TR" dirty="0"/>
              <a:t>Bir sözleşmenin kurulma anı ile hüküm ve sonuç doğurma anı birbirinden farklı olabilir. </a:t>
            </a:r>
          </a:p>
          <a:p>
            <a:pPr marL="285750" indent="-285750">
              <a:buFont typeface="Arial" panose="020B0604020202020204" pitchFamily="34" charset="0"/>
              <a:buChar char="•"/>
            </a:pPr>
            <a:r>
              <a:rPr lang="tr-TR" dirty="0"/>
              <a:t>Sözleşme kurulduğu halde, hüküm ve sonuçlarını daha önceki bir tarihte doğurmaya başlamış olabilir. </a:t>
            </a:r>
          </a:p>
          <a:p>
            <a:pPr marL="285750" indent="-285750">
              <a:buFont typeface="Arial" panose="020B0604020202020204" pitchFamily="34" charset="0"/>
              <a:buChar char="•"/>
            </a:pPr>
            <a:r>
              <a:rPr lang="tr-TR" dirty="0" err="1"/>
              <a:t>Hazırlararası</a:t>
            </a:r>
            <a:r>
              <a:rPr lang="tr-TR" dirty="0"/>
              <a:t> sözleşmelerde sözleşmenin kurulma anı ile hüküm ve sonuç doğurma anı aynı anda gerçekleşir.</a:t>
            </a:r>
          </a:p>
          <a:p>
            <a:pPr marL="285750" indent="-285750">
              <a:buFont typeface="Arial" panose="020B0604020202020204" pitchFamily="34" charset="0"/>
              <a:buChar char="•"/>
            </a:pPr>
            <a:r>
              <a:rPr lang="tr-TR" dirty="0"/>
              <a:t>Hazır olmayanlar arasındaki sözleşmelerde açık bir kabule ihtiyaç varsa sözleşme hüküm ve sonuçlarını, kabul haberinin gönderildiği andan itibaren doğurur.</a:t>
            </a:r>
          </a:p>
          <a:p>
            <a:pPr marL="285750" indent="-285750">
              <a:buFont typeface="Arial" panose="020B0604020202020204" pitchFamily="34" charset="0"/>
              <a:buChar char="•"/>
            </a:pPr>
            <a:r>
              <a:rPr lang="tr-TR" dirty="0"/>
              <a:t>Hazır olmayanlar arasındaki sözleşmelerde açık bir kabule ihtiyaç yoksa durum farklıdır; TBK 11/</a:t>
            </a:r>
            <a:r>
              <a:rPr lang="tr-TR" dirty="0" err="1"/>
              <a:t>II’ye</a:t>
            </a:r>
            <a:r>
              <a:rPr lang="tr-TR" dirty="0"/>
              <a:t> göre </a:t>
            </a:r>
            <a:r>
              <a:rPr lang="tr-TR" i="1" dirty="0"/>
              <a:t>«Açık bir kabulün gerekli olmadığı durumlarda, sözleşme önerinin ulaşma anından başlayarak hüküm doğurur.»</a:t>
            </a:r>
          </a:p>
          <a:p>
            <a:pPr marL="285750" indent="-285750">
              <a:buFont typeface="Arial" panose="020B0604020202020204" pitchFamily="34" charset="0"/>
              <a:buChar char="•"/>
            </a:pPr>
            <a:r>
              <a:rPr lang="tr-TR" i="1" dirty="0"/>
              <a:t>Sözleşmenin kurulma anı ile hüküm ve sonuçlarını doğurma anının belirlenmesi bazı hallerde önem taşımaktadır. </a:t>
            </a:r>
            <a:r>
              <a:rPr lang="tr-TR" i="1" dirty="0" err="1"/>
              <a:t>Örn</a:t>
            </a:r>
            <a:r>
              <a:rPr lang="tr-TR" i="1" dirty="0"/>
              <a:t>: satılan malın bedelinin cari fiyatlara veya borsaya bağlı olduğu sözleşmelerde sözleşmenin kurulma anı ile hüküm ve sonuçlarını doğurduğu anın bilinmesi önem taşır.</a:t>
            </a:r>
            <a:endParaRPr lang="tr-TR" dirty="0"/>
          </a:p>
        </p:txBody>
      </p:sp>
    </p:spTree>
    <p:extLst>
      <p:ext uri="{BB962C8B-B14F-4D97-AF65-F5344CB8AC3E}">
        <p14:creationId xmlns:p14="http://schemas.microsoft.com/office/powerpoint/2010/main" val="3956491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960811"/>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3.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 SÖZLEŞMEDEN DOĞAN BORÇ İLİŞKİLERİ</a:t>
            </a:r>
          </a:p>
          <a:p>
            <a:pPr lvl="1" indent="-457200" algn="just">
              <a:spcBef>
                <a:spcPct val="20000"/>
              </a:spcBef>
              <a:buClr>
                <a:schemeClr val="accent1"/>
              </a:buClr>
              <a:buAutoNum type="alphaUcPeriod"/>
            </a:pPr>
            <a:r>
              <a:rPr lang="tr-TR" sz="2400" b="1" dirty="0">
                <a:solidFill>
                  <a:srgbClr val="C00000"/>
                </a:solidFill>
                <a:latin typeface="Arial" panose="020B0604020202020204" pitchFamily="34" charset="0"/>
                <a:cs typeface="Arial" panose="020B0604020202020204" pitchFamily="34" charset="0"/>
              </a:rPr>
              <a:t>SÖZLEŞMENİN KURULMASI</a:t>
            </a:r>
          </a:p>
          <a:p>
            <a:pPr marL="0" lvl="1" algn="just">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9333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412DF0C-66B8-4403-B05D-99391E1B0EB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B5D9837-A402-42DF-A6DC-458D7492BC88}"/>
              </a:ext>
            </a:extLst>
          </p:cNvPr>
          <p:cNvSpPr/>
          <p:nvPr/>
        </p:nvSpPr>
        <p:spPr>
          <a:xfrm>
            <a:off x="0" y="1398955"/>
            <a:ext cx="8763000" cy="3600986"/>
          </a:xfrm>
          <a:prstGeom prst="rect">
            <a:avLst/>
          </a:prstGeom>
        </p:spPr>
        <p:txBody>
          <a:bodyPr wrap="square">
            <a:spAutoFit/>
          </a:bodyPr>
          <a:lstStyle/>
          <a:p>
            <a:pPr marL="457200" indent="-457200">
              <a:buAutoNum type="arabicPeriod"/>
            </a:pPr>
            <a:r>
              <a:rPr lang="tr-TR" sz="2400" b="1" dirty="0">
                <a:solidFill>
                  <a:schemeClr val="accent5"/>
                </a:solidFill>
              </a:rPr>
              <a:t>Sözleşmenin Kurucu Unsurları</a:t>
            </a:r>
          </a:p>
          <a:p>
            <a:pPr marL="342900" indent="-342900">
              <a:buFont typeface="Arial" panose="020B0604020202020204" pitchFamily="34" charset="0"/>
              <a:buChar char="•"/>
            </a:pPr>
            <a:r>
              <a:rPr lang="tr-TR" dirty="0"/>
              <a:t>TBK. Md. 1’e göre </a:t>
            </a:r>
            <a:r>
              <a:rPr lang="tr-TR" i="1" dirty="0"/>
              <a:t>«sözleşme tarafların iradelerini karşılıklı ve birbirine uygun olarak açıklamalarıyla kurulur.»</a:t>
            </a:r>
          </a:p>
          <a:p>
            <a:pPr marL="342900" indent="-342900">
              <a:buFont typeface="Arial" panose="020B0604020202020204" pitchFamily="34" charset="0"/>
              <a:buChar char="•"/>
            </a:pPr>
            <a:r>
              <a:rPr lang="tr-TR" dirty="0"/>
              <a:t>Bu hükümden hareketle sözleşmenin tanımı, tarafların hukuki sonuç doğurmaya yönelik iradelerini karşılıklı ve birbirine uygun olarak açıklamaları sonucu meydana gelen hukuki işlemdir.</a:t>
            </a:r>
          </a:p>
          <a:p>
            <a:pPr marL="342900" indent="-342900">
              <a:buFont typeface="Arial" panose="020B0604020202020204" pitchFamily="34" charset="0"/>
              <a:buChar char="•"/>
            </a:pPr>
            <a:r>
              <a:rPr lang="tr-TR" dirty="0"/>
              <a:t>Bu tanımdan hareketle sözleşmenin unsurları belirlenebilir. Buna göre:</a:t>
            </a:r>
          </a:p>
          <a:p>
            <a:pPr marL="457200" indent="-457200">
              <a:buAutoNum type="alphaLcPeriod"/>
            </a:pPr>
            <a:r>
              <a:rPr lang="tr-TR" sz="2400" dirty="0">
                <a:solidFill>
                  <a:schemeClr val="accent5"/>
                </a:solidFill>
              </a:rPr>
              <a:t>En Az İki Tarafın Varlığı</a:t>
            </a:r>
          </a:p>
          <a:p>
            <a:pPr marL="457200" indent="-457200">
              <a:buAutoNum type="alphaLcPeriod"/>
            </a:pPr>
            <a:r>
              <a:rPr lang="tr-TR" sz="2400" dirty="0">
                <a:solidFill>
                  <a:schemeClr val="accent5"/>
                </a:solidFill>
              </a:rPr>
              <a:t>Tarafların Karşılıklı İrade Beyanında Bulunmaları</a:t>
            </a:r>
          </a:p>
          <a:p>
            <a:pPr marL="457200" indent="-457200">
              <a:buAutoNum type="alphaLcPeriod"/>
            </a:pPr>
            <a:r>
              <a:rPr lang="tr-TR" sz="2400" dirty="0">
                <a:solidFill>
                  <a:schemeClr val="accent5"/>
                </a:solidFill>
              </a:rPr>
              <a:t>İrade Beyanlarının Birbirine Uygun Olması</a:t>
            </a:r>
          </a:p>
          <a:p>
            <a:r>
              <a:rPr lang="tr-TR" dirty="0"/>
              <a:t>Sözleşmenin unsurlarıdır.</a:t>
            </a:r>
          </a:p>
        </p:txBody>
      </p:sp>
    </p:spTree>
    <p:extLst>
      <p:ext uri="{BB962C8B-B14F-4D97-AF65-F5344CB8AC3E}">
        <p14:creationId xmlns:p14="http://schemas.microsoft.com/office/powerpoint/2010/main" val="3599973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412DF0C-66B8-4403-B05D-99391E1B0EB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B5D9837-A402-42DF-A6DC-458D7492BC88}"/>
              </a:ext>
            </a:extLst>
          </p:cNvPr>
          <p:cNvSpPr/>
          <p:nvPr/>
        </p:nvSpPr>
        <p:spPr>
          <a:xfrm>
            <a:off x="0" y="1398955"/>
            <a:ext cx="8763000" cy="2400657"/>
          </a:xfrm>
          <a:prstGeom prst="rect">
            <a:avLst/>
          </a:prstGeom>
        </p:spPr>
        <p:txBody>
          <a:bodyPr wrap="square">
            <a:spAutoFit/>
          </a:bodyPr>
          <a:lstStyle/>
          <a:p>
            <a:pPr marL="457200" indent="-457200">
              <a:buAutoNum type="alphaLcPeriod"/>
            </a:pPr>
            <a:r>
              <a:rPr lang="tr-TR" sz="2400" dirty="0">
                <a:solidFill>
                  <a:schemeClr val="accent5"/>
                </a:solidFill>
              </a:rPr>
              <a:t>En Az İki Tarafın Varlığı</a:t>
            </a:r>
          </a:p>
          <a:p>
            <a:pPr marL="342900" indent="-342900">
              <a:buFont typeface="Arial" panose="020B0604020202020204" pitchFamily="34" charset="0"/>
              <a:buChar char="•"/>
            </a:pPr>
            <a:r>
              <a:rPr lang="tr-TR" dirty="0"/>
              <a:t>Sözleşmede en az iki irade açıklamasının varlığı gerekir. (TBK md.1)</a:t>
            </a:r>
          </a:p>
          <a:p>
            <a:pPr marL="342900" indent="-342900">
              <a:buFont typeface="Arial" panose="020B0604020202020204" pitchFamily="34" charset="0"/>
              <a:buChar char="•"/>
            </a:pPr>
            <a:r>
              <a:rPr lang="tr-TR" dirty="0"/>
              <a:t>Sözleşmenin taraflarından biri alacaklı diğeri borçlu taraftır.</a:t>
            </a:r>
          </a:p>
          <a:p>
            <a:pPr marL="342900" indent="-342900">
              <a:buFont typeface="Arial" panose="020B0604020202020204" pitchFamily="34" charset="0"/>
              <a:buChar char="•"/>
            </a:pPr>
            <a:r>
              <a:rPr lang="tr-TR" dirty="0"/>
              <a:t>Bir borç sözleşmesinin meydana gelmesi iki tarafın varlığına bağlıdır.</a:t>
            </a:r>
          </a:p>
          <a:p>
            <a:pPr marL="342900" indent="-342900">
              <a:buFont typeface="Arial" panose="020B0604020202020204" pitchFamily="34" charset="0"/>
              <a:buChar char="•"/>
            </a:pPr>
            <a:r>
              <a:rPr lang="tr-TR" dirty="0"/>
              <a:t>Bir sözleşmede alacaklı ve borçlu tarafını oluşturan kimseler, birer kişiden oluşabileceği gibi, her bir taraf birden çok kişi de olabilir. </a:t>
            </a:r>
          </a:p>
          <a:p>
            <a:pPr marL="342900" indent="-342900">
              <a:buFont typeface="Arial" panose="020B0604020202020204" pitchFamily="34" charset="0"/>
              <a:buChar char="•"/>
            </a:pPr>
            <a:r>
              <a:rPr lang="tr-TR" dirty="0" err="1"/>
              <a:t>Örn</a:t>
            </a:r>
            <a:r>
              <a:rPr lang="tr-TR" dirty="0"/>
              <a:t>: paylı mülkiyete tabi bir taşınmazı kiraya vermeye yönelik kira sözleşmesinde </a:t>
            </a:r>
            <a:r>
              <a:rPr lang="tr-TR" dirty="0" err="1"/>
              <a:t>kiralay</a:t>
            </a:r>
            <a:r>
              <a:rPr lang="tr-TR" dirty="0"/>
              <a:t> taraf paydaşlardan (birden çok kişiden) oluşmaktadır.</a:t>
            </a:r>
          </a:p>
        </p:txBody>
      </p:sp>
    </p:spTree>
    <p:extLst>
      <p:ext uri="{BB962C8B-B14F-4D97-AF65-F5344CB8AC3E}">
        <p14:creationId xmlns:p14="http://schemas.microsoft.com/office/powerpoint/2010/main" val="4145791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412DF0C-66B8-4403-B05D-99391E1B0EB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B5D9837-A402-42DF-A6DC-458D7492BC88}"/>
              </a:ext>
            </a:extLst>
          </p:cNvPr>
          <p:cNvSpPr/>
          <p:nvPr/>
        </p:nvSpPr>
        <p:spPr>
          <a:xfrm>
            <a:off x="0" y="1398955"/>
            <a:ext cx="8763000" cy="3231654"/>
          </a:xfrm>
          <a:prstGeom prst="rect">
            <a:avLst/>
          </a:prstGeom>
        </p:spPr>
        <p:txBody>
          <a:bodyPr wrap="square">
            <a:spAutoFit/>
          </a:bodyPr>
          <a:lstStyle/>
          <a:p>
            <a:pPr marL="457200" indent="-457200">
              <a:buAutoNum type="alphaLcPeriod" startAt="2"/>
            </a:pPr>
            <a:r>
              <a:rPr lang="tr-TR" sz="2400" dirty="0">
                <a:solidFill>
                  <a:schemeClr val="accent5"/>
                </a:solidFill>
              </a:rPr>
              <a:t>Tarafların Karşılıklı İrade Beyanında Bulunmaları</a:t>
            </a:r>
          </a:p>
          <a:p>
            <a:pPr marL="285750" indent="-285750">
              <a:buFont typeface="Arial" panose="020B0604020202020204" pitchFamily="34" charset="0"/>
              <a:buChar char="•"/>
            </a:pPr>
            <a:r>
              <a:rPr lang="tr-TR" dirty="0"/>
              <a:t>Tarafların beyanları karşılıklı olmalıdır.  Tarafların irade beyanları öneri ve kabuldür. </a:t>
            </a:r>
          </a:p>
          <a:p>
            <a:pPr marL="285750" indent="-285750">
              <a:buFont typeface="Arial" panose="020B0604020202020204" pitchFamily="34" charset="0"/>
              <a:buChar char="•"/>
            </a:pPr>
            <a:r>
              <a:rPr lang="tr-TR" dirty="0"/>
              <a:t>Sözleşmenin kurulabilmesi için taraflardan birinin öneren (icapçı), diğerinin ise kabul eden olması gerekir.</a:t>
            </a:r>
          </a:p>
          <a:p>
            <a:r>
              <a:rPr lang="tr-TR" b="1" dirty="0" err="1">
                <a:solidFill>
                  <a:schemeClr val="accent5"/>
                </a:solidFill>
              </a:rPr>
              <a:t>aa</a:t>
            </a:r>
            <a:r>
              <a:rPr lang="tr-TR" b="1" dirty="0">
                <a:solidFill>
                  <a:schemeClr val="accent5"/>
                </a:solidFill>
              </a:rPr>
              <a:t>. Öneri</a:t>
            </a:r>
          </a:p>
          <a:p>
            <a:pPr marL="285750" indent="-285750">
              <a:buFont typeface="Arial" panose="020B0604020202020204" pitchFamily="34" charset="0"/>
              <a:buChar char="•"/>
            </a:pPr>
            <a:r>
              <a:rPr lang="tr-TR" dirty="0"/>
              <a:t>TBK sözleşmenin kurulması için açıklanan iradelerden birine öneri (icap) diğerine kabul adını vermiştir.</a:t>
            </a:r>
          </a:p>
          <a:p>
            <a:pPr marL="285750" indent="-285750">
              <a:buFont typeface="Arial" panose="020B0604020202020204" pitchFamily="34" charset="0"/>
              <a:buChar char="•"/>
            </a:pPr>
            <a:r>
              <a:rPr lang="tr-TR" dirty="0"/>
              <a:t>Bir sözleşmenin kurulabilmesi için açıklanan iradelerden hangisinin öneri hangisinin kabul olduğu önem taşımaktadır. </a:t>
            </a:r>
          </a:p>
          <a:p>
            <a:pPr marL="285750" indent="-285750">
              <a:buFont typeface="Arial" panose="020B0604020202020204" pitchFamily="34" charset="0"/>
              <a:buChar char="•"/>
            </a:pPr>
            <a:r>
              <a:rPr lang="tr-TR" dirty="0"/>
              <a:t>Bir Sözleşmenin esaslı noktalarını içeren ve bağlanma iradesini taşıyan irade açıklamasına öneri adı verilmektedir.</a:t>
            </a:r>
          </a:p>
        </p:txBody>
      </p:sp>
    </p:spTree>
    <p:extLst>
      <p:ext uri="{BB962C8B-B14F-4D97-AF65-F5344CB8AC3E}">
        <p14:creationId xmlns:p14="http://schemas.microsoft.com/office/powerpoint/2010/main" val="3750809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412DF0C-66B8-4403-B05D-99391E1B0EB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B5D9837-A402-42DF-A6DC-458D7492BC88}"/>
              </a:ext>
            </a:extLst>
          </p:cNvPr>
          <p:cNvSpPr/>
          <p:nvPr/>
        </p:nvSpPr>
        <p:spPr>
          <a:xfrm>
            <a:off x="0" y="1139875"/>
            <a:ext cx="8763000" cy="4801314"/>
          </a:xfrm>
          <a:prstGeom prst="rect">
            <a:avLst/>
          </a:prstGeom>
        </p:spPr>
        <p:txBody>
          <a:bodyPr wrap="square">
            <a:spAutoFit/>
          </a:bodyPr>
          <a:lstStyle/>
          <a:p>
            <a:r>
              <a:rPr lang="tr-TR" b="1" dirty="0" err="1">
                <a:solidFill>
                  <a:schemeClr val="accent5"/>
                </a:solidFill>
              </a:rPr>
              <a:t>aa</a:t>
            </a:r>
            <a:r>
              <a:rPr lang="tr-TR" b="1" dirty="0">
                <a:solidFill>
                  <a:schemeClr val="accent5"/>
                </a:solidFill>
              </a:rPr>
              <a:t>. Öneri</a:t>
            </a:r>
          </a:p>
          <a:p>
            <a:r>
              <a:rPr lang="tr-TR" dirty="0" err="1">
                <a:solidFill>
                  <a:schemeClr val="accent5"/>
                </a:solidFill>
              </a:rPr>
              <a:t>aaa</a:t>
            </a:r>
            <a:r>
              <a:rPr lang="tr-TR" dirty="0">
                <a:solidFill>
                  <a:schemeClr val="accent5"/>
                </a:solidFill>
              </a:rPr>
              <a:t>. Öneri Sözleşmenin Esaslı Unsurlarını İçermelidir</a:t>
            </a:r>
          </a:p>
          <a:p>
            <a:pPr marL="285750" indent="-285750">
              <a:buFont typeface="Arial" panose="020B0604020202020204" pitchFamily="34" charset="0"/>
              <a:buChar char="•"/>
            </a:pPr>
            <a:r>
              <a:rPr lang="tr-TR" dirty="0">
                <a:solidFill>
                  <a:schemeClr val="accent5"/>
                </a:solidFill>
              </a:rPr>
              <a:t>Esaslı unsurlar</a:t>
            </a:r>
          </a:p>
          <a:p>
            <a:pPr marL="285750" indent="-285750">
              <a:buFont typeface="Arial" panose="020B0604020202020204" pitchFamily="34" charset="0"/>
              <a:buChar char="•"/>
            </a:pPr>
            <a:r>
              <a:rPr lang="tr-TR" dirty="0"/>
              <a:t>Esaslı unsurlar bir sözleşmenin kurulabilmesi için, yani bir sözleşmeden söz edebilmek için bulunması zorunlu olan asgari unsurlardır.  Bu unsurların neler olduğu her sözleşmeye göre değişiklik göstermektedir. </a:t>
            </a:r>
          </a:p>
          <a:p>
            <a:pPr marL="285750" indent="-285750">
              <a:buFont typeface="Arial" panose="020B0604020202020204" pitchFamily="34" charset="0"/>
              <a:buChar char="•"/>
            </a:pPr>
            <a:r>
              <a:rPr lang="tr-TR" dirty="0"/>
              <a:t>Sözleşmenin kanundaki tanımında yer alan zorunlu unsurlar </a:t>
            </a:r>
            <a:r>
              <a:rPr lang="tr-TR" i="1" dirty="0">
                <a:solidFill>
                  <a:schemeClr val="accent5"/>
                </a:solidFill>
              </a:rPr>
              <a:t>objektif esaslı unsurlar</a:t>
            </a:r>
            <a:r>
              <a:rPr lang="tr-TR" dirty="0"/>
              <a:t>dır. </a:t>
            </a:r>
            <a:r>
              <a:rPr lang="tr-TR" dirty="0" err="1"/>
              <a:t>Örn</a:t>
            </a:r>
            <a:r>
              <a:rPr lang="tr-TR" dirty="0"/>
              <a:t>: kira sözleşmesinin esaslı unsurları kira konusu şey ile bedeldir. </a:t>
            </a:r>
          </a:p>
          <a:p>
            <a:pPr marL="285750" indent="-285750">
              <a:buFont typeface="Arial" panose="020B0604020202020204" pitchFamily="34" charset="0"/>
              <a:buChar char="•"/>
            </a:pPr>
            <a:r>
              <a:rPr lang="tr-TR" dirty="0"/>
              <a:t>Tarafların anlaşması ile sözleşmenin esaslı noktası haline getirilen unsurlar </a:t>
            </a:r>
            <a:r>
              <a:rPr lang="tr-TR" i="1" dirty="0">
                <a:solidFill>
                  <a:schemeClr val="accent5"/>
                </a:solidFill>
              </a:rPr>
              <a:t>sübjektif esaslı unsurlar</a:t>
            </a:r>
            <a:r>
              <a:rPr lang="tr-TR" dirty="0"/>
              <a:t>dır.  </a:t>
            </a:r>
            <a:r>
              <a:rPr lang="tr-TR" dirty="0" err="1"/>
              <a:t>Örn</a:t>
            </a:r>
            <a:r>
              <a:rPr lang="tr-TR" dirty="0"/>
              <a:t>: bir eşyanın nasıl paketleneceği veya nasıl teslim edileceğine ilişkin hususlar tarafların kararlaştırma ile sözleşmenin esaslı noktaları haline gelebilirler. </a:t>
            </a:r>
          </a:p>
          <a:p>
            <a:pPr marL="285750" indent="-285750">
              <a:buFont typeface="Arial" panose="020B0604020202020204" pitchFamily="34" charset="0"/>
              <a:buChar char="•"/>
            </a:pPr>
            <a:r>
              <a:rPr lang="tr-TR" dirty="0"/>
              <a:t>Bir iradenin öneri sayılabilmesi için ve sözleşmenin geçerli olarak kurulabilmesi için, bulunması zorunlu olmayan unsurlar </a:t>
            </a:r>
            <a:r>
              <a:rPr lang="tr-TR" i="1" dirty="0">
                <a:solidFill>
                  <a:schemeClr val="accent5"/>
                </a:solidFill>
              </a:rPr>
              <a:t>esaslı olmayan unsurlar</a:t>
            </a:r>
            <a:r>
              <a:rPr lang="tr-TR" dirty="0"/>
              <a:t>dır.</a:t>
            </a:r>
          </a:p>
          <a:p>
            <a:pPr marL="285750" indent="-285750">
              <a:buFont typeface="Arial" panose="020B0604020202020204" pitchFamily="34" charset="0"/>
              <a:buChar char="•"/>
            </a:pPr>
            <a:r>
              <a:rPr lang="tr-TR" dirty="0">
                <a:solidFill>
                  <a:schemeClr val="accent5"/>
                </a:solidFill>
              </a:rPr>
              <a:t>Sözleşmenin tali unsurları</a:t>
            </a:r>
          </a:p>
          <a:p>
            <a:pPr marL="285750" indent="-285750">
              <a:buFont typeface="Arial" panose="020B0604020202020204" pitchFamily="34" charset="0"/>
              <a:buChar char="•"/>
            </a:pPr>
            <a:r>
              <a:rPr lang="tr-TR" dirty="0"/>
              <a:t>Tarafların sözleşme kurulurken gündeme getirmediği ancak kanunen var olan, ancak sözleşmenin geçerliliğini etkilemeyen unsurlara </a:t>
            </a:r>
            <a:r>
              <a:rPr lang="tr-TR" i="1" dirty="0">
                <a:solidFill>
                  <a:schemeClr val="accent5"/>
                </a:solidFill>
              </a:rPr>
              <a:t>objektif tali unsur; </a:t>
            </a:r>
            <a:r>
              <a:rPr lang="tr-TR" dirty="0"/>
              <a:t>Tarafların sözleşme ile kararlaştırdıkları tali unsurlara ise </a:t>
            </a:r>
            <a:r>
              <a:rPr lang="tr-TR" i="1" dirty="0">
                <a:solidFill>
                  <a:schemeClr val="accent5"/>
                </a:solidFill>
              </a:rPr>
              <a:t>sübjektif tali unsur </a:t>
            </a:r>
            <a:r>
              <a:rPr lang="tr-TR" i="1" dirty="0"/>
              <a:t>denir.</a:t>
            </a:r>
            <a:endParaRPr lang="tr-TR" dirty="0"/>
          </a:p>
        </p:txBody>
      </p:sp>
    </p:spTree>
    <p:extLst>
      <p:ext uri="{BB962C8B-B14F-4D97-AF65-F5344CB8AC3E}">
        <p14:creationId xmlns:p14="http://schemas.microsoft.com/office/powerpoint/2010/main" val="249946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412DF0C-66B8-4403-B05D-99391E1B0EB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B5D9837-A402-42DF-A6DC-458D7492BC88}"/>
              </a:ext>
            </a:extLst>
          </p:cNvPr>
          <p:cNvSpPr/>
          <p:nvPr/>
        </p:nvSpPr>
        <p:spPr>
          <a:xfrm>
            <a:off x="0" y="1139875"/>
            <a:ext cx="8763000" cy="3231654"/>
          </a:xfrm>
          <a:prstGeom prst="rect">
            <a:avLst/>
          </a:prstGeom>
        </p:spPr>
        <p:txBody>
          <a:bodyPr wrap="square">
            <a:spAutoFit/>
          </a:bodyPr>
          <a:lstStyle/>
          <a:p>
            <a:r>
              <a:rPr lang="tr-TR" b="1" dirty="0" err="1">
                <a:solidFill>
                  <a:schemeClr val="accent5"/>
                </a:solidFill>
              </a:rPr>
              <a:t>aa</a:t>
            </a:r>
            <a:r>
              <a:rPr lang="tr-TR" b="1" dirty="0">
                <a:solidFill>
                  <a:schemeClr val="accent5"/>
                </a:solidFill>
              </a:rPr>
              <a:t>. Öneri</a:t>
            </a:r>
          </a:p>
          <a:p>
            <a:r>
              <a:rPr lang="tr-TR" dirty="0" err="1">
                <a:solidFill>
                  <a:schemeClr val="accent5"/>
                </a:solidFill>
              </a:rPr>
              <a:t>bbb</a:t>
            </a:r>
            <a:r>
              <a:rPr lang="tr-TR" dirty="0">
                <a:solidFill>
                  <a:schemeClr val="accent5"/>
                </a:solidFill>
              </a:rPr>
              <a:t>. Öneri Bağlanma İradesi Taşımalıdır</a:t>
            </a:r>
          </a:p>
          <a:p>
            <a:pPr marL="285750" indent="-285750">
              <a:buFont typeface="Arial" panose="020B0604020202020204" pitchFamily="34" charset="0"/>
              <a:buChar char="•"/>
            </a:pPr>
            <a:r>
              <a:rPr lang="tr-TR" dirty="0"/>
              <a:t>öneren açıkladığı iradesi ile sözleşmenin kurulması niyet ve amacını taşımalıdır. Önerinin bağlanma iradesi taşıması unsuru, öneriyi öneriye davet adı verilen müesseseden ayırt etmeye yarar.</a:t>
            </a:r>
          </a:p>
          <a:p>
            <a:pPr marL="285750" indent="-285750">
              <a:buFont typeface="Arial" panose="020B0604020202020204" pitchFamily="34" charset="0"/>
              <a:buChar char="•"/>
            </a:pPr>
            <a:r>
              <a:rPr lang="tr-TR" sz="2400" dirty="0">
                <a:solidFill>
                  <a:schemeClr val="accent5"/>
                </a:solidFill>
              </a:rPr>
              <a:t>Öneriye Davet</a:t>
            </a:r>
          </a:p>
          <a:p>
            <a:pPr marL="285750" indent="-285750">
              <a:buFont typeface="Arial" panose="020B0604020202020204" pitchFamily="34" charset="0"/>
              <a:buChar char="•"/>
            </a:pPr>
            <a:r>
              <a:rPr lang="tr-TR" dirty="0"/>
              <a:t>Öneriye davet de bir irade açıklamasıdır. Ancak öneriye davette, öneride bulunma iradesi değil, başlarının öneride bulunmasını sağlama amacı mevcuttur.</a:t>
            </a:r>
          </a:p>
          <a:p>
            <a:pPr marL="285750" indent="-285750">
              <a:buFont typeface="Arial" panose="020B0604020202020204" pitchFamily="34" charset="0"/>
              <a:buChar char="•"/>
            </a:pPr>
            <a:r>
              <a:rPr lang="tr-TR" dirty="0"/>
              <a:t>Öneriye davette kişi öneren sıfatından kurtulmak, başkalarını önerici kendisini ise kabulcü yapmak amacını taşır. </a:t>
            </a:r>
          </a:p>
          <a:p>
            <a:pPr marL="285750" indent="-285750">
              <a:buFont typeface="Arial" panose="020B0604020202020204" pitchFamily="34" charset="0"/>
              <a:buChar char="•"/>
            </a:pPr>
            <a:r>
              <a:rPr lang="tr-TR" dirty="0"/>
              <a:t>Öneriye davette bağlanma iradesi yoktur.</a:t>
            </a:r>
          </a:p>
        </p:txBody>
      </p:sp>
    </p:spTree>
    <p:extLst>
      <p:ext uri="{BB962C8B-B14F-4D97-AF65-F5344CB8AC3E}">
        <p14:creationId xmlns:p14="http://schemas.microsoft.com/office/powerpoint/2010/main" val="267073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412DF0C-66B8-4403-B05D-99391E1B0EB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B5D9837-A402-42DF-A6DC-458D7492BC88}"/>
              </a:ext>
            </a:extLst>
          </p:cNvPr>
          <p:cNvSpPr/>
          <p:nvPr/>
        </p:nvSpPr>
        <p:spPr>
          <a:xfrm>
            <a:off x="0" y="1139875"/>
            <a:ext cx="8763000" cy="3970318"/>
          </a:xfrm>
          <a:prstGeom prst="rect">
            <a:avLst/>
          </a:prstGeom>
        </p:spPr>
        <p:txBody>
          <a:bodyPr wrap="square">
            <a:spAutoFit/>
          </a:bodyPr>
          <a:lstStyle/>
          <a:p>
            <a:r>
              <a:rPr lang="tr-TR" b="1" dirty="0" err="1">
                <a:solidFill>
                  <a:schemeClr val="accent5"/>
                </a:solidFill>
              </a:rPr>
              <a:t>aa</a:t>
            </a:r>
            <a:r>
              <a:rPr lang="tr-TR" b="1" dirty="0">
                <a:solidFill>
                  <a:schemeClr val="accent5"/>
                </a:solidFill>
              </a:rPr>
              <a:t>. Öneri</a:t>
            </a:r>
          </a:p>
          <a:p>
            <a:pPr marL="342900" indent="-342900">
              <a:buFont typeface="Arial" panose="020B0604020202020204" pitchFamily="34" charset="0"/>
              <a:buChar char="•"/>
            </a:pPr>
            <a:r>
              <a:rPr lang="tr-TR" sz="2400" dirty="0">
                <a:solidFill>
                  <a:schemeClr val="accent5"/>
                </a:solidFill>
              </a:rPr>
              <a:t>Herkese Açık Öneri</a:t>
            </a:r>
          </a:p>
          <a:p>
            <a:pPr marL="285750" indent="-285750">
              <a:buFont typeface="Arial" panose="020B0604020202020204" pitchFamily="34" charset="0"/>
              <a:buChar char="•"/>
            </a:pPr>
            <a:r>
              <a:rPr lang="tr-TR" dirty="0"/>
              <a:t>TBK </a:t>
            </a:r>
            <a:r>
              <a:rPr lang="tr-TR" dirty="0" err="1"/>
              <a:t>md.</a:t>
            </a:r>
            <a:r>
              <a:rPr lang="tr-TR" dirty="0"/>
              <a:t> 8/</a:t>
            </a:r>
            <a:r>
              <a:rPr lang="tr-TR" dirty="0" err="1"/>
              <a:t>II’ye</a:t>
            </a:r>
            <a:r>
              <a:rPr lang="tr-TR" dirty="0"/>
              <a:t> göre </a:t>
            </a:r>
            <a:r>
              <a:rPr lang="tr-TR" i="1" dirty="0"/>
              <a:t>«fiyatını göstererek mal sergilenmesi veya tarife, fiyat listesi ya da benzerlerinin gönderilmesi aksi açıkça ve kolaylıkla anlaşılmadıkça öneri sayılır.» </a:t>
            </a:r>
            <a:endParaRPr lang="tr-TR" dirty="0"/>
          </a:p>
          <a:p>
            <a:pPr marL="342900" indent="-342900">
              <a:buFont typeface="Arial" panose="020B0604020202020204" pitchFamily="34" charset="0"/>
              <a:buChar char="•"/>
            </a:pPr>
            <a:r>
              <a:rPr lang="tr-TR" sz="2400" dirty="0">
                <a:solidFill>
                  <a:schemeClr val="accent5"/>
                </a:solidFill>
              </a:rPr>
              <a:t>Ismarlanmayan Şeyin Gönderilmesi</a:t>
            </a:r>
          </a:p>
          <a:p>
            <a:pPr marL="342900" indent="-342900">
              <a:buFont typeface="Arial" panose="020B0604020202020204" pitchFamily="34" charset="0"/>
              <a:buChar char="•"/>
            </a:pPr>
            <a:r>
              <a:rPr lang="tr-TR" dirty="0"/>
              <a:t>TBK </a:t>
            </a:r>
            <a:r>
              <a:rPr lang="tr-TR" dirty="0" err="1"/>
              <a:t>md.</a:t>
            </a:r>
            <a:r>
              <a:rPr lang="tr-TR" dirty="0"/>
              <a:t> 7 hükmüne göre </a:t>
            </a:r>
            <a:r>
              <a:rPr lang="tr-TR" i="1" dirty="0"/>
              <a:t>« ısmarlanmamış bir şeyin gönderilmesi öneri sayılmaz. Bu şeyi alan kişi onu geri göndermek veya saklamakla yükümlü değildir.»</a:t>
            </a:r>
          </a:p>
          <a:p>
            <a:pPr marL="342900" indent="-342900">
              <a:buFont typeface="Arial" panose="020B0604020202020204" pitchFamily="34" charset="0"/>
              <a:buChar char="•"/>
            </a:pPr>
            <a:r>
              <a:rPr lang="tr-TR" dirty="0"/>
              <a:t>Sipariş edilmeyen malların veya hizmetlerin sunulması durumunda tüketiciye karşı herhangi bir hak ileri sürülemez. </a:t>
            </a:r>
          </a:p>
          <a:p>
            <a:pPr marL="342900" indent="-342900">
              <a:buFont typeface="Arial" panose="020B0604020202020204" pitchFamily="34" charset="0"/>
              <a:buChar char="•"/>
            </a:pPr>
            <a:r>
              <a:rPr lang="tr-TR" sz="2400" dirty="0">
                <a:solidFill>
                  <a:schemeClr val="accent5"/>
                </a:solidFill>
              </a:rPr>
              <a:t>Önerinin Bağlayıcılığı</a:t>
            </a:r>
          </a:p>
          <a:p>
            <a:pPr marL="342900" indent="-342900">
              <a:buFont typeface="Arial" panose="020B0604020202020204" pitchFamily="34" charset="0"/>
              <a:buChar char="•"/>
            </a:pPr>
            <a:r>
              <a:rPr lang="tr-TR" dirty="0"/>
              <a:t>Bir iradenin öneri sayılmasının en önemli hukuki sonucu önerenin bununla bağlı olmasıdır. </a:t>
            </a:r>
            <a:r>
              <a:rPr lang="tr-TR" dirty="0" err="1"/>
              <a:t>TBK’da</a:t>
            </a:r>
            <a:r>
              <a:rPr lang="tr-TR" dirty="0"/>
              <a:t> bağlanma süresi ikili bir ayrımda incelenmiştir.</a:t>
            </a:r>
          </a:p>
          <a:p>
            <a:pPr marL="342900" indent="-342900">
              <a:buFont typeface="Arial" panose="020B0604020202020204" pitchFamily="34" charset="0"/>
              <a:buChar char="•"/>
            </a:pPr>
            <a:r>
              <a:rPr lang="tr-TR" dirty="0"/>
              <a:t>Buna göre Süreli Öneri ve Süresiz Öneri olmak üzere ikili bir ayrım yapılmıştır.</a:t>
            </a:r>
          </a:p>
        </p:txBody>
      </p:sp>
    </p:spTree>
    <p:extLst>
      <p:ext uri="{BB962C8B-B14F-4D97-AF65-F5344CB8AC3E}">
        <p14:creationId xmlns:p14="http://schemas.microsoft.com/office/powerpoint/2010/main" val="1139341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DE06F3-16D9-4763-A55A-33A5F5ED82A0}"/>
              </a:ext>
            </a:extLst>
          </p:cNvPr>
          <p:cNvSpPr>
            <a:spLocks noGrp="1"/>
          </p:cNvSpPr>
          <p:nvPr>
            <p:ph type="title"/>
          </p:nvPr>
        </p:nvSpPr>
        <p:spPr/>
        <p:txBody>
          <a:bodyPr/>
          <a:lstStyle/>
          <a:p>
            <a:pPr marL="0" lvl="1">
              <a:spcBef>
                <a:spcPct val="20000"/>
              </a:spcBef>
            </a:pPr>
            <a:br>
              <a:rPr lang="tr-TR" sz="2400" dirty="0">
                <a:solidFill>
                  <a:srgbClr val="C00000"/>
                </a:solidFill>
              </a:rPr>
            </a:br>
            <a:r>
              <a:rPr lang="tr-TR" sz="2400" dirty="0">
                <a:solidFill>
                  <a:srgbClr val="C00000"/>
                </a:solidFill>
              </a:rPr>
              <a:t>	</a:t>
            </a: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	A. SÖZLEŞMENİN KURULMASI</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1412DF0C-66B8-4403-B05D-99391E1B0EB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6B5D9837-A402-42DF-A6DC-458D7492BC88}"/>
              </a:ext>
            </a:extLst>
          </p:cNvPr>
          <p:cNvSpPr/>
          <p:nvPr/>
        </p:nvSpPr>
        <p:spPr>
          <a:xfrm>
            <a:off x="0" y="1139875"/>
            <a:ext cx="8763000" cy="2862322"/>
          </a:xfrm>
          <a:prstGeom prst="rect">
            <a:avLst/>
          </a:prstGeom>
        </p:spPr>
        <p:txBody>
          <a:bodyPr wrap="square">
            <a:spAutoFit/>
          </a:bodyPr>
          <a:lstStyle/>
          <a:p>
            <a:r>
              <a:rPr lang="tr-TR" b="1" dirty="0" err="1">
                <a:solidFill>
                  <a:schemeClr val="accent5"/>
                </a:solidFill>
              </a:rPr>
              <a:t>aa</a:t>
            </a:r>
            <a:r>
              <a:rPr lang="tr-TR" b="1" dirty="0">
                <a:solidFill>
                  <a:schemeClr val="accent5"/>
                </a:solidFill>
              </a:rPr>
              <a:t>. Öneri</a:t>
            </a:r>
          </a:p>
          <a:p>
            <a:pPr marL="342900" indent="-342900">
              <a:buAutoNum type="arabicPeriod"/>
            </a:pPr>
            <a:r>
              <a:rPr lang="tr-TR" b="1" dirty="0">
                <a:solidFill>
                  <a:schemeClr val="accent5"/>
                </a:solidFill>
              </a:rPr>
              <a:t>Süreli Öneride Bağlayıcılık</a:t>
            </a:r>
          </a:p>
          <a:p>
            <a:pPr marL="285750" indent="-285750">
              <a:buFont typeface="Arial" panose="020B0604020202020204" pitchFamily="34" charset="0"/>
              <a:buChar char="•"/>
            </a:pPr>
            <a:r>
              <a:rPr lang="tr-TR" dirty="0"/>
              <a:t>Öneren önerisi ile bağlılık süresini tayin etmiş ise süreli öneri söz konusudur. Bu durum hem hazırlar arasında hem de hazır olmayanlar arasında yapılan sözleşmelerde söz konusu olur.</a:t>
            </a:r>
          </a:p>
          <a:p>
            <a:pPr marL="285750" indent="-285750">
              <a:buFont typeface="Arial" panose="020B0604020202020204" pitchFamily="34" charset="0"/>
              <a:buChar char="•"/>
            </a:pPr>
            <a:r>
              <a:rPr lang="tr-TR" dirty="0"/>
              <a:t>Öneri için bir süre öngörüldüğü hallerde öneren sürenin sonuna kadar önerisi ile bağlıdır. Kabulcünün bu sürenin sonuna kadar öneriye uygun bir irade beyanında bulunmaması halinde öneren önerisi ile bağlı değildir. Bu süre sonunda yapılan kabul beyanları ancak yenir bir öneri olarak değerlendirilebilir. </a:t>
            </a:r>
          </a:p>
          <a:p>
            <a:pPr marL="285750" indent="-285750">
              <a:buFont typeface="Arial" panose="020B0604020202020204" pitchFamily="34" charset="0"/>
              <a:buChar char="•"/>
            </a:pPr>
            <a:r>
              <a:rPr lang="tr-TR" dirty="0"/>
              <a:t>Önerinin bağlayıcılık süresi serbestçe kararlaştırılabilir.</a:t>
            </a:r>
          </a:p>
        </p:txBody>
      </p:sp>
    </p:spTree>
    <p:extLst>
      <p:ext uri="{BB962C8B-B14F-4D97-AF65-F5344CB8AC3E}">
        <p14:creationId xmlns:p14="http://schemas.microsoft.com/office/powerpoint/2010/main" val="19154951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13244</TotalTime>
  <Words>1712</Words>
  <Application>Microsoft Office PowerPoint</Application>
  <PresentationFormat>Ekran Gösterisi (4:3)</PresentationFormat>
  <Paragraphs>119</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15</vt:i4>
      </vt:variant>
    </vt:vector>
  </HeadingPairs>
  <TitlesOfParts>
    <vt:vector size="21" baseType="lpstr">
      <vt:lpstr>Arial</vt:lpstr>
      <vt:lpstr>Calibri</vt:lpstr>
      <vt:lpstr>Wingdings</vt:lpstr>
      <vt:lpstr>ekonomi</vt:lpstr>
      <vt:lpstr>1_Rics</vt:lpstr>
      <vt:lpstr>h.t.</vt:lpstr>
      <vt:lpstr>PowerPoint Sunusu</vt:lpstr>
      <vt:lpstr>PowerPoint Sunusu</vt:lpstr>
      <vt:lpstr>  I. SÖZLEŞMEDEN DOĞAN BORÇ İLİŞKİLERİ  A. SÖZLEŞMENİN KURULMASI </vt:lpstr>
      <vt:lpstr>  I. SÖZLEŞMEDEN DOĞAN BORÇ İLİŞKİLERİ  A. SÖZLEŞMENİN KURULMASI </vt:lpstr>
      <vt:lpstr>  I. SÖZLEŞMEDEN DOĞAN BORÇ İLİŞKİLERİ  A. SÖZLEŞMENİN KURULMASI </vt:lpstr>
      <vt:lpstr>  I. SÖZLEŞMEDEN DOĞAN BORÇ İLİŞKİLERİ  A. SÖZLEŞMENİN KURULMASI </vt:lpstr>
      <vt:lpstr>  I. SÖZLEŞMEDEN DOĞAN BORÇ İLİŞKİLERİ  A. SÖZLEŞMENİN KURULMASI </vt:lpstr>
      <vt:lpstr>  I. SÖZLEŞMEDEN DOĞAN BORÇ İLİŞKİLERİ  A. SÖZLEŞMENİN KURULMASI </vt:lpstr>
      <vt:lpstr>  I. SÖZLEŞMEDEN DOĞAN BORÇ İLİŞKİLERİ  A. SÖZLEŞMENİN KURULMASI </vt:lpstr>
      <vt:lpstr>  I. SÖZLEŞMEDEN DOĞAN BORÇ İLİŞKİLERİ  A. SÖZLEŞMENİN KURULMASI </vt:lpstr>
      <vt:lpstr>  I. SÖZLEŞMEDEN DOĞAN BORÇ İLİŞKİLERİ  A. SÖZLEŞMENİN KURULMASI </vt:lpstr>
      <vt:lpstr>  I. SÖZLEŞMEDEN DOĞAN BORÇ İLİŞKİLERİ  A. SÖZLEŞMENİN KURULMASI </vt:lpstr>
      <vt:lpstr>  I. SÖZLEŞMEDEN DOĞAN BORÇ İLİŞKİLERİ  A. SÖZLEŞMENİN KURULMASI </vt:lpstr>
      <vt:lpstr>  I. SÖZLEŞMEDEN DOĞAN BORÇ İLİŞKİLERİ  A. SÖZLEŞMENİN KURULMASI </vt:lpstr>
      <vt:lpstr>  I. SÖZLEŞMEDEN DOĞAN BORÇ İLİŞKİLERİ  A. SÖZLEŞMENİN KURULMASI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906</cp:revision>
  <cp:lastPrinted>2016-10-24T07:53:35Z</cp:lastPrinted>
  <dcterms:created xsi:type="dcterms:W3CDTF">2016-09-18T09:35:24Z</dcterms:created>
  <dcterms:modified xsi:type="dcterms:W3CDTF">2020-02-24T22:01:01Z</dcterms:modified>
</cp:coreProperties>
</file>