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41A33-6F44-4A20-8C62-A21D3E018334}" type="datetimeFigureOut">
              <a:rPr lang="tr-TR" smtClean="0"/>
              <a:t>08.09.2019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680ED-6AA0-4185-9B66-D8E359111FF6}" type="slidenum">
              <a:rPr lang="tr-TR" smtClean="0"/>
              <a:t>‹#›</a:t>
            </a:fld>
            <a:endParaRPr lang="tr-TR"/>
          </a:p>
        </p:txBody>
      </p:sp>
    </p:spTree>
    <p:extLst>
      <p:ext uri="{BB962C8B-B14F-4D97-AF65-F5344CB8AC3E}">
        <p14:creationId xmlns:p14="http://schemas.microsoft.com/office/powerpoint/2010/main" val="323166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034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D93341C-CF4A-48A6-B437-7BA6358F4758}" type="slidenum">
              <a:rPr lang="tr-TR" altLang="tr-TR">
                <a:solidFill>
                  <a:prstClr val="black"/>
                </a:solidFill>
                <a:latin typeface="Verdana" pitchFamily="34" charset="0"/>
              </a:rPr>
              <a:pPr/>
              <a:t>2</a:t>
            </a:fld>
            <a:endParaRPr lang="tr-TR" altLang="tr-TR">
              <a:solidFill>
                <a:prstClr val="black"/>
              </a:solidFill>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259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CC451F2-0BBE-4E1B-856D-06C86BDB5ABA}" type="slidenum">
              <a:rPr lang="tr-TR" altLang="tr-TR">
                <a:solidFill>
                  <a:prstClr val="black"/>
                </a:solidFill>
                <a:latin typeface="Verdana" pitchFamily="34" charset="0"/>
              </a:rPr>
              <a:pPr/>
              <a:t>15</a:t>
            </a:fld>
            <a:endParaRPr lang="tr-TR" altLang="tr-TR">
              <a:solidFill>
                <a:prstClr val="black"/>
              </a:solidFill>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280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CC6153E-E2D3-4271-B195-3774C08E2B9D}" type="slidenum">
              <a:rPr lang="tr-TR" altLang="tr-TR">
                <a:solidFill>
                  <a:prstClr val="black"/>
                </a:solidFill>
                <a:latin typeface="Verdana" pitchFamily="34" charset="0"/>
              </a:rPr>
              <a:pPr/>
              <a:t>16</a:t>
            </a:fld>
            <a:endParaRPr lang="tr-TR" altLang="tr-TR">
              <a:solidFill>
                <a:prstClr val="black"/>
              </a:solidFill>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300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175F725A-D3B1-498A-A11A-984BBCA386FB}" type="slidenum">
              <a:rPr lang="tr-TR" altLang="tr-TR">
                <a:solidFill>
                  <a:prstClr val="black"/>
                </a:solidFill>
                <a:latin typeface="Verdana" pitchFamily="34" charset="0"/>
              </a:rPr>
              <a:pPr/>
              <a:t>17</a:t>
            </a:fld>
            <a:endParaRPr lang="tr-TR" altLang="tr-TR">
              <a:solidFill>
                <a:prstClr val="black"/>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054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BAD35F12-5D50-4B5C-9DD0-1260B5007CA6}" type="slidenum">
              <a:rPr lang="tr-TR" altLang="tr-TR">
                <a:solidFill>
                  <a:prstClr val="black"/>
                </a:solidFill>
                <a:latin typeface="Verdana" pitchFamily="34" charset="0"/>
              </a:rPr>
              <a:pPr/>
              <a:t>3</a:t>
            </a:fld>
            <a:endParaRPr lang="tr-TR" altLang="tr-TR">
              <a:solidFill>
                <a:prstClr val="black"/>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085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0AF8C70-777E-4577-93D3-90F6565D347C}" type="slidenum">
              <a:rPr lang="tr-TR" altLang="tr-TR">
                <a:solidFill>
                  <a:prstClr val="black"/>
                </a:solidFill>
                <a:latin typeface="Verdana" pitchFamily="34" charset="0"/>
              </a:rPr>
              <a:pPr/>
              <a:t>5</a:t>
            </a:fld>
            <a:endParaRPr lang="tr-TR" altLang="tr-TR">
              <a:solidFill>
                <a:prstClr val="black"/>
              </a:solidFill>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16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2B2053DD-B991-423B-B06F-CA230ABF7B0B}" type="slidenum">
              <a:rPr lang="tr-TR" altLang="tr-TR">
                <a:solidFill>
                  <a:prstClr val="black"/>
                </a:solidFill>
                <a:latin typeface="Verdana" pitchFamily="34" charset="0"/>
              </a:rPr>
              <a:pPr/>
              <a:t>7</a:t>
            </a:fld>
            <a:endParaRPr lang="tr-TR" altLang="tr-TR">
              <a:solidFill>
                <a:prstClr val="black"/>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36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3179C5D-0FAA-43FE-AB0C-D2E869E7E2E0}" type="slidenum">
              <a:rPr lang="tr-TR" altLang="tr-TR">
                <a:solidFill>
                  <a:prstClr val="black"/>
                </a:solidFill>
                <a:latin typeface="Verdana" pitchFamily="34" charset="0"/>
              </a:rPr>
              <a:pPr/>
              <a:t>8</a:t>
            </a:fld>
            <a:endParaRPr lang="tr-TR" altLang="tr-TR">
              <a:solidFill>
                <a:prstClr val="black"/>
              </a:solidFill>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77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3E4AABD-180E-4605-B552-16B6569EED09}" type="slidenum">
              <a:rPr lang="tr-TR" altLang="tr-TR">
                <a:solidFill>
                  <a:prstClr val="black"/>
                </a:solidFill>
                <a:latin typeface="Verdana" pitchFamily="34" charset="0"/>
              </a:rPr>
              <a:pPr/>
              <a:t>11</a:t>
            </a:fld>
            <a:endParaRPr lang="tr-TR" altLang="tr-TR">
              <a:solidFill>
                <a:prstClr val="black"/>
              </a:solidFill>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98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4944B80F-6C9F-49C1-A345-5089E9A2D6A8}" type="slidenum">
              <a:rPr lang="tr-TR" altLang="tr-TR">
                <a:solidFill>
                  <a:prstClr val="black"/>
                </a:solidFill>
                <a:latin typeface="Verdana" pitchFamily="34" charset="0"/>
              </a:rPr>
              <a:pPr/>
              <a:t>12</a:t>
            </a:fld>
            <a:endParaRPr lang="tr-TR" altLang="tr-TR">
              <a:solidFill>
                <a:prstClr val="black"/>
              </a:solidFill>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218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4FDD5A34-44A6-4A0C-BBA2-B24DC48EC21C}" type="slidenum">
              <a:rPr lang="tr-TR" altLang="tr-TR">
                <a:solidFill>
                  <a:prstClr val="black"/>
                </a:solidFill>
                <a:latin typeface="Verdana" pitchFamily="34" charset="0"/>
              </a:rPr>
              <a:pPr/>
              <a:t>13</a:t>
            </a:fld>
            <a:endParaRPr lang="tr-TR" altLang="tr-TR">
              <a:solidFill>
                <a:prstClr val="black"/>
              </a:solidFill>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239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8A1EB78-F0A1-4205-8B88-CDE6FEA7C24F}" type="slidenum">
              <a:rPr lang="tr-TR" altLang="tr-TR">
                <a:solidFill>
                  <a:prstClr val="black"/>
                </a:solidFill>
                <a:latin typeface="Verdana" pitchFamily="34" charset="0"/>
              </a:rPr>
              <a:pPr/>
              <a:t>14</a:t>
            </a:fld>
            <a:endParaRPr lang="tr-TR" altLang="tr-TR">
              <a:solidFill>
                <a:prstClr val="black"/>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2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6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17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18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1" name="19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2" name="20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3" name="23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4" name="2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5" name="25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7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28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29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30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31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endParaRPr lang="tr-TR">
              <a:solidFill>
                <a:srgbClr val="575F6D"/>
              </a:solidFill>
            </a:endParaRP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solidFill>
                <a:srgbClr val="575F6D"/>
              </a:solidFill>
            </a:endParaRP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fld id="{7301172D-1C45-4228-ACD7-4C5EA8087F6D}" type="slidenum">
              <a:rPr lang="tr-TR" altLang="tr-TR"/>
              <a:pPr/>
              <a:t>‹#›</a:t>
            </a:fld>
            <a:endParaRPr lang="tr-TR" altLang="tr-TR"/>
          </a:p>
        </p:txBody>
      </p:sp>
    </p:spTree>
    <p:extLst>
      <p:ext uri="{BB962C8B-B14F-4D97-AF65-F5344CB8AC3E}">
        <p14:creationId xmlns:p14="http://schemas.microsoft.com/office/powerpoint/2010/main" val="28628410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srgbClr val="575F6D"/>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6" name="22 Slayt Numarası Yer Tutucusu"/>
          <p:cNvSpPr>
            <a:spLocks noGrp="1"/>
          </p:cNvSpPr>
          <p:nvPr>
            <p:ph type="sldNum" sz="quarter" idx="12"/>
          </p:nvPr>
        </p:nvSpPr>
        <p:spPr/>
        <p:txBody>
          <a:bodyPr/>
          <a:lstStyle>
            <a:lvl1pPr>
              <a:defRPr/>
            </a:lvl1pPr>
          </a:lstStyle>
          <a:p>
            <a:fld id="{F4300AC4-74A3-49ED-9887-B46755D0DEBD}" type="slidenum">
              <a:rPr lang="tr-TR" altLang="tr-TR"/>
              <a:pPr/>
              <a:t>‹#›</a:t>
            </a:fld>
            <a:endParaRPr lang="tr-TR" altLang="tr-TR"/>
          </a:p>
        </p:txBody>
      </p:sp>
    </p:spTree>
    <p:extLst>
      <p:ext uri="{BB962C8B-B14F-4D97-AF65-F5344CB8AC3E}">
        <p14:creationId xmlns:p14="http://schemas.microsoft.com/office/powerpoint/2010/main" val="408481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srgbClr val="575F6D"/>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6" name="22 Slayt Numarası Yer Tutucusu"/>
          <p:cNvSpPr>
            <a:spLocks noGrp="1"/>
          </p:cNvSpPr>
          <p:nvPr>
            <p:ph type="sldNum" sz="quarter" idx="12"/>
          </p:nvPr>
        </p:nvSpPr>
        <p:spPr/>
        <p:txBody>
          <a:bodyPr/>
          <a:lstStyle>
            <a:lvl1pPr>
              <a:defRPr/>
            </a:lvl1pPr>
          </a:lstStyle>
          <a:p>
            <a:fld id="{3248FFCC-F073-44A0-B16C-9DB3486047D1}" type="slidenum">
              <a:rPr lang="tr-TR" altLang="tr-TR"/>
              <a:pPr/>
              <a:t>‹#›</a:t>
            </a:fld>
            <a:endParaRPr lang="tr-TR" altLang="tr-TR"/>
          </a:p>
        </p:txBody>
      </p:sp>
    </p:spTree>
    <p:extLst>
      <p:ext uri="{BB962C8B-B14F-4D97-AF65-F5344CB8AC3E}">
        <p14:creationId xmlns:p14="http://schemas.microsoft.com/office/powerpoint/2010/main" val="11621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endParaRPr lang="tr-TR">
              <a:solidFill>
                <a:srgbClr val="575F6D"/>
              </a:solidFill>
            </a:endParaRPr>
          </a:p>
        </p:txBody>
      </p:sp>
      <p:sp>
        <p:nvSpPr>
          <p:cNvPr id="5" name="8 Slayt Numarası Yer Tutucusu"/>
          <p:cNvSpPr>
            <a:spLocks noGrp="1"/>
          </p:cNvSpPr>
          <p:nvPr>
            <p:ph type="sldNum" sz="quarter" idx="11"/>
          </p:nvPr>
        </p:nvSpPr>
        <p:spPr/>
        <p:txBody>
          <a:bodyPr/>
          <a:lstStyle>
            <a:lvl1pPr>
              <a:defRPr/>
            </a:lvl1pPr>
          </a:lstStyle>
          <a:p>
            <a:fld id="{81A90455-1882-42BC-AFFE-C91FDA327D20}" type="slidenum">
              <a:rPr lang="tr-TR" altLang="tr-TR"/>
              <a:pPr/>
              <a:t>‹#›</a:t>
            </a:fld>
            <a:endParaRPr lang="tr-TR" altLang="tr-TR"/>
          </a:p>
        </p:txBody>
      </p:sp>
      <p:sp>
        <p:nvSpPr>
          <p:cNvPr id="6" name="9 Altbilgi Yer Tutucusu"/>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15923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12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6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17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18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Verdana" pitchFamily="34" charset="0"/>
            </a:endParaRPr>
          </a:p>
        </p:txBody>
      </p:sp>
      <p:sp>
        <p:nvSpPr>
          <p:cNvPr id="9" name="19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Verdana" pitchFamily="34" charset="0"/>
            </a:endParaRPr>
          </a:p>
        </p:txBody>
      </p:sp>
      <p:sp>
        <p:nvSpPr>
          <p:cNvPr id="10" name="20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Verdana" pitchFamily="34" charset="0"/>
            </a:endParaRPr>
          </a:p>
        </p:txBody>
      </p:sp>
      <p:sp>
        <p:nvSpPr>
          <p:cNvPr id="11" name="23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Verdana" pitchFamily="34" charset="0"/>
            </a:endParaRPr>
          </a:p>
        </p:txBody>
      </p:sp>
      <p:sp>
        <p:nvSpPr>
          <p:cNvPr id="12" name="2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Verdana" pitchFamily="34" charset="0"/>
            </a:endParaRPr>
          </a:p>
        </p:txBody>
      </p:sp>
      <p:sp>
        <p:nvSpPr>
          <p:cNvPr id="13" name="2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26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27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2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9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30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31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Verdana" pitchFamily="34" charset="0"/>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endParaRPr lang="tr-TR">
              <a:solidFill>
                <a:srgbClr val="FFF39D"/>
              </a:solidFill>
            </a:endParaRP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solidFill>
                <a:srgbClr val="FFF39D"/>
              </a:solidFill>
            </a:endParaRP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fld id="{4F57C890-7C7D-4462-B232-C1A90874371B}" type="slidenum">
              <a:rPr lang="tr-TR" altLang="tr-TR"/>
              <a:pPr/>
              <a:t>‹#›</a:t>
            </a:fld>
            <a:endParaRPr lang="tr-TR" altLang="tr-TR"/>
          </a:p>
        </p:txBody>
      </p:sp>
    </p:spTree>
    <p:extLst>
      <p:ext uri="{BB962C8B-B14F-4D97-AF65-F5344CB8AC3E}">
        <p14:creationId xmlns:p14="http://schemas.microsoft.com/office/powerpoint/2010/main" val="33688233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srgbClr val="575F6D"/>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7" name="22 Slayt Numarası Yer Tutucusu"/>
          <p:cNvSpPr>
            <a:spLocks noGrp="1"/>
          </p:cNvSpPr>
          <p:nvPr>
            <p:ph type="sldNum" sz="quarter" idx="12"/>
          </p:nvPr>
        </p:nvSpPr>
        <p:spPr/>
        <p:txBody>
          <a:bodyPr/>
          <a:lstStyle>
            <a:lvl1pPr>
              <a:defRPr/>
            </a:lvl1pPr>
          </a:lstStyle>
          <a:p>
            <a:fld id="{314860D2-3559-4E6A-A335-1BA668AEFFF1}" type="slidenum">
              <a:rPr lang="tr-TR" altLang="tr-TR"/>
              <a:pPr/>
              <a:t>‹#›</a:t>
            </a:fld>
            <a:endParaRPr lang="tr-TR" altLang="tr-TR"/>
          </a:p>
        </p:txBody>
      </p:sp>
    </p:spTree>
    <p:extLst>
      <p:ext uri="{BB962C8B-B14F-4D97-AF65-F5344CB8AC3E}">
        <p14:creationId xmlns:p14="http://schemas.microsoft.com/office/powerpoint/2010/main" val="296542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endParaRPr lang="tr-TR">
              <a:solidFill>
                <a:srgbClr val="575F6D"/>
              </a:solidFill>
            </a:endParaRPr>
          </a:p>
        </p:txBody>
      </p:sp>
      <p:sp>
        <p:nvSpPr>
          <p:cNvPr id="8" name="2 Altbilgi Yer Tutucusu"/>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9" name="22 Slayt Numarası Yer Tutucusu"/>
          <p:cNvSpPr>
            <a:spLocks noGrp="1"/>
          </p:cNvSpPr>
          <p:nvPr>
            <p:ph type="sldNum" sz="quarter" idx="12"/>
          </p:nvPr>
        </p:nvSpPr>
        <p:spPr/>
        <p:txBody>
          <a:bodyPr/>
          <a:lstStyle>
            <a:lvl1pPr>
              <a:defRPr/>
            </a:lvl1pPr>
          </a:lstStyle>
          <a:p>
            <a:fld id="{46F29690-EACA-4D25-8601-556E8090753D}" type="slidenum">
              <a:rPr lang="tr-TR" altLang="tr-TR"/>
              <a:pPr/>
              <a:t>‹#›</a:t>
            </a:fld>
            <a:endParaRPr lang="tr-TR" altLang="tr-TR"/>
          </a:p>
        </p:txBody>
      </p:sp>
    </p:spTree>
    <p:extLst>
      <p:ext uri="{BB962C8B-B14F-4D97-AF65-F5344CB8AC3E}">
        <p14:creationId xmlns:p14="http://schemas.microsoft.com/office/powerpoint/2010/main" val="427042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endParaRPr lang="tr-TR">
              <a:solidFill>
                <a:srgbClr val="575F6D"/>
              </a:solidFill>
            </a:endParaRPr>
          </a:p>
        </p:txBody>
      </p:sp>
      <p:sp>
        <p:nvSpPr>
          <p:cNvPr id="4" name="6 Slayt Numarası Yer Tutucusu"/>
          <p:cNvSpPr>
            <a:spLocks noGrp="1"/>
          </p:cNvSpPr>
          <p:nvPr>
            <p:ph type="sldNum" sz="quarter" idx="11"/>
          </p:nvPr>
        </p:nvSpPr>
        <p:spPr/>
        <p:txBody>
          <a:bodyPr/>
          <a:lstStyle>
            <a:lvl1pPr>
              <a:defRPr/>
            </a:lvl1pPr>
          </a:lstStyle>
          <a:p>
            <a:fld id="{D2084B02-F1AC-4F53-AE87-3A5A289D648A}" type="slidenum">
              <a:rPr lang="tr-TR" altLang="tr-TR"/>
              <a:pPr/>
              <a:t>‹#›</a:t>
            </a:fld>
            <a:endParaRPr lang="tr-TR" altLang="tr-TR"/>
          </a:p>
        </p:txBody>
      </p:sp>
      <p:sp>
        <p:nvSpPr>
          <p:cNvPr id="5" name="7 Altbilgi Yer Tutucusu"/>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33542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srgbClr val="575F6D"/>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4" name="22 Slayt Numarası Yer Tutucusu"/>
          <p:cNvSpPr>
            <a:spLocks noGrp="1"/>
          </p:cNvSpPr>
          <p:nvPr>
            <p:ph type="sldNum" sz="quarter" idx="12"/>
          </p:nvPr>
        </p:nvSpPr>
        <p:spPr/>
        <p:txBody>
          <a:bodyPr/>
          <a:lstStyle>
            <a:lvl1pPr>
              <a:defRPr/>
            </a:lvl1pPr>
          </a:lstStyle>
          <a:p>
            <a:fld id="{C4575DE4-4DF6-4E56-9242-D7D29DBEFA60}" type="slidenum">
              <a:rPr lang="tr-TR" altLang="tr-TR"/>
              <a:pPr/>
              <a:t>‹#›</a:t>
            </a:fld>
            <a:endParaRPr lang="tr-TR" altLang="tr-TR"/>
          </a:p>
        </p:txBody>
      </p:sp>
    </p:spTree>
    <p:extLst>
      <p:ext uri="{BB962C8B-B14F-4D97-AF65-F5344CB8AC3E}">
        <p14:creationId xmlns:p14="http://schemas.microsoft.com/office/powerpoint/2010/main" val="387695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Verdana" pitchFamily="34" charset="0"/>
            </a:endParaRPr>
          </a:p>
        </p:txBody>
      </p:sp>
      <p:sp>
        <p:nvSpPr>
          <p:cNvPr id="6" name="14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Verdana" pitchFamily="34" charset="0"/>
            </a:endParaRPr>
          </a:p>
        </p:txBody>
      </p:sp>
      <p:sp>
        <p:nvSpPr>
          <p:cNvPr id="7" name="16 Düz Bağlayıcı"/>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8" name="17 Düz Bağlayıcı"/>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9" name="1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19 Düz Bağlayıcı"/>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11" name="2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endParaRPr lang="tr-TR">
              <a:solidFill>
                <a:srgbClr val="575F6D"/>
              </a:solidFill>
            </a:endParaRPr>
          </a:p>
        </p:txBody>
      </p:sp>
      <p:sp>
        <p:nvSpPr>
          <p:cNvPr id="13" name="21 Slayt Numarası Yer Tutucusu"/>
          <p:cNvSpPr>
            <a:spLocks noGrp="1"/>
          </p:cNvSpPr>
          <p:nvPr>
            <p:ph type="sldNum" sz="quarter" idx="11"/>
          </p:nvPr>
        </p:nvSpPr>
        <p:spPr/>
        <p:txBody>
          <a:bodyPr/>
          <a:lstStyle>
            <a:lvl1pPr>
              <a:defRPr/>
            </a:lvl1pPr>
          </a:lstStyle>
          <a:p>
            <a:fld id="{9D5A239E-7086-44F9-AE4A-6AA764F7EE11}" type="slidenum">
              <a:rPr lang="tr-TR" altLang="tr-TR"/>
              <a:pPr/>
              <a:t>‹#›</a:t>
            </a:fld>
            <a:endParaRPr lang="tr-TR" altLang="tr-TR"/>
          </a:p>
        </p:txBody>
      </p:sp>
      <p:sp>
        <p:nvSpPr>
          <p:cNvPr id="14" name="22 Altbilgi Yer Tutucusu"/>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22593986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6" name="14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6 Düz Bağlayıcı"/>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8" name="1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18 Düz Bağlayıcı"/>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10" name="1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Verdana" pitchFamily="34" charset="0"/>
            </a:endParaRPr>
          </a:p>
        </p:txBody>
      </p:sp>
      <p:sp>
        <p:nvSpPr>
          <p:cNvPr id="11" name="20 Düz Bağlayıcı"/>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endParaRPr lang="tr-TR">
              <a:solidFill>
                <a:srgbClr val="575F6D"/>
              </a:solidFill>
            </a:endParaRPr>
          </a:p>
        </p:txBody>
      </p:sp>
      <p:sp>
        <p:nvSpPr>
          <p:cNvPr id="13" name="17 Slayt Numarası Yer Tutucusu"/>
          <p:cNvSpPr>
            <a:spLocks noGrp="1"/>
          </p:cNvSpPr>
          <p:nvPr>
            <p:ph type="sldNum" sz="quarter" idx="11"/>
          </p:nvPr>
        </p:nvSpPr>
        <p:spPr/>
        <p:txBody>
          <a:bodyPr/>
          <a:lstStyle>
            <a:lvl1pPr>
              <a:defRPr/>
            </a:lvl1pPr>
          </a:lstStyle>
          <a:p>
            <a:fld id="{81F811FE-E7CE-4BE7-9042-9A5C2A77561D}" type="slidenum">
              <a:rPr lang="tr-TR" altLang="tr-TR"/>
              <a:pPr/>
              <a:t>‹#›</a:t>
            </a:fld>
            <a:endParaRPr lang="tr-TR" altLang="tr-TR"/>
          </a:p>
        </p:txBody>
      </p:sp>
      <p:sp>
        <p:nvSpPr>
          <p:cNvPr id="14" name="20 Altbilgi Yer Tutucusu"/>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151753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Verdana" pitchFamily="34" charset="0"/>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tr-TR">
              <a:solidFill>
                <a:srgbClr val="575F6D"/>
              </a:solidFill>
              <a:latin typeface="Verdana" pitchFamily="34" charset="0"/>
            </a:endParaRP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tr-TR">
              <a:solidFill>
                <a:srgbClr val="575F6D"/>
              </a:solidFill>
              <a:latin typeface="Verdana" pitchFamily="34" charset="0"/>
            </a:endParaRP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endParaRPr>
          </a:p>
        </p:txBody>
      </p:sp>
      <p:sp>
        <p:nvSpPr>
          <p:cNvPr id="1032" name="8 Düz Bağlayıcı"/>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10 Düz Bağlayıcı"/>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mtClean="0">
              <a:solidFill>
                <a:prstClr val="black"/>
              </a:solidFill>
              <a:latin typeface="Verdana" pitchFamily="34" charset="0"/>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fontAlgn="base">
              <a:spcBef>
                <a:spcPct val="0"/>
              </a:spcBef>
              <a:spcAft>
                <a:spcPct val="0"/>
              </a:spcAft>
            </a:pPr>
            <a:fld id="{E5D7941F-6E7C-4457-A2B6-387C1BAAA6E5}" type="slidenum">
              <a:rPr lang="tr-TR" altLang="tr-TR" smtClean="0">
                <a:latin typeface="Verdana" pitchFamily="34" charset="0"/>
              </a:rPr>
              <a:pPr fontAlgn="base">
                <a:spcBef>
                  <a:spcPct val="0"/>
                </a:spcBef>
                <a:spcAft>
                  <a:spcPct val="0"/>
                </a:spcAft>
              </a:pPr>
              <a:t>‹#›</a:t>
            </a:fld>
            <a:endParaRPr lang="tr-TR" altLang="tr-TR" smtClean="0">
              <a:latin typeface="Verdana" pitchFamily="34" charset="0"/>
            </a:endParaRPr>
          </a:p>
        </p:txBody>
      </p:sp>
    </p:spTree>
    <p:extLst>
      <p:ext uri="{BB962C8B-B14F-4D97-AF65-F5344CB8AC3E}">
        <p14:creationId xmlns:p14="http://schemas.microsoft.com/office/powerpoint/2010/main" val="184300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HASTA/YARALI TAŞIMA TEKNİKLERİ</a:t>
            </a:r>
          </a:p>
        </p:txBody>
      </p:sp>
      <p:sp>
        <p:nvSpPr>
          <p:cNvPr id="3" name="Alt Başlık 2"/>
          <p:cNvSpPr>
            <a:spLocks noGrp="1"/>
          </p:cNvSpPr>
          <p:nvPr>
            <p:ph type="subTitle" idx="1"/>
          </p:nvPr>
        </p:nvSpPr>
        <p:spPr/>
        <p:txBody>
          <a:bodyPr/>
          <a:lstStyle/>
          <a:p>
            <a:r>
              <a:rPr lang="tr-TR" dirty="0"/>
              <a:t>Dr. </a:t>
            </a:r>
            <a:r>
              <a:rPr lang="tr-TR" dirty="0" err="1"/>
              <a:t>Öğr</a:t>
            </a:r>
            <a:r>
              <a:rPr lang="tr-TR" dirty="0"/>
              <a:t>. Üye. Behire SANÇAR</a:t>
            </a:r>
          </a:p>
          <a:p>
            <a:endParaRPr lang="tr-TR" dirty="0"/>
          </a:p>
        </p:txBody>
      </p:sp>
    </p:spTree>
    <p:extLst>
      <p:ext uri="{BB962C8B-B14F-4D97-AF65-F5344CB8AC3E}">
        <p14:creationId xmlns:p14="http://schemas.microsoft.com/office/powerpoint/2010/main" val="117387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RENTEK MANEVRASI</a:t>
            </a:r>
            <a:endParaRPr lang="tr-TR" dirty="0"/>
          </a:p>
        </p:txBody>
      </p:sp>
      <p:sp>
        <p:nvSpPr>
          <p:cNvPr id="115715" name="İçerik Yer Tutucusu 2"/>
          <p:cNvSpPr>
            <a:spLocks noGrp="1"/>
          </p:cNvSpPr>
          <p:nvPr>
            <p:ph sz="quarter" idx="1"/>
          </p:nvPr>
        </p:nvSpPr>
        <p:spPr>
          <a:xfrm>
            <a:off x="457200" y="1600200"/>
            <a:ext cx="7467600" cy="4873625"/>
          </a:xfrm>
        </p:spPr>
        <p:txBody>
          <a:bodyPr/>
          <a:lstStyle/>
          <a:p>
            <a:endParaRPr lang="tr-TR" altLang="tr-TR" smtClean="0"/>
          </a:p>
        </p:txBody>
      </p:sp>
      <p:graphicFrame>
        <p:nvGraphicFramePr>
          <p:cNvPr id="115716" name="Nesne 3"/>
          <p:cNvGraphicFramePr>
            <a:graphicFrameLocks noChangeAspect="1"/>
          </p:cNvGraphicFramePr>
          <p:nvPr>
            <p:extLst>
              <p:ext uri="{D42A27DB-BD31-4B8C-83A1-F6EECF244321}">
                <p14:modId xmlns:p14="http://schemas.microsoft.com/office/powerpoint/2010/main" val="3111175256"/>
              </p:ext>
            </p:extLst>
          </p:nvPr>
        </p:nvGraphicFramePr>
        <p:xfrm>
          <a:off x="3679825" y="3224907"/>
          <a:ext cx="1782763" cy="492125"/>
        </p:xfrm>
        <a:graphic>
          <a:graphicData uri="http://schemas.openxmlformats.org/presentationml/2006/ole">
            <mc:AlternateContent xmlns:mc="http://schemas.openxmlformats.org/markup-compatibility/2006">
              <mc:Choice xmlns:v="urn:schemas-microsoft-com:vml" Requires="v">
                <p:oleObj spid="_x0000_s1027" name="Paketleyici Kabuk Nesnesi" showAsIcon="1" r:id="rId3" imgW="1794960" imgH="491040" progId="Package">
                  <p:embed/>
                </p:oleObj>
              </mc:Choice>
              <mc:Fallback>
                <p:oleObj name="Paketleyici Kabuk Nesnesi" showAsIcon="1" r:id="rId3" imgW="1794960" imgH="491040" progId="Package">
                  <p:embed/>
                  <p:pic>
                    <p:nvPicPr>
                      <p:cNvPr id="0" name=""/>
                      <p:cNvPicPr>
                        <a:picLocks noChangeAspect="1" noChangeArrowheads="1"/>
                      </p:cNvPicPr>
                      <p:nvPr/>
                    </p:nvPicPr>
                    <p:blipFill>
                      <a:blip r:embed="rId4"/>
                      <a:srcRect/>
                      <a:stretch>
                        <a:fillRect/>
                      </a:stretch>
                    </p:blipFill>
                    <p:spPr bwMode="auto">
                      <a:xfrm>
                        <a:off x="3679825" y="3224907"/>
                        <a:ext cx="1782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676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0"/>
            <a:ext cx="8610600" cy="1143000"/>
          </a:xfrm>
        </p:spPr>
        <p:txBody>
          <a:bodyPr>
            <a:normAutofit fontScale="90000"/>
          </a:bodyPr>
          <a:lstStyle/>
          <a:p>
            <a:pPr algn="ctr" eaLnBrk="1" fontAlgn="auto" hangingPunct="1">
              <a:spcAft>
                <a:spcPts val="0"/>
              </a:spcAft>
              <a:defRPr/>
            </a:pPr>
            <a:r>
              <a:rPr lang="tr-TR" sz="3200" dirty="0" smtClean="0"/>
              <a:t/>
            </a:r>
            <a:br>
              <a:rPr lang="tr-TR" sz="3200" dirty="0" smtClean="0"/>
            </a:br>
            <a:r>
              <a:rPr lang="tr-TR" sz="3200" dirty="0" smtClean="0"/>
              <a:t/>
            </a:r>
            <a:br>
              <a:rPr lang="tr-TR" sz="3200" dirty="0" smtClean="0"/>
            </a:br>
            <a:r>
              <a:rPr lang="tr-TR" sz="3200" dirty="0" smtClean="0"/>
              <a:t> </a:t>
            </a:r>
            <a:r>
              <a:rPr lang="tr-TR" sz="3600" b="1" dirty="0" smtClean="0"/>
              <a:t>Kısa mesafede süratli taşıma teknikleri  </a:t>
            </a:r>
          </a:p>
        </p:txBody>
      </p:sp>
      <p:sp>
        <p:nvSpPr>
          <p:cNvPr id="116739" name="Rectangle 3"/>
          <p:cNvSpPr>
            <a:spLocks noGrp="1" noChangeArrowheads="1"/>
          </p:cNvSpPr>
          <p:nvPr>
            <p:ph sz="quarter" idx="1"/>
          </p:nvPr>
        </p:nvSpPr>
        <p:spPr>
          <a:xfrm>
            <a:off x="381000" y="1219200"/>
            <a:ext cx="8458200" cy="5638800"/>
          </a:xfrm>
        </p:spPr>
        <p:txBody>
          <a:bodyPr/>
          <a:lstStyle/>
          <a:p>
            <a:pPr eaLnBrk="1" hangingPunct="1"/>
            <a:r>
              <a:rPr lang="tr-TR" altLang="tr-TR" sz="2800" smtClean="0"/>
              <a:t>Kucakta taşıma </a:t>
            </a:r>
          </a:p>
          <a:p>
            <a:pPr eaLnBrk="1" hangingPunct="1"/>
            <a:r>
              <a:rPr lang="tr-TR" altLang="tr-TR" sz="2800" smtClean="0"/>
              <a:t>İlkyardımcının omzundan destek alma</a:t>
            </a:r>
          </a:p>
          <a:p>
            <a:pPr eaLnBrk="1" hangingPunct="1"/>
            <a:r>
              <a:rPr lang="tr-TR" altLang="tr-TR" sz="2800" smtClean="0"/>
              <a:t>Sırtta taşıma</a:t>
            </a:r>
          </a:p>
          <a:p>
            <a:pPr eaLnBrk="1" hangingPunct="1"/>
            <a:r>
              <a:rPr lang="tr-TR" altLang="tr-TR" sz="2800" smtClean="0"/>
              <a:t>Omuzda taşıma (İtfaiyeci yöntemi)</a:t>
            </a:r>
          </a:p>
          <a:p>
            <a:pPr eaLnBrk="1" hangingPunct="1"/>
            <a:r>
              <a:rPr lang="tr-TR" altLang="tr-TR" sz="2800" smtClean="0"/>
              <a:t>İki el üzerinde taşıma (Altın Beşik Yöntemi) </a:t>
            </a:r>
          </a:p>
          <a:p>
            <a:pPr eaLnBrk="1" hangingPunct="1"/>
            <a:r>
              <a:rPr lang="tr-TR" altLang="tr-TR" sz="2800" smtClean="0"/>
              <a:t>Sandalye ile taşıma</a:t>
            </a:r>
          </a:p>
          <a:p>
            <a:pPr eaLnBrk="1" hangingPunct="1"/>
            <a:r>
              <a:rPr lang="tr-TR" altLang="tr-TR" sz="2800" smtClean="0"/>
              <a:t>Sedye üzerine yerleştirme teknikleri; </a:t>
            </a:r>
          </a:p>
          <a:p>
            <a:pPr eaLnBrk="1" hangingPunct="1">
              <a:buFont typeface="Wingdings" pitchFamily="2" charset="2"/>
              <a:buNone/>
            </a:pPr>
            <a:r>
              <a:rPr lang="tr-TR" altLang="tr-TR" sz="2800" smtClean="0"/>
              <a:t>	1-Kaşık tekniği</a:t>
            </a:r>
          </a:p>
          <a:p>
            <a:pPr eaLnBrk="1" hangingPunct="1">
              <a:buFont typeface="Wingdings" pitchFamily="2" charset="2"/>
              <a:buNone/>
            </a:pPr>
            <a:r>
              <a:rPr lang="tr-TR" altLang="tr-TR" sz="2800" smtClean="0"/>
              <a:t>	2-Köprü tekniği </a:t>
            </a:r>
          </a:p>
          <a:p>
            <a:pPr eaLnBrk="1" hangingPunct="1">
              <a:buFont typeface="Wingdings" pitchFamily="2" charset="2"/>
              <a:buNone/>
            </a:pPr>
            <a:r>
              <a:rPr lang="tr-TR" altLang="tr-TR" sz="2800" smtClean="0"/>
              <a:t>	3-Karşılıklı durarak kaldırma</a:t>
            </a:r>
            <a:r>
              <a:rPr lang="tr-TR" altLang="tr-TR" sz="1900" smtClean="0"/>
              <a:t/>
            </a:r>
            <a:br>
              <a:rPr lang="tr-TR" altLang="tr-TR" sz="1900" smtClean="0"/>
            </a:br>
            <a:endParaRPr lang="tr-TR" altLang="tr-TR" sz="1900" smtClean="0"/>
          </a:p>
          <a:p>
            <a:pPr eaLnBrk="1" hangingPunct="1">
              <a:lnSpc>
                <a:spcPct val="70000"/>
              </a:lnSpc>
              <a:buFont typeface="Wingdings" pitchFamily="2" charset="2"/>
              <a:buNone/>
            </a:pPr>
            <a:r>
              <a:rPr lang="tr-TR" altLang="tr-TR" sz="600" smtClean="0"/>
              <a:t/>
            </a:r>
            <a:br>
              <a:rPr lang="tr-TR" altLang="tr-TR" sz="600" smtClean="0"/>
            </a:br>
            <a:r>
              <a:rPr lang="tr-TR" altLang="tr-TR" sz="600" smtClean="0"/>
              <a:t/>
            </a:r>
            <a:br>
              <a:rPr lang="tr-TR" altLang="tr-TR" sz="600" smtClean="0"/>
            </a:br>
            <a:r>
              <a:rPr lang="tr-TR" altLang="tr-TR" sz="600" smtClean="0"/>
              <a:t/>
            </a:r>
            <a:br>
              <a:rPr lang="tr-TR" altLang="tr-TR" sz="600" smtClean="0"/>
            </a:br>
            <a:r>
              <a:rPr lang="tr-TR" altLang="tr-TR" sz="600" b="1" smtClean="0"/>
              <a:t/>
            </a:r>
            <a:br>
              <a:rPr lang="tr-TR" altLang="tr-TR" sz="600" b="1" smtClean="0"/>
            </a:br>
            <a:r>
              <a:rPr lang="tr-TR" altLang="tr-TR" sz="600" b="1" smtClean="0"/>
              <a:t> </a:t>
            </a:r>
            <a:br>
              <a:rPr lang="tr-TR" altLang="tr-TR" sz="600" b="1" smtClean="0"/>
            </a:br>
            <a:r>
              <a:rPr lang="tr-TR" altLang="tr-TR" sz="600" b="1" smtClean="0"/>
              <a:t/>
            </a:r>
            <a:br>
              <a:rPr lang="tr-TR" altLang="tr-TR" sz="600" b="1" smtClean="0"/>
            </a:br>
            <a:r>
              <a:rPr lang="tr-TR" altLang="tr-TR" sz="600" b="1" smtClean="0"/>
              <a:t/>
            </a:r>
            <a:br>
              <a:rPr lang="tr-TR" altLang="tr-TR" sz="600" b="1" smtClean="0"/>
            </a:br>
            <a:r>
              <a:rPr lang="tr-TR" altLang="tr-TR" sz="600" b="1" smtClean="0"/>
              <a:t> </a:t>
            </a:r>
            <a:br>
              <a:rPr lang="tr-TR" altLang="tr-TR" sz="600" b="1" smtClean="0"/>
            </a:br>
            <a:r>
              <a:rPr lang="tr-TR" altLang="tr-TR" sz="600" b="1" smtClean="0"/>
              <a:t/>
            </a:r>
            <a:br>
              <a:rPr lang="tr-TR" altLang="tr-TR" sz="600" b="1" smtClean="0"/>
            </a:br>
            <a:r>
              <a:rPr lang="tr-TR" altLang="tr-TR" sz="600" b="1" smtClean="0"/>
              <a:t> </a:t>
            </a:r>
            <a:br>
              <a:rPr lang="tr-TR" altLang="tr-TR" sz="600" b="1" smtClean="0"/>
            </a:br>
            <a:r>
              <a:rPr lang="tr-TR" altLang="tr-TR" sz="600" b="1" smtClean="0"/>
              <a:t/>
            </a:r>
            <a:br>
              <a:rPr lang="tr-TR" altLang="tr-TR" sz="600" b="1" smtClean="0"/>
            </a:br>
            <a:r>
              <a:rPr lang="tr-TR" altLang="tr-TR" sz="600" b="1" smtClean="0"/>
              <a:t> </a:t>
            </a:r>
            <a:r>
              <a:rPr lang="tr-TR" altLang="tr-TR" sz="600" smtClean="0"/>
              <a:t/>
            </a:r>
            <a:br>
              <a:rPr lang="tr-TR" altLang="tr-TR" sz="600" smtClean="0"/>
            </a:br>
            <a:r>
              <a:rPr lang="tr-TR" altLang="tr-TR" sz="600" smtClean="0"/>
              <a:t/>
            </a:r>
            <a:br>
              <a:rPr lang="tr-TR" altLang="tr-TR" sz="600" smtClean="0"/>
            </a:br>
            <a:r>
              <a:rPr lang="tr-TR" altLang="tr-TR" sz="600" smtClean="0"/>
              <a:t/>
            </a:r>
            <a:br>
              <a:rPr lang="tr-TR" altLang="tr-TR" sz="600" smtClean="0"/>
            </a:br>
            <a:endParaRPr lang="tr-TR" altLang="tr-TR" sz="600" smtClean="0"/>
          </a:p>
        </p:txBody>
      </p:sp>
    </p:spTree>
    <p:extLst>
      <p:ext uri="{BB962C8B-B14F-4D97-AF65-F5344CB8AC3E}">
        <p14:creationId xmlns:p14="http://schemas.microsoft.com/office/powerpoint/2010/main" val="318198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Başlık"/>
          <p:cNvSpPr>
            <a:spLocks noGrp="1"/>
          </p:cNvSpPr>
          <p:nvPr>
            <p:ph type="title"/>
          </p:nvPr>
        </p:nvSpPr>
        <p:spPr>
          <a:xfrm>
            <a:off x="457200" y="274638"/>
            <a:ext cx="7467600" cy="792162"/>
          </a:xfrm>
        </p:spPr>
        <p:txBody>
          <a:bodyPr/>
          <a:lstStyle/>
          <a:p>
            <a:pPr eaLnBrk="1" fontAlgn="auto" hangingPunct="1">
              <a:spcAft>
                <a:spcPts val="0"/>
              </a:spcAft>
              <a:defRPr/>
            </a:pPr>
            <a:r>
              <a:rPr lang="tr-TR" b="1" dirty="0" smtClean="0"/>
              <a:t>Omuzda taşıma (İtfaiyeci yöntemi) </a:t>
            </a:r>
            <a:endParaRPr lang="tr-TR" dirty="0" smtClean="0"/>
          </a:p>
        </p:txBody>
      </p:sp>
      <p:sp>
        <p:nvSpPr>
          <p:cNvPr id="118787" name="2 İçerik Yer Tutucusu"/>
          <p:cNvSpPr>
            <a:spLocks noGrp="1"/>
          </p:cNvSpPr>
          <p:nvPr>
            <p:ph sz="quarter" idx="1"/>
          </p:nvPr>
        </p:nvSpPr>
        <p:spPr>
          <a:xfrm>
            <a:off x="152400" y="1143000"/>
            <a:ext cx="8763000" cy="5410200"/>
          </a:xfrm>
        </p:spPr>
        <p:txBody>
          <a:bodyPr/>
          <a:lstStyle/>
          <a:p>
            <a:pPr eaLnBrk="1" hangingPunct="1"/>
            <a:r>
              <a:rPr lang="tr-TR" altLang="tr-TR" smtClean="0"/>
              <a:t>Yürüyemeyen yada bilinci kapalı olan kişiler için kullanılır. Bir ilkyardımcı tarafından uygulanır. İlkyardımcının bir kolu boşta olacağından merdiven yada bir yerden rahatlıkla destek alınabilir. </a:t>
            </a:r>
          </a:p>
          <a:p>
            <a:pPr eaLnBrk="1" hangingPunct="1"/>
            <a:r>
              <a:rPr lang="tr-TR" altLang="tr-TR" smtClean="0"/>
              <a:t>İlkyardımcı sol kolu ile omuzun dan tutarak hasta/yaralıyı oturur duruma getirir, </a:t>
            </a:r>
          </a:p>
          <a:p>
            <a:pPr eaLnBrk="1" hangingPunct="1"/>
            <a:r>
              <a:rPr lang="tr-TR" altLang="tr-TR" smtClean="0"/>
              <a:t>Çömelerek sağ kolunu hasta/yaralının bacaklarının arasından geçirir, </a:t>
            </a:r>
          </a:p>
          <a:p>
            <a:pPr eaLnBrk="1" hangingPunct="1"/>
            <a:r>
              <a:rPr lang="tr-TR" altLang="tr-TR" smtClean="0"/>
              <a:t>Hasta/yaralının vücudunu sağ omzuna alır, </a:t>
            </a:r>
          </a:p>
          <a:p>
            <a:pPr eaLnBrk="1" hangingPunct="1"/>
            <a:r>
              <a:rPr lang="tr-TR" altLang="tr-TR" smtClean="0"/>
              <a:t>Sol el ile hasta/yaralının sağ elini tutar, ağırlığı dizlerine vererek kalkar, </a:t>
            </a:r>
          </a:p>
          <a:p>
            <a:pPr eaLnBrk="1" hangingPunct="1"/>
            <a:r>
              <a:rPr lang="tr-TR" altLang="tr-TR" smtClean="0"/>
              <a:t>Hasta/yaralının önde boşta kalan bileği kavranarak hızla olay yerinden uzaklaştırılır. </a:t>
            </a:r>
          </a:p>
        </p:txBody>
      </p:sp>
    </p:spTree>
    <p:extLst>
      <p:ext uri="{BB962C8B-B14F-4D97-AF65-F5344CB8AC3E}">
        <p14:creationId xmlns:p14="http://schemas.microsoft.com/office/powerpoint/2010/main" val="101904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Başlık"/>
          <p:cNvSpPr>
            <a:spLocks noGrp="1"/>
          </p:cNvSpPr>
          <p:nvPr>
            <p:ph type="title"/>
          </p:nvPr>
        </p:nvSpPr>
        <p:spPr bwMode="auto">
          <a:xfrm>
            <a:off x="0" y="274638"/>
            <a:ext cx="8915400" cy="944562"/>
          </a:xfrm>
        </p:spPr>
        <p:txBody>
          <a:bodyPr wrap="square" lIns="91440" tIns="45720" rIns="91440" bIns="45720" numCol="1" anchorCtr="0" compatLnSpc="1">
            <a:prstTxWarp prst="textNoShape">
              <a:avLst/>
            </a:prstTxWarp>
          </a:bodyPr>
          <a:lstStyle/>
          <a:p>
            <a:pPr algn="ctr" eaLnBrk="1" hangingPunct="1"/>
            <a:r>
              <a:rPr lang="tr-TR" altLang="tr-TR" sz="2400" b="1" cap="none" smtClean="0"/>
              <a:t>İKİ İLKYARDIMCI İLE ELLERİN ÜZERİNDE TAŞIMA (ALTIN BEŞİK YÖNTEMİ) </a:t>
            </a:r>
            <a:endParaRPr lang="tr-TR" altLang="tr-TR" sz="2400" cap="none" smtClean="0"/>
          </a:p>
        </p:txBody>
      </p:sp>
      <p:sp>
        <p:nvSpPr>
          <p:cNvPr id="120835" name="2 İçerik Yer Tutucusu"/>
          <p:cNvSpPr>
            <a:spLocks noGrp="1"/>
          </p:cNvSpPr>
          <p:nvPr>
            <p:ph sz="quarter" idx="1"/>
          </p:nvPr>
        </p:nvSpPr>
        <p:spPr>
          <a:xfrm>
            <a:off x="0" y="1600200"/>
            <a:ext cx="8915400" cy="4267200"/>
          </a:xfrm>
        </p:spPr>
        <p:txBody>
          <a:bodyPr/>
          <a:lstStyle/>
          <a:p>
            <a:pPr eaLnBrk="1" hangingPunct="1">
              <a:lnSpc>
                <a:spcPct val="90000"/>
              </a:lnSpc>
            </a:pPr>
            <a:r>
              <a:rPr lang="tr-TR" altLang="tr-TR" b="1" smtClean="0">
                <a:solidFill>
                  <a:schemeClr val="accent1"/>
                </a:solidFill>
              </a:rPr>
              <a:t>İki elle: </a:t>
            </a:r>
            <a:r>
              <a:rPr lang="tr-TR" altLang="tr-TR" smtClean="0"/>
              <a:t>İki ilkyardımcının birer eli boşta kalır, bu elleri birbirlerinin omzuna koyarlar, diğer elleri ile bileklerinden kavrayarak hasta/yaralıyı oturturlar.</a:t>
            </a:r>
            <a:br>
              <a:rPr lang="tr-TR" altLang="tr-TR" smtClean="0"/>
            </a:br>
            <a:endParaRPr lang="tr-TR" altLang="tr-TR" smtClean="0"/>
          </a:p>
          <a:p>
            <a:pPr eaLnBrk="1" hangingPunct="1">
              <a:lnSpc>
                <a:spcPct val="90000"/>
              </a:lnSpc>
            </a:pPr>
            <a:r>
              <a:rPr lang="tr-TR" altLang="tr-TR" b="1" smtClean="0">
                <a:solidFill>
                  <a:schemeClr val="accent1"/>
                </a:solidFill>
              </a:rPr>
              <a:t>Üç elle: </a:t>
            </a:r>
            <a:r>
              <a:rPr lang="tr-TR" altLang="tr-TR" smtClean="0"/>
              <a:t>Birinci ilkyardımcı bir eli ile ikinci ilkyardımcının omzunu kavrar, diğer eli ile ikinci ilkyardımcının el bileğini kavrar. İkinci ilkyardımcı bir el ile birinci ilkyardımcının bileğini, diğer eli ile de kendi bileğini kavrar.</a:t>
            </a:r>
            <a:br>
              <a:rPr lang="tr-TR" altLang="tr-TR" smtClean="0"/>
            </a:br>
            <a:endParaRPr lang="tr-TR" altLang="tr-TR" smtClean="0"/>
          </a:p>
          <a:p>
            <a:pPr eaLnBrk="1" hangingPunct="1">
              <a:lnSpc>
                <a:spcPct val="90000"/>
              </a:lnSpc>
            </a:pPr>
            <a:r>
              <a:rPr lang="tr-TR" altLang="tr-TR" b="1" smtClean="0">
                <a:solidFill>
                  <a:schemeClr val="accent1"/>
                </a:solidFill>
              </a:rPr>
              <a:t>Dört elle: </a:t>
            </a:r>
            <a:r>
              <a:rPr lang="tr-TR" altLang="tr-TR" smtClean="0"/>
              <a:t>İlkyardımcılar bir elleri ile diğer el bileklerini, öbür elleri ile de birbirlerinin bileklerini kavrarlar. </a:t>
            </a:r>
          </a:p>
        </p:txBody>
      </p:sp>
    </p:spTree>
    <p:extLst>
      <p:ext uri="{BB962C8B-B14F-4D97-AF65-F5344CB8AC3E}">
        <p14:creationId xmlns:p14="http://schemas.microsoft.com/office/powerpoint/2010/main" val="330967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90600" y="301625"/>
            <a:ext cx="7693025" cy="765175"/>
          </a:xfrm>
        </p:spPr>
        <p:txBody>
          <a:bodyPr/>
          <a:lstStyle/>
          <a:p>
            <a:pPr eaLnBrk="1" fontAlgn="auto" hangingPunct="1">
              <a:spcAft>
                <a:spcPts val="0"/>
              </a:spcAft>
              <a:defRPr/>
            </a:pPr>
            <a:r>
              <a:rPr lang="tr-TR" b="1" dirty="0" smtClean="0">
                <a:solidFill>
                  <a:schemeClr val="accent1"/>
                </a:solidFill>
                <a:latin typeface="+mn-lt"/>
                <a:ea typeface="+mn-ea"/>
                <a:cs typeface="+mn-cs"/>
              </a:rPr>
              <a:t>Sedye ile taşıma teknikleri</a:t>
            </a:r>
            <a:endParaRPr lang="tr-TR" dirty="0">
              <a:solidFill>
                <a:schemeClr val="accent1"/>
              </a:solidFill>
            </a:endParaRPr>
          </a:p>
        </p:txBody>
      </p:sp>
      <p:sp>
        <p:nvSpPr>
          <p:cNvPr id="122883" name="2 İçerik Yer Tutucusu"/>
          <p:cNvSpPr>
            <a:spLocks noGrp="1"/>
          </p:cNvSpPr>
          <p:nvPr>
            <p:ph sz="quarter" idx="1"/>
          </p:nvPr>
        </p:nvSpPr>
        <p:spPr>
          <a:xfrm>
            <a:off x="228600" y="1295400"/>
            <a:ext cx="8686800" cy="5334000"/>
          </a:xfrm>
        </p:spPr>
        <p:txBody>
          <a:bodyPr/>
          <a:lstStyle/>
          <a:p>
            <a:pPr eaLnBrk="1" hangingPunct="1">
              <a:buFont typeface="Wingdings" pitchFamily="2" charset="2"/>
              <a:buNone/>
            </a:pPr>
            <a:r>
              <a:rPr lang="tr-TR" altLang="tr-TR" b="1" smtClean="0">
                <a:solidFill>
                  <a:srgbClr val="E75C01"/>
                </a:solidFill>
              </a:rPr>
              <a:t>Sedye ile taşımada genel kurallar </a:t>
            </a:r>
          </a:p>
          <a:p>
            <a:pPr eaLnBrk="1" hangingPunct="1"/>
            <a:r>
              <a:rPr lang="tr-TR" altLang="tr-TR" smtClean="0"/>
              <a:t>Hasta/yaralı battaniye yada çarşaf gibi bir malzeme ile sarılmalıdır, </a:t>
            </a:r>
          </a:p>
          <a:p>
            <a:pPr eaLnBrk="1" hangingPunct="1"/>
            <a:r>
              <a:rPr lang="tr-TR" altLang="tr-TR" smtClean="0"/>
              <a:t>Düşmesini önlemek için sedyeye bağlanmalıdır, </a:t>
            </a:r>
          </a:p>
          <a:p>
            <a:pPr eaLnBrk="1" hangingPunct="1"/>
            <a:r>
              <a:rPr lang="tr-TR" altLang="tr-TR" smtClean="0"/>
              <a:t>Başı gidiş yönünde olmalıdır, </a:t>
            </a:r>
          </a:p>
          <a:p>
            <a:pPr eaLnBrk="1" hangingPunct="1"/>
            <a:r>
              <a:rPr lang="tr-TR" altLang="tr-TR" smtClean="0"/>
              <a:t>Sedye daima yatay konumda olmalıdır, </a:t>
            </a:r>
          </a:p>
          <a:p>
            <a:pPr eaLnBrk="1" hangingPunct="1"/>
            <a:r>
              <a:rPr lang="tr-TR" altLang="tr-TR" smtClean="0"/>
              <a:t>Öndeki ilkyardımcı sağ, arkadaki ilkyardımcı sol ayağı ile yürümeye başlamalıdır,  </a:t>
            </a:r>
          </a:p>
          <a:p>
            <a:pPr eaLnBrk="1" hangingPunct="1"/>
            <a:r>
              <a:rPr lang="tr-TR" altLang="tr-TR" smtClean="0"/>
              <a:t>Sedye hareketlerini yönlendiren bir sorumlu olmalı ve komut vermelidir, </a:t>
            </a:r>
          </a:p>
          <a:p>
            <a:pPr eaLnBrk="1" hangingPunct="1"/>
            <a:r>
              <a:rPr lang="tr-TR" altLang="tr-TR" smtClean="0"/>
              <a:t>Güçlü olan ilkyardımcı h/y’nın baş kısmında olmalıdır. </a:t>
            </a:r>
          </a:p>
          <a:p>
            <a:pPr eaLnBrk="1" hangingPunct="1">
              <a:buFont typeface="Wingdings" pitchFamily="2" charset="2"/>
              <a:buNone/>
            </a:pPr>
            <a:endParaRPr lang="tr-TR" altLang="tr-TR" smtClean="0"/>
          </a:p>
        </p:txBody>
      </p:sp>
    </p:spTree>
    <p:extLst>
      <p:ext uri="{BB962C8B-B14F-4D97-AF65-F5344CB8AC3E}">
        <p14:creationId xmlns:p14="http://schemas.microsoft.com/office/powerpoint/2010/main" val="221714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Başlık"/>
          <p:cNvSpPr>
            <a:spLocks noGrp="1"/>
          </p:cNvSpPr>
          <p:nvPr>
            <p:ph type="title"/>
          </p:nvPr>
        </p:nvSpPr>
        <p:spPr bwMode="auto">
          <a:xfrm>
            <a:off x="457200" y="381000"/>
            <a:ext cx="8074025" cy="1143000"/>
          </a:xfrm>
        </p:spPr>
        <p:txBody>
          <a:bodyPr wrap="square" lIns="91440" tIns="45720" rIns="91440" bIns="45720" numCol="1" anchorCtr="0" compatLnSpc="1">
            <a:prstTxWarp prst="textNoShape">
              <a:avLst/>
            </a:prstTxWarp>
          </a:bodyPr>
          <a:lstStyle/>
          <a:p>
            <a:pPr eaLnBrk="1" hangingPunct="1"/>
            <a:r>
              <a:rPr lang="tr-TR" altLang="tr-TR" sz="2500" b="1" cap="none" smtClean="0">
                <a:solidFill>
                  <a:schemeClr val="accent1"/>
                </a:solidFill>
              </a:rPr>
              <a:t>SEDYENİN İKİ KİŞİ TARAFINDAN TAŞINMASI</a:t>
            </a:r>
            <a:r>
              <a:rPr lang="tr-TR" altLang="tr-TR" sz="2700" cap="none" smtClean="0">
                <a:solidFill>
                  <a:schemeClr val="accent1"/>
                </a:solidFill>
              </a:rPr>
              <a:t/>
            </a:r>
            <a:br>
              <a:rPr lang="tr-TR" altLang="tr-TR" sz="2700" cap="none" smtClean="0">
                <a:solidFill>
                  <a:schemeClr val="accent1"/>
                </a:solidFill>
              </a:rPr>
            </a:br>
            <a:endParaRPr lang="tr-TR" altLang="tr-TR" sz="2700" cap="none" smtClean="0">
              <a:solidFill>
                <a:schemeClr val="accent1"/>
              </a:solidFill>
            </a:endParaRPr>
          </a:p>
        </p:txBody>
      </p:sp>
      <p:sp>
        <p:nvSpPr>
          <p:cNvPr id="124931" name="2 İçerik Yer Tutucusu"/>
          <p:cNvSpPr>
            <a:spLocks noGrp="1"/>
          </p:cNvSpPr>
          <p:nvPr>
            <p:ph sz="quarter" idx="1"/>
          </p:nvPr>
        </p:nvSpPr>
        <p:spPr>
          <a:xfrm>
            <a:off x="381000" y="1447800"/>
            <a:ext cx="8302625" cy="4800600"/>
          </a:xfrm>
        </p:spPr>
        <p:txBody>
          <a:bodyPr/>
          <a:lstStyle/>
          <a:p>
            <a:pPr eaLnBrk="1" hangingPunct="1"/>
            <a:r>
              <a:rPr lang="tr-TR" altLang="tr-TR" smtClean="0"/>
              <a:t>Her iki ilkyardımcı çömelirler, sırtları düz, bacakları kıvrık olacak şekilde sedyenin iki ucundaki iç kısımlarda dururlar, </a:t>
            </a:r>
          </a:p>
          <a:p>
            <a:pPr eaLnBrk="1" hangingPunct="1"/>
            <a:r>
              <a:rPr lang="tr-TR" altLang="tr-TR" smtClean="0"/>
              <a:t>Komutla birlikte sedyeyi kaldırırlar ve yine komutla dönüşümlü adımla yürümeye başlarlar, </a:t>
            </a:r>
          </a:p>
          <a:p>
            <a:pPr eaLnBrk="1" hangingPunct="1"/>
            <a:r>
              <a:rPr lang="tr-TR" altLang="tr-TR" u="sng" smtClean="0"/>
              <a:t>Önde yürüyen </a:t>
            </a:r>
            <a:r>
              <a:rPr lang="tr-TR" altLang="tr-TR" smtClean="0"/>
              <a:t>yoldaki olası engelleri haber vermekle sorumludur. </a:t>
            </a:r>
          </a:p>
          <a:p>
            <a:pPr eaLnBrk="1" hangingPunct="1"/>
            <a:endParaRPr lang="tr-TR" altLang="tr-TR" smtClean="0"/>
          </a:p>
        </p:txBody>
      </p:sp>
    </p:spTree>
    <p:extLst>
      <p:ext uri="{BB962C8B-B14F-4D97-AF65-F5344CB8AC3E}">
        <p14:creationId xmlns:p14="http://schemas.microsoft.com/office/powerpoint/2010/main" val="383721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Başlık"/>
          <p:cNvSpPr>
            <a:spLocks noGrp="1"/>
          </p:cNvSpPr>
          <p:nvPr>
            <p:ph type="title"/>
          </p:nvPr>
        </p:nvSpPr>
        <p:spPr bwMode="auto">
          <a:xfrm>
            <a:off x="762000" y="301625"/>
            <a:ext cx="7921625" cy="1143000"/>
          </a:xfrm>
        </p:spPr>
        <p:txBody>
          <a:bodyPr wrap="square" lIns="91440" tIns="45720" rIns="91440" bIns="45720" numCol="1" anchorCtr="0" compatLnSpc="1">
            <a:prstTxWarp prst="textNoShape">
              <a:avLst/>
            </a:prstTxWarp>
          </a:bodyPr>
          <a:lstStyle/>
          <a:p>
            <a:pPr algn="ctr" eaLnBrk="1" hangingPunct="1"/>
            <a:r>
              <a:rPr lang="tr-TR" altLang="tr-TR" sz="2800" b="1" cap="none" smtClean="0">
                <a:solidFill>
                  <a:schemeClr val="accent1"/>
                </a:solidFill>
              </a:rPr>
              <a:t>BİR BATTANİYE VE İKİ KİRİŞLE GEÇİCİ SEDYE OLUŞTURMA </a:t>
            </a:r>
            <a:endParaRPr lang="tr-TR" altLang="tr-TR" sz="2800" cap="none" smtClean="0">
              <a:solidFill>
                <a:schemeClr val="accent1"/>
              </a:solidFill>
            </a:endParaRPr>
          </a:p>
        </p:txBody>
      </p:sp>
      <p:sp>
        <p:nvSpPr>
          <p:cNvPr id="126979" name="2 İçerik Yer Tutucusu"/>
          <p:cNvSpPr>
            <a:spLocks noGrp="1"/>
          </p:cNvSpPr>
          <p:nvPr>
            <p:ph sz="quarter" idx="1"/>
          </p:nvPr>
        </p:nvSpPr>
        <p:spPr>
          <a:xfrm>
            <a:off x="685800" y="1524000"/>
            <a:ext cx="7997825" cy="4724400"/>
          </a:xfrm>
        </p:spPr>
        <p:txBody>
          <a:bodyPr/>
          <a:lstStyle/>
          <a:p>
            <a:pPr eaLnBrk="1" hangingPunct="1"/>
            <a:r>
              <a:rPr lang="tr-TR" altLang="tr-TR" smtClean="0"/>
              <a:t>Yeterli uzunlukta iki kiriş ile sedye oluşturmak mümkündür. </a:t>
            </a:r>
          </a:p>
          <a:p>
            <a:pPr eaLnBrk="1" hangingPunct="1"/>
            <a:r>
              <a:rPr lang="tr-TR" altLang="tr-TR" smtClean="0"/>
              <a:t>Bir battaniye yere serilir, </a:t>
            </a:r>
          </a:p>
          <a:p>
            <a:pPr eaLnBrk="1" hangingPunct="1"/>
            <a:r>
              <a:rPr lang="tr-TR" altLang="tr-TR" smtClean="0"/>
              <a:t>Battaniyenin 1/3'üne birinci kiriş yerleştirilir ve battaniye bu kirişin üzerine katlanır, </a:t>
            </a:r>
          </a:p>
          <a:p>
            <a:pPr eaLnBrk="1" hangingPunct="1"/>
            <a:r>
              <a:rPr lang="tr-TR" altLang="tr-TR" smtClean="0"/>
              <a:t>Katlanan kısmın bittiği yere yakın bir noktaya ikinci kiriş yerleştirilir, </a:t>
            </a:r>
          </a:p>
          <a:p>
            <a:pPr eaLnBrk="1" hangingPunct="1"/>
            <a:r>
              <a:rPr lang="tr-TR" altLang="tr-TR" smtClean="0"/>
              <a:t>Battaniyede kalan kısım bu kirişin üzerini kaplayacak şekilde kirişin üzerine doğru getirilir, </a:t>
            </a:r>
          </a:p>
          <a:p>
            <a:pPr eaLnBrk="1" hangingPunct="1"/>
            <a:r>
              <a:rPr lang="tr-TR" altLang="tr-TR" smtClean="0"/>
              <a:t>Hasta/yaralı bu iki kirişin arasında oluşturulan bölgeye yatırılır. </a:t>
            </a:r>
          </a:p>
          <a:p>
            <a:pPr eaLnBrk="1" hangingPunct="1"/>
            <a:endParaRPr lang="tr-TR" altLang="tr-TR" smtClean="0"/>
          </a:p>
        </p:txBody>
      </p:sp>
    </p:spTree>
    <p:extLst>
      <p:ext uri="{BB962C8B-B14F-4D97-AF65-F5344CB8AC3E}">
        <p14:creationId xmlns:p14="http://schemas.microsoft.com/office/powerpoint/2010/main" val="298742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Başlık"/>
          <p:cNvSpPr>
            <a:spLocks noGrp="1"/>
          </p:cNvSpPr>
          <p:nvPr>
            <p:ph type="ctrTitle"/>
          </p:nvPr>
        </p:nvSpPr>
        <p:spPr>
          <a:xfrm>
            <a:off x="2286000" y="3124200"/>
            <a:ext cx="6172200" cy="1893888"/>
          </a:xfrm>
        </p:spPr>
        <p:txBody>
          <a:bodyPr/>
          <a:lstStyle/>
          <a:p>
            <a:pPr eaLnBrk="1" fontAlgn="auto" hangingPunct="1">
              <a:spcAft>
                <a:spcPts val="0"/>
              </a:spcAft>
              <a:defRPr/>
            </a:pPr>
            <a:r>
              <a:rPr lang="tr-TR" i="1" dirty="0" smtClean="0"/>
              <a:t>Teşekkür ederim</a:t>
            </a:r>
          </a:p>
        </p:txBody>
      </p:sp>
      <p:sp>
        <p:nvSpPr>
          <p:cNvPr id="129027" name="2 Alt Başlık"/>
          <p:cNvSpPr>
            <a:spLocks noGrp="1"/>
          </p:cNvSpPr>
          <p:nvPr>
            <p:ph type="subTitle" idx="1"/>
          </p:nvPr>
        </p:nvSpPr>
        <p:spPr>
          <a:xfrm>
            <a:off x="2286000" y="5003800"/>
            <a:ext cx="6172200" cy="1371600"/>
          </a:xfrm>
        </p:spPr>
        <p:txBody>
          <a:bodyPr/>
          <a:lstStyle/>
          <a:p>
            <a:pPr eaLnBrk="1" hangingPunct="1"/>
            <a:r>
              <a:rPr lang="tr-TR" altLang="tr-TR" dirty="0" smtClean="0"/>
              <a:t>Dr. </a:t>
            </a:r>
            <a:r>
              <a:rPr lang="tr-TR" altLang="tr-TR" dirty="0" err="1" smtClean="0"/>
              <a:t>Öğr</a:t>
            </a:r>
            <a:r>
              <a:rPr lang="tr-TR" altLang="tr-TR" dirty="0" smtClean="0"/>
              <a:t>. Üye. Behire Sançar</a:t>
            </a:r>
            <a:endParaRPr lang="en-US" altLang="tr-TR" dirty="0" smtClean="0"/>
          </a:p>
        </p:txBody>
      </p:sp>
    </p:spTree>
    <p:extLst>
      <p:ext uri="{BB962C8B-B14F-4D97-AF65-F5344CB8AC3E}">
        <p14:creationId xmlns:p14="http://schemas.microsoft.com/office/powerpoint/2010/main" val="242178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tr-TR" b="1" u="sng" dirty="0" smtClean="0"/>
              <a:t/>
            </a:r>
            <a:br>
              <a:rPr lang="tr-TR" b="1" u="sng" dirty="0" smtClean="0"/>
            </a:br>
            <a:r>
              <a:rPr lang="tr-TR" b="1" u="sng" dirty="0" smtClean="0"/>
              <a:t>TRANSPORT </a:t>
            </a:r>
            <a:r>
              <a:rPr lang="tr-TR" b="1" u="sng" dirty="0" smtClean="0">
                <a:solidFill>
                  <a:schemeClr val="accent1">
                    <a:lumMod val="75000"/>
                  </a:schemeClr>
                </a:solidFill>
              </a:rPr>
              <a:t>(TAŞIMA)</a:t>
            </a:r>
          </a:p>
        </p:txBody>
      </p:sp>
      <p:sp>
        <p:nvSpPr>
          <p:cNvPr id="108547" name="Rectangle 3"/>
          <p:cNvSpPr>
            <a:spLocks noGrp="1" noChangeArrowheads="1"/>
          </p:cNvSpPr>
          <p:nvPr>
            <p:ph sz="quarter" idx="1"/>
          </p:nvPr>
        </p:nvSpPr>
        <p:spPr>
          <a:xfrm>
            <a:off x="685800" y="1827213"/>
            <a:ext cx="7997825" cy="4114800"/>
          </a:xfrm>
        </p:spPr>
        <p:txBody>
          <a:bodyPr/>
          <a:lstStyle/>
          <a:p>
            <a:pPr eaLnBrk="1" hangingPunct="1">
              <a:defRPr/>
            </a:pPr>
            <a:r>
              <a:rPr lang="tr-TR" sz="2800" dirty="0" smtClean="0"/>
              <a:t>Kaza yerine sağlık ekibi gelemediği taktirde kazazedelerin süratle evine veya barınabileceği başka bir yere, </a:t>
            </a:r>
            <a:r>
              <a:rPr lang="tr-TR" sz="2800" dirty="0" smtClean="0">
                <a:solidFill>
                  <a:schemeClr val="accent1">
                    <a:lumMod val="75000"/>
                  </a:schemeClr>
                </a:solidFill>
              </a:rPr>
              <a:t>tedavi edileceği hastaneye götürülmesi</a:t>
            </a:r>
            <a:r>
              <a:rPr lang="tr-TR" sz="2800" dirty="0" smtClean="0"/>
              <a:t> ilk yardımcının görevidir.??? </a:t>
            </a:r>
          </a:p>
        </p:txBody>
      </p:sp>
    </p:spTree>
    <p:extLst>
      <p:ext uri="{BB962C8B-B14F-4D97-AF65-F5344CB8AC3E}">
        <p14:creationId xmlns:p14="http://schemas.microsoft.com/office/powerpoint/2010/main" val="409278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title"/>
          </p:nvPr>
        </p:nvSpPr>
        <p:spPr>
          <a:xfrm>
            <a:off x="304800" y="228600"/>
            <a:ext cx="8302625" cy="1066800"/>
          </a:xfrm>
        </p:spPr>
        <p:txBody>
          <a:bodyPr>
            <a:normAutofit fontScale="90000"/>
          </a:bodyPr>
          <a:lstStyle/>
          <a:p>
            <a:pPr eaLnBrk="1" fontAlgn="auto" hangingPunct="1">
              <a:spcAft>
                <a:spcPts val="0"/>
              </a:spcAft>
              <a:defRPr/>
            </a:pP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100" b="1" dirty="0" smtClean="0"/>
              <a:t>Hasta/yaralı taşınmasında genel kurallar </a:t>
            </a:r>
            <a:r>
              <a:rPr lang="tr-TR" sz="3200" dirty="0" smtClean="0"/>
              <a:t/>
            </a:r>
            <a:br>
              <a:rPr lang="tr-TR" sz="3200" dirty="0" smtClean="0"/>
            </a:br>
            <a:endParaRPr lang="tr-TR" sz="3200" dirty="0" smtClean="0"/>
          </a:p>
        </p:txBody>
      </p:sp>
      <p:sp>
        <p:nvSpPr>
          <p:cNvPr id="104451" name="Rectangle 6"/>
          <p:cNvSpPr>
            <a:spLocks noGrp="1" noChangeArrowheads="1"/>
          </p:cNvSpPr>
          <p:nvPr>
            <p:ph sz="quarter" idx="1"/>
          </p:nvPr>
        </p:nvSpPr>
        <p:spPr>
          <a:xfrm>
            <a:off x="228600" y="914400"/>
            <a:ext cx="8534400" cy="5715000"/>
          </a:xfrm>
        </p:spPr>
        <p:txBody>
          <a:bodyPr/>
          <a:lstStyle/>
          <a:p>
            <a:pPr eaLnBrk="1" hangingPunct="1">
              <a:lnSpc>
                <a:spcPct val="80000"/>
              </a:lnSpc>
              <a:buFont typeface="Wingdings" pitchFamily="2" charset="2"/>
              <a:buNone/>
            </a:pPr>
            <a:r>
              <a:rPr lang="tr-TR" altLang="tr-TR" sz="2800" smtClean="0">
                <a:solidFill>
                  <a:srgbClr val="E75C01"/>
                </a:solidFill>
              </a:rPr>
              <a:t>Gereksiz zorlama ve yaralanmalara engel olmak için aşağıdaki kurallara uygun davranmalıdır:</a:t>
            </a:r>
          </a:p>
          <a:p>
            <a:pPr eaLnBrk="1" hangingPunct="1"/>
            <a:r>
              <a:rPr lang="tr-TR" altLang="tr-TR" smtClean="0"/>
              <a:t>Hasta/yaralıya yakın mesafede çalışılmalıdır,</a:t>
            </a:r>
          </a:p>
          <a:p>
            <a:pPr eaLnBrk="1" hangingPunct="1"/>
            <a:r>
              <a:rPr lang="tr-TR" altLang="tr-TR" smtClean="0"/>
              <a:t>Daha uzun ve kuvvetli kas grupları kullanılmalıdır,</a:t>
            </a:r>
          </a:p>
          <a:p>
            <a:pPr eaLnBrk="1" hangingPunct="1"/>
            <a:r>
              <a:rPr lang="tr-TR" altLang="tr-TR" smtClean="0"/>
              <a:t>Sırtın gerginliğini korumak için dizler ve kalçalar bükülmelidir (Omurilik yaralanmaları riskini azaltır),</a:t>
            </a:r>
          </a:p>
          <a:p>
            <a:pPr eaLnBrk="1" hangingPunct="1"/>
            <a:r>
              <a:rPr lang="tr-TR" altLang="tr-TR" smtClean="0"/>
              <a:t>Yerden destek alacak şekilde her iki ayağı da kullanarak biri diğerinden biraz öne yerleştirilmelidir,</a:t>
            </a:r>
          </a:p>
          <a:p>
            <a:pPr eaLnBrk="1" hangingPunct="1"/>
            <a:r>
              <a:rPr lang="tr-TR" altLang="tr-TR" smtClean="0"/>
              <a:t>Kalkarken, ağırlığı kalça kaslarına vererek dizler en uygun biçimde doğrultulmalıdır,</a:t>
            </a:r>
          </a:p>
          <a:p>
            <a:pPr eaLnBrk="1" hangingPunct="1"/>
            <a:r>
              <a:rPr lang="tr-TR" altLang="tr-TR" smtClean="0"/>
              <a:t>Baş her zaman düz tutulmalı, homojen ve düzgün bir şekilde hareket ettirilmelidir,</a:t>
            </a:r>
          </a:p>
          <a:p>
            <a:pPr eaLnBrk="1" hangingPunct="1">
              <a:lnSpc>
                <a:spcPct val="80000"/>
              </a:lnSpc>
              <a:buFont typeface="Wingdings" pitchFamily="2" charset="2"/>
              <a:buNone/>
            </a:pPr>
            <a:r>
              <a:rPr lang="tr-TR" altLang="tr-TR" sz="1600" smtClean="0"/>
              <a:t/>
            </a:r>
            <a:br>
              <a:rPr lang="tr-TR" altLang="tr-TR" sz="1600" smtClean="0"/>
            </a:br>
            <a:endParaRPr lang="tr-TR" altLang="tr-TR" sz="1600" smtClean="0"/>
          </a:p>
        </p:txBody>
      </p:sp>
    </p:spTree>
    <p:extLst>
      <p:ext uri="{BB962C8B-B14F-4D97-AF65-F5344CB8AC3E}">
        <p14:creationId xmlns:p14="http://schemas.microsoft.com/office/powerpoint/2010/main" val="230908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2 İçerik Yer Tutucusu"/>
          <p:cNvSpPr>
            <a:spLocks noGrp="1"/>
          </p:cNvSpPr>
          <p:nvPr>
            <p:ph sz="quarter" idx="1"/>
          </p:nvPr>
        </p:nvSpPr>
        <p:spPr>
          <a:xfrm>
            <a:off x="152400" y="609600"/>
            <a:ext cx="8763000" cy="5864225"/>
          </a:xfrm>
        </p:spPr>
        <p:txBody>
          <a:bodyPr/>
          <a:lstStyle/>
          <a:p>
            <a:pPr eaLnBrk="1" hangingPunct="1">
              <a:lnSpc>
                <a:spcPct val="80000"/>
              </a:lnSpc>
            </a:pPr>
            <a:r>
              <a:rPr lang="tr-TR" altLang="tr-TR" smtClean="0"/>
              <a:t>Yavaş ve düzgün adımlarla yürümek gerekir, adımlar omuzdan daha geniş olmamalıdır,</a:t>
            </a:r>
          </a:p>
          <a:p>
            <a:pPr eaLnBrk="1" hangingPunct="1">
              <a:lnSpc>
                <a:spcPct val="80000"/>
              </a:lnSpc>
            </a:pPr>
            <a:r>
              <a:rPr lang="tr-TR" altLang="tr-TR" smtClean="0"/>
              <a:t>Ağırlık kaldırırken karın muntazam tutulup kalçayı kasmak gerekir,</a:t>
            </a:r>
          </a:p>
          <a:p>
            <a:pPr eaLnBrk="1" hangingPunct="1">
              <a:lnSpc>
                <a:spcPct val="80000"/>
              </a:lnSpc>
            </a:pPr>
            <a:r>
              <a:rPr lang="tr-TR" altLang="tr-TR" smtClean="0"/>
              <a:t>Omuzlar, pelvis kemiğinin ve omuriliğin hizasında tutulmalıdır,</a:t>
            </a:r>
          </a:p>
          <a:p>
            <a:pPr eaLnBrk="1" hangingPunct="1">
              <a:lnSpc>
                <a:spcPct val="80000"/>
              </a:lnSpc>
            </a:pPr>
            <a:r>
              <a:rPr lang="tr-TR" altLang="tr-TR" smtClean="0"/>
              <a:t>Yön değiştirirken ani dönme ve bükülmelerden kaçınılmalıdır,</a:t>
            </a:r>
          </a:p>
          <a:p>
            <a:pPr eaLnBrk="1" hangingPunct="1">
              <a:lnSpc>
                <a:spcPct val="80000"/>
              </a:lnSpc>
            </a:pPr>
            <a:r>
              <a:rPr lang="tr-TR" altLang="tr-TR" smtClean="0"/>
              <a:t>Hasta/yaralı mümkün olduğunca az hareket ettirilmelidir,</a:t>
            </a:r>
          </a:p>
          <a:p>
            <a:pPr eaLnBrk="1" hangingPunct="1">
              <a:lnSpc>
                <a:spcPct val="80000"/>
              </a:lnSpc>
            </a:pPr>
            <a:r>
              <a:rPr lang="tr-TR" altLang="tr-TR" smtClean="0"/>
              <a:t>H/y baş-boyun-gövde ekseni esas alınarak en az 6 destek noktasından kavranmalıdır,</a:t>
            </a:r>
          </a:p>
          <a:p>
            <a:pPr eaLnBrk="1" hangingPunct="1">
              <a:lnSpc>
                <a:spcPct val="80000"/>
              </a:lnSpc>
            </a:pPr>
            <a:r>
              <a:rPr lang="tr-TR" altLang="tr-TR" smtClean="0"/>
              <a:t>H/y taşımak mükemmel bir ekip çalışması gerektirir,</a:t>
            </a:r>
          </a:p>
          <a:p>
            <a:pPr eaLnBrk="1" hangingPunct="1">
              <a:lnSpc>
                <a:spcPct val="80000"/>
              </a:lnSpc>
            </a:pPr>
            <a:r>
              <a:rPr lang="tr-TR" altLang="tr-TR" smtClean="0"/>
              <a:t>Tüm hareketleri yönlendirecek sorumlu bir kişi olmalı, bu kişi hareketler için gereken komutları (dikkat, kaldırıyoruz gibi) vermelidir.  </a:t>
            </a:r>
            <a:br>
              <a:rPr lang="tr-TR" altLang="tr-TR" smtClean="0"/>
            </a:br>
            <a:endParaRPr lang="tr-TR" altLang="tr-TR" smtClean="0"/>
          </a:p>
        </p:txBody>
      </p:sp>
    </p:spTree>
    <p:extLst>
      <p:ext uri="{BB962C8B-B14F-4D97-AF65-F5344CB8AC3E}">
        <p14:creationId xmlns:p14="http://schemas.microsoft.com/office/powerpoint/2010/main" val="72889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title"/>
          </p:nvPr>
        </p:nvSpPr>
        <p:spPr>
          <a:xfrm>
            <a:off x="304800" y="152400"/>
            <a:ext cx="8228013" cy="609600"/>
          </a:xfrm>
        </p:spPr>
        <p:txBody>
          <a:bodyPr>
            <a:normAutofit fontScale="90000"/>
          </a:bodyPr>
          <a:lstStyle/>
          <a:p>
            <a:pPr eaLnBrk="1" fontAlgn="auto" hangingPunct="1">
              <a:spcAft>
                <a:spcPts val="0"/>
              </a:spcAft>
              <a:defRPr/>
            </a:pP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dirty="0" smtClean="0"/>
              <a:t/>
            </a:r>
            <a:br>
              <a:rPr lang="tr-TR" sz="3200" dirty="0" smtClean="0"/>
            </a:br>
            <a:r>
              <a:rPr lang="tr-TR" sz="3200" dirty="0" smtClean="0"/>
              <a:t/>
            </a:r>
            <a:br>
              <a:rPr lang="tr-TR" sz="3200" dirty="0" smtClean="0"/>
            </a:br>
            <a:r>
              <a:rPr lang="tr-TR" sz="3200" b="1" dirty="0" smtClean="0"/>
              <a:t>H/Y taşıma teknikleri </a:t>
            </a:r>
            <a:endParaRPr lang="tr-TR" sz="3200" dirty="0" smtClean="0"/>
          </a:p>
        </p:txBody>
      </p:sp>
      <p:sp>
        <p:nvSpPr>
          <p:cNvPr id="121859" name="Rectangle 6"/>
          <p:cNvSpPr>
            <a:spLocks noGrp="1" noChangeArrowheads="1"/>
          </p:cNvSpPr>
          <p:nvPr>
            <p:ph sz="quarter" idx="1"/>
          </p:nvPr>
        </p:nvSpPr>
        <p:spPr>
          <a:xfrm>
            <a:off x="228600" y="990600"/>
            <a:ext cx="8534400" cy="5638800"/>
          </a:xfrm>
        </p:spPr>
        <p:txBody>
          <a:bodyPr>
            <a:normAutofit lnSpcReduction="10000"/>
          </a:bodyPr>
          <a:lstStyle/>
          <a:p>
            <a:pPr eaLnBrk="1" hangingPunct="1">
              <a:defRPr/>
            </a:pPr>
            <a:r>
              <a:rPr lang="tr-TR" b="1" dirty="0" smtClean="0">
                <a:solidFill>
                  <a:schemeClr val="accent1"/>
                </a:solidFill>
              </a:rPr>
              <a:t>Acil taşıma teknikleri</a:t>
            </a:r>
          </a:p>
          <a:p>
            <a:pPr lvl="1" eaLnBrk="1" hangingPunct="1">
              <a:defRPr/>
            </a:pPr>
            <a:r>
              <a:rPr lang="tr-TR" sz="2400" dirty="0" smtClean="0"/>
              <a:t>Sürükleme yöntemleri</a:t>
            </a:r>
          </a:p>
          <a:p>
            <a:pPr lvl="1" eaLnBrk="1" hangingPunct="1">
              <a:defRPr/>
            </a:pPr>
            <a:r>
              <a:rPr lang="tr-TR" sz="2400" dirty="0" smtClean="0"/>
              <a:t>Araç içindeki yaralıyı taşıma tekniği </a:t>
            </a:r>
            <a:r>
              <a:rPr lang="tr-TR" sz="2400" b="1" dirty="0" smtClean="0"/>
              <a:t>(RENTEK manevrası)</a:t>
            </a:r>
          </a:p>
          <a:p>
            <a:pPr eaLnBrk="1" hangingPunct="1">
              <a:defRPr/>
            </a:pPr>
            <a:r>
              <a:rPr lang="tr-TR" b="1" dirty="0" smtClean="0">
                <a:solidFill>
                  <a:schemeClr val="accent1"/>
                </a:solidFill>
              </a:rPr>
              <a:t>Kısa mesafede süratli taşıma teknikleri </a:t>
            </a:r>
          </a:p>
          <a:p>
            <a:pPr lvl="1" eaLnBrk="1" hangingPunct="1">
              <a:defRPr/>
            </a:pPr>
            <a:r>
              <a:rPr lang="tr-TR" sz="2400" dirty="0" smtClean="0"/>
              <a:t>Kucakta taşıma </a:t>
            </a:r>
          </a:p>
          <a:p>
            <a:pPr lvl="1" eaLnBrk="1" hangingPunct="1">
              <a:defRPr/>
            </a:pPr>
            <a:r>
              <a:rPr lang="tr-TR" sz="2400" dirty="0" smtClean="0"/>
              <a:t>İlkyardımcının omzundan destek alma </a:t>
            </a:r>
          </a:p>
          <a:p>
            <a:pPr lvl="1" eaLnBrk="1" hangingPunct="1">
              <a:defRPr/>
            </a:pPr>
            <a:r>
              <a:rPr lang="tr-TR" sz="2400" dirty="0" smtClean="0"/>
              <a:t>Sırtta taşıma</a:t>
            </a:r>
          </a:p>
          <a:p>
            <a:pPr lvl="1" eaLnBrk="1" hangingPunct="1">
              <a:defRPr/>
            </a:pPr>
            <a:r>
              <a:rPr lang="tr-TR" sz="2400" dirty="0" smtClean="0"/>
              <a:t>Omuzda taşıma (İtfaiyeci yöntemi) </a:t>
            </a:r>
          </a:p>
          <a:p>
            <a:pPr lvl="1" eaLnBrk="1" hangingPunct="1">
              <a:defRPr/>
            </a:pPr>
            <a:r>
              <a:rPr lang="tr-TR" sz="2400" dirty="0" smtClean="0"/>
              <a:t>İki ilkyardımcı ile ellerin üzerinde taşıma (Altın Beşik Yöntemi) </a:t>
            </a:r>
          </a:p>
          <a:p>
            <a:pPr lvl="1" eaLnBrk="1" hangingPunct="1">
              <a:defRPr/>
            </a:pPr>
            <a:r>
              <a:rPr lang="tr-TR" sz="2400" dirty="0" smtClean="0"/>
              <a:t>Kollar ve bacaklardan tutarak taşıma</a:t>
            </a:r>
          </a:p>
          <a:p>
            <a:pPr lvl="1" eaLnBrk="1" hangingPunct="1">
              <a:defRPr/>
            </a:pPr>
            <a:r>
              <a:rPr lang="tr-TR" sz="2400" dirty="0" smtClean="0"/>
              <a:t>Sandalye ile taşıma </a:t>
            </a:r>
          </a:p>
          <a:p>
            <a:pPr eaLnBrk="1" hangingPunct="1">
              <a:defRPr/>
            </a:pPr>
            <a:r>
              <a:rPr lang="tr-TR" sz="200" dirty="0" smtClean="0"/>
              <a:t/>
            </a:r>
            <a:br>
              <a:rPr lang="tr-TR" sz="200" dirty="0" smtClean="0"/>
            </a:br>
            <a:r>
              <a:rPr lang="tr-TR" sz="200" dirty="0" smtClean="0"/>
              <a:t> </a:t>
            </a:r>
            <a:br>
              <a:rPr lang="tr-TR" sz="200" dirty="0" smtClean="0"/>
            </a:br>
            <a:r>
              <a:rPr lang="tr-TR" sz="200" dirty="0" smtClean="0"/>
              <a:t/>
            </a:r>
            <a:br>
              <a:rPr lang="tr-TR" sz="200" dirty="0" smtClean="0"/>
            </a:br>
            <a:r>
              <a:rPr lang="tr-TR" sz="200" dirty="0" smtClean="0"/>
              <a:t> </a:t>
            </a:r>
            <a:br>
              <a:rPr lang="tr-TR" sz="200" dirty="0" smtClean="0"/>
            </a:br>
            <a:r>
              <a:rPr lang="tr-TR" sz="200" dirty="0" smtClean="0"/>
              <a:t/>
            </a:r>
            <a:br>
              <a:rPr lang="tr-TR" sz="200" dirty="0" smtClean="0"/>
            </a:br>
            <a:endParaRPr lang="tr-TR" sz="200" dirty="0" smtClean="0"/>
          </a:p>
        </p:txBody>
      </p:sp>
    </p:spTree>
    <p:extLst>
      <p:ext uri="{BB962C8B-B14F-4D97-AF65-F5344CB8AC3E}">
        <p14:creationId xmlns:p14="http://schemas.microsoft.com/office/powerpoint/2010/main" val="245249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2 İçerik Yer Tutucusu"/>
          <p:cNvSpPr>
            <a:spLocks noGrp="1"/>
          </p:cNvSpPr>
          <p:nvPr>
            <p:ph sz="quarter" idx="1"/>
          </p:nvPr>
        </p:nvSpPr>
        <p:spPr>
          <a:xfrm>
            <a:off x="304800" y="533400"/>
            <a:ext cx="8382000" cy="5940425"/>
          </a:xfrm>
        </p:spPr>
        <p:txBody>
          <a:bodyPr/>
          <a:lstStyle/>
          <a:p>
            <a:pPr eaLnBrk="1" hangingPunct="1"/>
            <a:r>
              <a:rPr lang="tr-TR" altLang="tr-TR" sz="2800" b="1" smtClean="0">
                <a:solidFill>
                  <a:schemeClr val="accent1"/>
                </a:solidFill>
              </a:rPr>
              <a:t>Sedye üzerine yerleştirme teknikleri</a:t>
            </a:r>
          </a:p>
          <a:p>
            <a:pPr lvl="1" eaLnBrk="1" hangingPunct="1"/>
            <a:r>
              <a:rPr lang="tr-TR" altLang="tr-TR" sz="2800" smtClean="0"/>
              <a:t>Kaşık tekniği </a:t>
            </a:r>
          </a:p>
          <a:p>
            <a:pPr lvl="1" eaLnBrk="1" hangingPunct="1"/>
            <a:r>
              <a:rPr lang="tr-TR" altLang="tr-TR" sz="2800" smtClean="0"/>
              <a:t>Köprü tekniği </a:t>
            </a:r>
          </a:p>
          <a:p>
            <a:pPr lvl="1" eaLnBrk="1" hangingPunct="1"/>
            <a:r>
              <a:rPr lang="tr-TR" altLang="tr-TR" sz="2800" smtClean="0"/>
              <a:t>Karşılıklı durarak kaldırma </a:t>
            </a:r>
          </a:p>
          <a:p>
            <a:pPr eaLnBrk="1" hangingPunct="1"/>
            <a:r>
              <a:rPr lang="tr-TR" altLang="tr-TR" sz="2800" b="1" smtClean="0">
                <a:solidFill>
                  <a:schemeClr val="accent1"/>
                </a:solidFill>
              </a:rPr>
              <a:t>Sedye ile taşıma teknikleri</a:t>
            </a:r>
          </a:p>
          <a:p>
            <a:pPr lvl="1" eaLnBrk="1" hangingPunct="1"/>
            <a:r>
              <a:rPr lang="tr-TR" altLang="tr-TR" sz="2800" smtClean="0"/>
              <a:t>Sedyenin iki kişi tarafından taşınması </a:t>
            </a:r>
          </a:p>
          <a:p>
            <a:pPr lvl="1" eaLnBrk="1" hangingPunct="1"/>
            <a:r>
              <a:rPr lang="tr-TR" altLang="tr-TR" sz="2800" smtClean="0"/>
              <a:t>Sedyenin dört kişi tarafından taşınması </a:t>
            </a:r>
          </a:p>
          <a:p>
            <a:pPr lvl="1" eaLnBrk="1" hangingPunct="1"/>
            <a:r>
              <a:rPr lang="tr-TR" altLang="tr-TR" sz="2800" smtClean="0"/>
              <a:t>Bir battaniye ile geçici sedye oluşturma</a:t>
            </a:r>
          </a:p>
          <a:p>
            <a:pPr lvl="1" eaLnBrk="1" hangingPunct="1"/>
            <a:r>
              <a:rPr lang="tr-TR" altLang="tr-TR" sz="2800" smtClean="0"/>
              <a:t>Bir battaniye ve iki kirişle geçici sedye oluşturma </a:t>
            </a:r>
            <a:br>
              <a:rPr lang="tr-TR" altLang="tr-TR" sz="2800" smtClean="0"/>
            </a:br>
            <a:endParaRPr lang="en-US" altLang="tr-TR" sz="2800" smtClean="0"/>
          </a:p>
        </p:txBody>
      </p:sp>
    </p:spTree>
    <p:extLst>
      <p:ext uri="{BB962C8B-B14F-4D97-AF65-F5344CB8AC3E}">
        <p14:creationId xmlns:p14="http://schemas.microsoft.com/office/powerpoint/2010/main" val="117291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Başlık"/>
          <p:cNvSpPr>
            <a:spLocks noGrp="1"/>
          </p:cNvSpPr>
          <p:nvPr>
            <p:ph type="title"/>
          </p:nvPr>
        </p:nvSpPr>
        <p:spPr>
          <a:xfrm>
            <a:off x="457200" y="274638"/>
            <a:ext cx="7467600" cy="792162"/>
          </a:xfrm>
        </p:spPr>
        <p:txBody>
          <a:bodyPr/>
          <a:lstStyle/>
          <a:p>
            <a:pPr eaLnBrk="1" fontAlgn="auto" hangingPunct="1">
              <a:spcAft>
                <a:spcPts val="0"/>
              </a:spcAft>
              <a:defRPr/>
            </a:pPr>
            <a:r>
              <a:rPr lang="tr-TR" b="1" dirty="0" smtClean="0"/>
              <a:t>Sürükleme yöntemleri nelerdir?</a:t>
            </a:r>
            <a:endParaRPr lang="tr-TR" dirty="0" smtClean="0"/>
          </a:p>
        </p:txBody>
      </p:sp>
      <p:sp>
        <p:nvSpPr>
          <p:cNvPr id="110595" name="2 İçerik Yer Tutucusu"/>
          <p:cNvSpPr>
            <a:spLocks noGrp="1"/>
          </p:cNvSpPr>
          <p:nvPr>
            <p:ph sz="quarter" idx="1"/>
          </p:nvPr>
        </p:nvSpPr>
        <p:spPr>
          <a:xfrm>
            <a:off x="228600" y="1219200"/>
            <a:ext cx="8686800" cy="5257800"/>
          </a:xfrm>
        </p:spPr>
        <p:txBody>
          <a:bodyPr/>
          <a:lstStyle/>
          <a:p>
            <a:pPr eaLnBrk="1" hangingPunct="1"/>
            <a:r>
              <a:rPr lang="tr-TR" altLang="tr-TR" smtClean="0"/>
              <a:t>Hasta/yaralının sürüklenmesi, oldukça faydalı bir yöntemdir. Özellikle, çok kilolu ve iriyarı kişilerin taşınması gerekiyorsa; dar, basık ve geçiş güçlüğü olan bir yerden çıkarmalarda herhangi bir yaralanmaya neden olmamak için seçilebilecek bir yöntemdir.</a:t>
            </a:r>
          </a:p>
          <a:p>
            <a:pPr eaLnBrk="1" hangingPunct="1"/>
            <a:r>
              <a:rPr lang="tr-TR" altLang="tr-TR" smtClean="0"/>
              <a:t>İlkyardımcının fiziksel kapasitesi göz önünde bulundurulmalıdır. Mümkünse battaniye kullanılmalıdır.</a:t>
            </a:r>
            <a:br>
              <a:rPr lang="tr-TR" altLang="tr-TR" smtClean="0"/>
            </a:br>
            <a:endParaRPr lang="tr-TR" altLang="tr-TR" smtClean="0"/>
          </a:p>
          <a:p>
            <a:pPr eaLnBrk="1" hangingPunct="1"/>
            <a:r>
              <a:rPr lang="tr-TR" altLang="tr-TR" b="1" smtClean="0">
                <a:solidFill>
                  <a:schemeClr val="tx2"/>
                </a:solidFill>
              </a:rPr>
              <a:t>Sürükleme yöntemleri şunlardır:</a:t>
            </a:r>
            <a:endParaRPr lang="tr-TR" altLang="tr-TR" smtClean="0">
              <a:solidFill>
                <a:schemeClr val="tx2"/>
              </a:solidFill>
            </a:endParaRPr>
          </a:p>
          <a:p>
            <a:pPr lvl="1" eaLnBrk="1" hangingPunct="1"/>
            <a:r>
              <a:rPr lang="tr-TR" altLang="tr-TR" sz="2400" smtClean="0"/>
              <a:t>Ayak bileklerinden sürükleme</a:t>
            </a:r>
          </a:p>
          <a:p>
            <a:pPr lvl="1" eaLnBrk="1" hangingPunct="1"/>
            <a:r>
              <a:rPr lang="tr-TR" altLang="tr-TR" sz="2400" smtClean="0"/>
              <a:t>Koltuk altından tutarak sürükleme</a:t>
            </a:r>
            <a:r>
              <a:rPr lang="tr-TR" altLang="tr-TR" sz="1200" smtClean="0"/>
              <a:t/>
            </a:r>
            <a:br>
              <a:rPr lang="tr-TR" altLang="tr-TR" sz="1200" smtClean="0"/>
            </a:br>
            <a:endParaRPr lang="tr-TR" altLang="tr-TR" sz="1200" smtClean="0"/>
          </a:p>
        </p:txBody>
      </p:sp>
    </p:spTree>
    <p:extLst>
      <p:ext uri="{BB962C8B-B14F-4D97-AF65-F5344CB8AC3E}">
        <p14:creationId xmlns:p14="http://schemas.microsoft.com/office/powerpoint/2010/main" val="49070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8600" y="381000"/>
            <a:ext cx="8458200" cy="1371600"/>
          </a:xfrm>
        </p:spPr>
        <p:txBody>
          <a:bodyPr>
            <a:normAutofit fontScale="90000"/>
          </a:bodyPr>
          <a:lstStyle/>
          <a:p>
            <a:pPr algn="ctr" eaLnBrk="1" fontAlgn="auto" hangingPunct="1">
              <a:spcAft>
                <a:spcPts val="0"/>
              </a:spcAft>
              <a:defRPr/>
            </a:pP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600" b="1" dirty="0" smtClean="0"/>
              <a:t>Araç içindeki yaralıyı taşıma </a:t>
            </a:r>
            <a:br>
              <a:rPr lang="tr-TR" sz="3600" b="1" dirty="0" smtClean="0"/>
            </a:br>
            <a:r>
              <a:rPr lang="tr-TR" sz="3600" b="1" dirty="0" smtClean="0"/>
              <a:t>(RENTEK manevrası) </a:t>
            </a:r>
            <a:r>
              <a:rPr lang="tr-TR" sz="3200" b="1" dirty="0" smtClean="0"/>
              <a:t/>
            </a:r>
            <a:br>
              <a:rPr lang="tr-TR" sz="3200" b="1" dirty="0" smtClean="0"/>
            </a:br>
            <a:endParaRPr lang="tr-TR" sz="3200" b="1" dirty="0" smtClean="0"/>
          </a:p>
        </p:txBody>
      </p:sp>
      <p:sp>
        <p:nvSpPr>
          <p:cNvPr id="112643" name="Rectangle 3"/>
          <p:cNvSpPr>
            <a:spLocks noGrp="1" noChangeArrowheads="1"/>
          </p:cNvSpPr>
          <p:nvPr>
            <p:ph sz="quarter" idx="1"/>
          </p:nvPr>
        </p:nvSpPr>
        <p:spPr>
          <a:xfrm>
            <a:off x="152400" y="1600200"/>
            <a:ext cx="8763000" cy="4873625"/>
          </a:xfrm>
        </p:spPr>
        <p:txBody>
          <a:bodyPr/>
          <a:lstStyle/>
          <a:p>
            <a:pPr eaLnBrk="1" hangingPunct="1">
              <a:lnSpc>
                <a:spcPct val="90000"/>
              </a:lnSpc>
            </a:pPr>
            <a:r>
              <a:rPr lang="tr-TR" altLang="tr-TR" sz="2800" smtClean="0"/>
              <a:t>Kaza geçirmiş yaralı bir kişiyi eğer bir tehlike söz konusu ise omuriliğine zarar vermeden çıkarmada kullanılır. Bu uygulama solunum durması; yangın tehlikesi gibi olağanüstü durumlarda uygulanacaktır. </a:t>
            </a:r>
          </a:p>
          <a:p>
            <a:pPr eaLnBrk="1" hangingPunct="1">
              <a:lnSpc>
                <a:spcPct val="90000"/>
              </a:lnSpc>
            </a:pPr>
            <a:r>
              <a:rPr lang="tr-TR" altLang="tr-TR" sz="2800" b="1" smtClean="0"/>
              <a:t>Öncelikle;</a:t>
            </a:r>
            <a:r>
              <a:rPr lang="tr-TR" altLang="tr-TR" sz="2800" smtClean="0"/>
              <a:t> Hasta/yaralının ayaklarının pedalların arasına sıkışmamış olduğundan emin olunmalıdır ve varsa emniyet kemeri çıkartılmalıdır.</a:t>
            </a:r>
            <a:r>
              <a:rPr lang="tr-TR" altLang="tr-TR" sz="2300" smtClean="0"/>
              <a:t/>
            </a:r>
            <a:br>
              <a:rPr lang="tr-TR" altLang="tr-TR" sz="2300" smtClean="0"/>
            </a:br>
            <a:endParaRPr lang="tr-TR" altLang="tr-TR" sz="2300" smtClean="0"/>
          </a:p>
          <a:p>
            <a:pPr eaLnBrk="1" hangingPunct="1">
              <a:lnSpc>
                <a:spcPct val="90000"/>
              </a:lnSpc>
              <a:buFont typeface="Wingdings" pitchFamily="2" charset="2"/>
              <a:buNone/>
            </a:pPr>
            <a:r>
              <a:rPr lang="tr-TR" altLang="tr-TR" sz="2300" b="1" smtClean="0"/>
              <a:t>	</a:t>
            </a:r>
            <a:r>
              <a:rPr lang="tr-TR" altLang="tr-TR" sz="1300" smtClean="0"/>
              <a:t/>
            </a:r>
            <a:br>
              <a:rPr lang="tr-TR" altLang="tr-TR" sz="1300" smtClean="0"/>
            </a:br>
            <a:endParaRPr lang="tr-TR" altLang="tr-TR" sz="1300" smtClean="0"/>
          </a:p>
        </p:txBody>
      </p:sp>
    </p:spTree>
    <p:extLst>
      <p:ext uri="{BB962C8B-B14F-4D97-AF65-F5344CB8AC3E}">
        <p14:creationId xmlns:p14="http://schemas.microsoft.com/office/powerpoint/2010/main" val="63894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err="1" smtClean="0"/>
              <a:t>Rentek</a:t>
            </a:r>
            <a:r>
              <a:rPr lang="tr-TR" dirty="0" smtClean="0"/>
              <a:t> manevrası</a:t>
            </a:r>
            <a:endParaRPr lang="en-US" dirty="0"/>
          </a:p>
        </p:txBody>
      </p:sp>
      <p:sp>
        <p:nvSpPr>
          <p:cNvPr id="114691" name="2 İçerik Yer Tutucusu"/>
          <p:cNvSpPr>
            <a:spLocks noGrp="1"/>
          </p:cNvSpPr>
          <p:nvPr>
            <p:ph sz="quarter" idx="1"/>
          </p:nvPr>
        </p:nvSpPr>
        <p:spPr>
          <a:xfrm>
            <a:off x="457200" y="1600200"/>
            <a:ext cx="8458200" cy="4873625"/>
          </a:xfrm>
        </p:spPr>
        <p:txBody>
          <a:bodyPr/>
          <a:lstStyle/>
          <a:p>
            <a:pPr eaLnBrk="1" hangingPunct="1">
              <a:buFont typeface="Wingdings" pitchFamily="2" charset="2"/>
              <a:buNone/>
            </a:pPr>
            <a:r>
              <a:rPr lang="tr-TR" altLang="tr-TR" b="1" smtClean="0"/>
              <a:t>Daha sonra;</a:t>
            </a:r>
          </a:p>
          <a:p>
            <a:pPr eaLnBrk="1" hangingPunct="1"/>
            <a:r>
              <a:rPr lang="tr-TR" altLang="tr-TR" sz="2800" smtClean="0"/>
              <a:t>İlkyardımcı, yaralıya yan taraftan yanaşır,</a:t>
            </a:r>
          </a:p>
          <a:p>
            <a:pPr eaLnBrk="1" hangingPunct="1"/>
            <a:r>
              <a:rPr lang="tr-TR" altLang="tr-TR" sz="2800" smtClean="0"/>
              <a:t>Bir eliyle yaralının kolunu, diğer eliyle de çenesini kavrayarak boyun tespiti yapar,</a:t>
            </a:r>
          </a:p>
          <a:p>
            <a:pPr eaLnBrk="1" hangingPunct="1"/>
            <a:r>
              <a:rPr lang="tr-TR" altLang="tr-TR" sz="2800" smtClean="0"/>
              <a:t>Yaralının baş-boyun-gövde eksenini mümkün olduğunca hareket ettirmeden bütün halinde araçtan dışarı çeker,</a:t>
            </a:r>
          </a:p>
          <a:p>
            <a:pPr eaLnBrk="1" hangingPunct="1"/>
            <a:r>
              <a:rPr lang="tr-TR" altLang="tr-TR" sz="2800" smtClean="0"/>
              <a:t>Yaralı dışarı alındıktan sonra yavaşça yere veya sedyeye konur.</a:t>
            </a:r>
            <a:br>
              <a:rPr lang="tr-TR" altLang="tr-TR" sz="2800" smtClean="0"/>
            </a:br>
            <a:endParaRPr lang="en-US" altLang="tr-TR" sz="2800" smtClean="0"/>
          </a:p>
        </p:txBody>
      </p:sp>
    </p:spTree>
    <p:extLst>
      <p:ext uri="{BB962C8B-B14F-4D97-AF65-F5344CB8AC3E}">
        <p14:creationId xmlns:p14="http://schemas.microsoft.com/office/powerpoint/2010/main" val="3912298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3</TotalTime>
  <Words>791</Words>
  <Application>Microsoft Office PowerPoint</Application>
  <PresentationFormat>Ekran Gösterisi (4:3)</PresentationFormat>
  <Paragraphs>117</Paragraphs>
  <Slides>17</Slides>
  <Notes>12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17</vt:i4>
      </vt:variant>
    </vt:vector>
  </HeadingPairs>
  <TitlesOfParts>
    <vt:vector size="19" baseType="lpstr">
      <vt:lpstr>Cumba</vt:lpstr>
      <vt:lpstr>Paket</vt:lpstr>
      <vt:lpstr>HASTA/YARALI TAŞIMA TEKNİKLERİ</vt:lpstr>
      <vt:lpstr> TRANSPORT (TAŞIMA)</vt:lpstr>
      <vt:lpstr>    Hasta/yaralı taşınmasında genel kurallar  </vt:lpstr>
      <vt:lpstr>PowerPoint Sunusu</vt:lpstr>
      <vt:lpstr>       H/Y taşıma teknikleri </vt:lpstr>
      <vt:lpstr>PowerPoint Sunusu</vt:lpstr>
      <vt:lpstr>Sürükleme yöntemleri nelerdir?</vt:lpstr>
      <vt:lpstr>   Araç içindeki yaralıyı taşıma  (RENTEK manevrası)  </vt:lpstr>
      <vt:lpstr>Rentek manevrası</vt:lpstr>
      <vt:lpstr>RENTEK MANEVRASI</vt:lpstr>
      <vt:lpstr>   Kısa mesafede süratli taşıma teknikleri  </vt:lpstr>
      <vt:lpstr>Omuzda taşıma (İtfaiyeci yöntemi) </vt:lpstr>
      <vt:lpstr>İKİ İLKYARDIMCI İLE ELLERİN ÜZERİNDE TAŞIMA (ALTIN BEŞİK YÖNTEMİ) </vt:lpstr>
      <vt:lpstr>Sedye ile taşıma teknikleri</vt:lpstr>
      <vt:lpstr>SEDYENİN İKİ KİŞİ TARAFINDAN TAŞINMASI </vt:lpstr>
      <vt:lpstr>BİR BATTANİYE VE İKİ KİRİŞLE GEÇİCİ SEDYE OLUŞTURMA </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HASTA/YARALI TAŞIMA TEKNİKLERİ</dc:title>
  <dc:creator>Behire</dc:creator>
  <cp:lastModifiedBy>hp</cp:lastModifiedBy>
  <cp:revision>2</cp:revision>
  <dcterms:created xsi:type="dcterms:W3CDTF">2019-09-08T07:32:10Z</dcterms:created>
  <dcterms:modified xsi:type="dcterms:W3CDTF">2019-09-08T09:18:02Z</dcterms:modified>
</cp:coreProperties>
</file>