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5" name="24 Alt Başlık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1" name="30 Veri Yer Tutucusu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3D227B3-26D2-4A94-AD47-42256404B873}" type="datetimeFigureOut">
              <a:rPr lang="tr-TR" smtClean="0"/>
              <a:pPr/>
              <a:t>05.03.2012</a:t>
            </a:fld>
            <a:endParaRPr lang="tr-TR"/>
          </a:p>
        </p:txBody>
      </p:sp>
      <p:sp>
        <p:nvSpPr>
          <p:cNvPr id="18" name="17 Altbilgi Yer Tutucusu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60A413C-ED8D-44A6-847F-8A902B26138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D227B3-26D2-4A94-AD47-42256404B873}" type="datetimeFigureOut">
              <a:rPr lang="tr-TR" smtClean="0"/>
              <a:pPr/>
              <a:t>05.03.2012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0A413C-ED8D-44A6-847F-8A902B26138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3D227B3-26D2-4A94-AD47-42256404B873}" type="datetimeFigureOut">
              <a:rPr lang="tr-TR" smtClean="0"/>
              <a:pPr/>
              <a:t>05.03.2012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60A413C-ED8D-44A6-847F-8A902B26138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D227B3-26D2-4A94-AD47-42256404B873}" type="datetimeFigureOut">
              <a:rPr lang="tr-TR" smtClean="0"/>
              <a:pPr/>
              <a:t>05.03.2012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0A413C-ED8D-44A6-847F-8A902B26138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3D227B3-26D2-4A94-AD47-42256404B873}" type="datetimeFigureOut">
              <a:rPr lang="tr-TR" smtClean="0"/>
              <a:pPr/>
              <a:t>05.03.2012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60A413C-ED8D-44A6-847F-8A902B26138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D227B3-26D2-4A94-AD47-42256404B873}" type="datetimeFigureOut">
              <a:rPr lang="tr-TR" smtClean="0"/>
              <a:pPr/>
              <a:t>05.03.2012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0A413C-ED8D-44A6-847F-8A902B26138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D227B3-26D2-4A94-AD47-42256404B873}" type="datetimeFigureOut">
              <a:rPr lang="tr-TR" smtClean="0"/>
              <a:pPr/>
              <a:t>05.03.2012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0A413C-ED8D-44A6-847F-8A902B26138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D227B3-26D2-4A94-AD47-42256404B873}" type="datetimeFigureOut">
              <a:rPr lang="tr-TR" smtClean="0"/>
              <a:pPr/>
              <a:t>05.03.2012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0A413C-ED8D-44A6-847F-8A902B26138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3D227B3-26D2-4A94-AD47-42256404B873}" type="datetimeFigureOut">
              <a:rPr lang="tr-TR" smtClean="0"/>
              <a:pPr/>
              <a:t>05.03.2012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0A413C-ED8D-44A6-847F-8A902B26138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D227B3-26D2-4A94-AD47-42256404B873}" type="datetimeFigureOut">
              <a:rPr lang="tr-TR" smtClean="0"/>
              <a:pPr/>
              <a:t>05.03.2012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0A413C-ED8D-44A6-847F-8A902B26138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D227B3-26D2-4A94-AD47-42256404B873}" type="datetimeFigureOut">
              <a:rPr lang="tr-TR" smtClean="0"/>
              <a:pPr/>
              <a:t>05.03.2012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0A413C-ED8D-44A6-847F-8A902B26138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Resim Yer Tutucusu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Başlık Yer Tutucusu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1" name="30 Metin Yer Tutucusu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7" name="26 Veri Yer Tutucusu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3D227B3-26D2-4A94-AD47-42256404B873}" type="datetimeFigureOut">
              <a:rPr lang="tr-TR" smtClean="0"/>
              <a:pPr/>
              <a:t>05.03.2012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60A413C-ED8D-44A6-847F-8A902B26138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BALIKLARDA REPRODÜKSİYON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Dİşİlerde</a:t>
            </a:r>
            <a:r>
              <a:rPr lang="tr-TR" dirty="0" smtClean="0"/>
              <a:t> </a:t>
            </a:r>
            <a:r>
              <a:rPr lang="tr-TR" dirty="0" err="1" smtClean="0"/>
              <a:t>Reprodüktİf</a:t>
            </a:r>
            <a:r>
              <a:rPr lang="tr-TR" dirty="0" smtClean="0"/>
              <a:t> </a:t>
            </a:r>
            <a:r>
              <a:rPr lang="tr-TR" dirty="0" err="1" smtClean="0"/>
              <a:t>Fİzyolojİ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err="1" smtClean="0"/>
              <a:t>Puberta</a:t>
            </a:r>
            <a:endParaRPr lang="tr-TR" dirty="0" smtClean="0"/>
          </a:p>
          <a:p>
            <a:pPr lvl="1"/>
            <a:r>
              <a:rPr lang="tr-TR" dirty="0" smtClean="0"/>
              <a:t>Erkeklere göre daha uzun sürer</a:t>
            </a:r>
          </a:p>
          <a:p>
            <a:pPr lvl="1"/>
            <a:r>
              <a:rPr lang="tr-TR" dirty="0" smtClean="0"/>
              <a:t>Vücut gelişimi</a:t>
            </a:r>
          </a:p>
          <a:p>
            <a:pPr lvl="1"/>
            <a:r>
              <a:rPr lang="tr-TR" dirty="0" smtClean="0"/>
              <a:t>Sıcaklık</a:t>
            </a:r>
          </a:p>
          <a:p>
            <a:pPr lvl="1"/>
            <a:r>
              <a:rPr lang="tr-TR" dirty="0" smtClean="0"/>
              <a:t>Işık</a:t>
            </a:r>
          </a:p>
          <a:p>
            <a:pPr lvl="1"/>
            <a:r>
              <a:rPr lang="tr-TR" dirty="0" smtClean="0"/>
              <a:t>Hormon</a:t>
            </a:r>
          </a:p>
          <a:p>
            <a:pPr lvl="1"/>
            <a:r>
              <a:rPr lang="tr-TR" dirty="0" smtClean="0"/>
              <a:t>Tür</a:t>
            </a:r>
          </a:p>
          <a:p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 smtClean="0"/>
              <a:t>Alabalık 2-3 yıl</a:t>
            </a:r>
          </a:p>
          <a:p>
            <a:r>
              <a:rPr lang="tr-TR" dirty="0" smtClean="0"/>
              <a:t>Sazan 3-4 yıl</a:t>
            </a:r>
          </a:p>
          <a:p>
            <a:r>
              <a:rPr lang="tr-TR" dirty="0" smtClean="0"/>
              <a:t>Levrek 2 yıl</a:t>
            </a:r>
          </a:p>
          <a:p>
            <a:r>
              <a:rPr lang="tr-TR" dirty="0" smtClean="0"/>
              <a:t>Kefal 3 yıl</a:t>
            </a:r>
          </a:p>
          <a:p>
            <a:r>
              <a:rPr lang="tr-TR" dirty="0" smtClean="0"/>
              <a:t>Turna 2 yıl</a:t>
            </a:r>
          </a:p>
          <a:p>
            <a:r>
              <a:rPr lang="tr-TR" dirty="0" err="1" smtClean="0"/>
              <a:t>Tilapia</a:t>
            </a:r>
            <a:r>
              <a:rPr lang="tr-TR" dirty="0" smtClean="0"/>
              <a:t> 4-6 ay</a:t>
            </a:r>
          </a:p>
          <a:p>
            <a:r>
              <a:rPr lang="tr-TR" dirty="0" smtClean="0"/>
              <a:t>Mersin balığı 15 yıl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Oosİt</a:t>
            </a:r>
            <a:r>
              <a:rPr lang="tr-TR" dirty="0" smtClean="0"/>
              <a:t> ve </a:t>
            </a:r>
            <a:r>
              <a:rPr lang="tr-TR" dirty="0" err="1" smtClean="0"/>
              <a:t>Oogenesİs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36766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84784"/>
            <a:ext cx="353853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16632"/>
            <a:ext cx="7242048" cy="1143000"/>
          </a:xfrm>
        </p:spPr>
        <p:txBody>
          <a:bodyPr/>
          <a:lstStyle/>
          <a:p>
            <a:r>
              <a:rPr lang="tr-TR" dirty="0" err="1" smtClean="0"/>
              <a:t>Oogenesİs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tr-TR" sz="1600" dirty="0" smtClean="0"/>
              <a:t>1. dönem: </a:t>
            </a:r>
            <a:r>
              <a:rPr lang="tr-TR" sz="1600" dirty="0" err="1" smtClean="0"/>
              <a:t>Oogonium</a:t>
            </a:r>
            <a:r>
              <a:rPr lang="tr-TR" sz="1600" dirty="0" smtClean="0"/>
              <a:t> mitoz bölünme</a:t>
            </a:r>
          </a:p>
          <a:p>
            <a:r>
              <a:rPr lang="tr-TR" sz="1600" dirty="0" smtClean="0"/>
              <a:t>2. dönem: 10-20 mikron büyüklük ve </a:t>
            </a:r>
            <a:r>
              <a:rPr lang="tr-TR" sz="1600" dirty="0" err="1" smtClean="0"/>
              <a:t>follikülogenesis</a:t>
            </a:r>
            <a:endParaRPr lang="tr-TR" sz="1600" dirty="0" smtClean="0"/>
          </a:p>
          <a:p>
            <a:r>
              <a:rPr lang="tr-TR" sz="1600" dirty="0" smtClean="0"/>
              <a:t>3. dönem: 40-200 mikron </a:t>
            </a:r>
            <a:r>
              <a:rPr lang="tr-TR" sz="1600" dirty="0" err="1" smtClean="0"/>
              <a:t>follikülogenesis</a:t>
            </a:r>
            <a:r>
              <a:rPr lang="tr-TR" sz="1600" dirty="0" smtClean="0"/>
              <a:t> tamamlanır.</a:t>
            </a:r>
          </a:p>
          <a:p>
            <a:r>
              <a:rPr lang="tr-TR" sz="1600" dirty="0" smtClean="0"/>
              <a:t>4. dönem: Yumurta sarısı üretimi ve depolanması (</a:t>
            </a:r>
            <a:r>
              <a:rPr lang="tr-TR" sz="1600" dirty="0" err="1" smtClean="0"/>
              <a:t>Vitellogenesis</a:t>
            </a:r>
            <a:r>
              <a:rPr lang="tr-TR" sz="1600" dirty="0" smtClean="0"/>
              <a:t>)</a:t>
            </a:r>
          </a:p>
          <a:p>
            <a:r>
              <a:rPr lang="tr-TR" sz="1600" dirty="0" smtClean="0"/>
              <a:t>5. dönem: </a:t>
            </a:r>
            <a:r>
              <a:rPr lang="tr-TR" sz="1600" dirty="0" err="1" smtClean="0"/>
              <a:t>Vitellogenesis</a:t>
            </a:r>
            <a:r>
              <a:rPr lang="tr-TR" sz="1600" dirty="0" smtClean="0"/>
              <a:t> ve </a:t>
            </a:r>
            <a:r>
              <a:rPr lang="tr-TR" sz="1600" dirty="0" err="1" smtClean="0"/>
              <a:t>lipoid</a:t>
            </a:r>
            <a:r>
              <a:rPr lang="tr-TR" sz="1600" dirty="0" smtClean="0"/>
              <a:t> damlacık oluşumu</a:t>
            </a:r>
          </a:p>
          <a:p>
            <a:r>
              <a:rPr lang="tr-TR" sz="1600" dirty="0" smtClean="0"/>
              <a:t>6. dönem: </a:t>
            </a:r>
            <a:r>
              <a:rPr lang="tr-TR" sz="1600" dirty="0" err="1" smtClean="0"/>
              <a:t>Vitellogenesis</a:t>
            </a:r>
            <a:r>
              <a:rPr lang="tr-TR" sz="1600" dirty="0" smtClean="0"/>
              <a:t>, </a:t>
            </a:r>
            <a:r>
              <a:rPr lang="tr-TR" sz="1600" dirty="0" err="1" smtClean="0"/>
              <a:t>Lipoid</a:t>
            </a:r>
            <a:r>
              <a:rPr lang="tr-TR" sz="1600" dirty="0" smtClean="0"/>
              <a:t> damlacıklar hücre kenarında</a:t>
            </a:r>
          </a:p>
          <a:p>
            <a:r>
              <a:rPr lang="tr-TR" sz="1600" dirty="0" smtClean="0"/>
              <a:t>7. dönem: </a:t>
            </a:r>
            <a:r>
              <a:rPr lang="tr-TR" sz="1600" dirty="0" err="1" smtClean="0"/>
              <a:t>Vitellogenesis</a:t>
            </a:r>
            <a:r>
              <a:rPr lang="tr-TR" sz="1600" dirty="0" smtClean="0"/>
              <a:t> tamamlanır. Yumurtalar 800-1000 mikron olur, </a:t>
            </a:r>
            <a:r>
              <a:rPr lang="tr-TR" sz="1600" dirty="0" err="1" smtClean="0"/>
              <a:t>mikropil</a:t>
            </a:r>
            <a:r>
              <a:rPr lang="tr-TR" sz="1600" dirty="0" smtClean="0"/>
              <a:t> oluşur.</a:t>
            </a:r>
          </a:p>
          <a:p>
            <a:r>
              <a:rPr lang="tr-TR" sz="1600" dirty="0" smtClean="0"/>
              <a:t>Dinlenme fazı ve uygun koşullarda </a:t>
            </a:r>
            <a:r>
              <a:rPr lang="tr-TR" sz="1600" dirty="0" err="1" smtClean="0"/>
              <a:t>ovulasyon</a:t>
            </a:r>
            <a:endParaRPr lang="tr-TR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3638550" cy="506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err="1" smtClean="0"/>
              <a:t>Ovum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err="1" smtClean="0"/>
              <a:t>Pelajik</a:t>
            </a:r>
            <a:endParaRPr lang="tr-TR" dirty="0" smtClean="0"/>
          </a:p>
          <a:p>
            <a:r>
              <a:rPr lang="tr-TR" dirty="0" err="1" smtClean="0"/>
              <a:t>Demersal</a:t>
            </a:r>
            <a:endParaRPr lang="tr-TR" dirty="0" smtClean="0"/>
          </a:p>
          <a:p>
            <a:pPr lvl="1"/>
            <a:r>
              <a:rPr lang="tr-TR" dirty="0" smtClean="0"/>
              <a:t>Yapışkan</a:t>
            </a:r>
          </a:p>
          <a:p>
            <a:pPr lvl="1"/>
            <a:endParaRPr lang="tr-TR" dirty="0" smtClean="0"/>
          </a:p>
          <a:p>
            <a:pPr lvl="1">
              <a:buNone/>
            </a:pPr>
            <a:r>
              <a:rPr lang="tr-TR" dirty="0" smtClean="0"/>
              <a:t>Alabalık 5 mm</a:t>
            </a:r>
          </a:p>
          <a:p>
            <a:pPr lvl="1">
              <a:buNone/>
            </a:pPr>
            <a:r>
              <a:rPr lang="tr-TR" dirty="0" smtClean="0"/>
              <a:t>Sazan 1 mm</a:t>
            </a:r>
          </a:p>
          <a:p>
            <a:pPr lvl="1">
              <a:buNone/>
            </a:pPr>
            <a:r>
              <a:rPr lang="tr-TR" dirty="0" smtClean="0"/>
              <a:t>Levrek 1.5 mm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836712"/>
            <a:ext cx="4273550" cy="591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7242048" cy="1143000"/>
          </a:xfrm>
        </p:spPr>
        <p:txBody>
          <a:bodyPr/>
          <a:lstStyle/>
          <a:p>
            <a:r>
              <a:rPr lang="tr-TR" dirty="0" err="1" smtClean="0"/>
              <a:t>Fertİlİzasyon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Su alıp şişme (1-2 </a:t>
            </a:r>
            <a:r>
              <a:rPr lang="tr-TR" sz="2400" dirty="0" err="1" smtClean="0"/>
              <a:t>Dk</a:t>
            </a:r>
            <a:r>
              <a:rPr lang="tr-TR" sz="2400" dirty="0" smtClean="0"/>
              <a:t>)</a:t>
            </a:r>
          </a:p>
          <a:p>
            <a:r>
              <a:rPr lang="tr-TR" sz="2400" dirty="0" smtClean="0"/>
              <a:t>Erkek ve dişi </a:t>
            </a:r>
            <a:r>
              <a:rPr lang="tr-TR" sz="2400" dirty="0" err="1" smtClean="0"/>
              <a:t>yanyana</a:t>
            </a:r>
            <a:endParaRPr lang="tr-TR" sz="2400" dirty="0" smtClean="0"/>
          </a:p>
          <a:p>
            <a:r>
              <a:rPr lang="tr-TR" sz="2400" dirty="0" smtClean="0"/>
              <a:t>Yumurta bırakılır</a:t>
            </a:r>
          </a:p>
          <a:p>
            <a:r>
              <a:rPr lang="tr-TR" sz="2400" dirty="0" smtClean="0"/>
              <a:t>Sperma püskürtülür</a:t>
            </a:r>
          </a:p>
          <a:p>
            <a:r>
              <a:rPr lang="tr-TR" sz="2400" dirty="0" err="1" smtClean="0"/>
              <a:t>Mikropil</a:t>
            </a:r>
            <a:r>
              <a:rPr lang="tr-TR" sz="2400" dirty="0" smtClean="0"/>
              <a:t> yoluyla döllenme</a:t>
            </a:r>
          </a:p>
          <a:p>
            <a:r>
              <a:rPr lang="tr-TR" sz="2400" dirty="0" smtClean="0"/>
              <a:t>Şişme</a:t>
            </a:r>
          </a:p>
          <a:p>
            <a:r>
              <a:rPr lang="tr-TR" sz="2400" dirty="0" err="1" smtClean="0"/>
              <a:t>Embriyonik</a:t>
            </a:r>
            <a:r>
              <a:rPr lang="tr-TR" sz="2400" dirty="0" smtClean="0"/>
              <a:t> gelişme</a:t>
            </a:r>
          </a:p>
          <a:p>
            <a:r>
              <a:rPr lang="tr-TR" sz="2400" dirty="0" err="1" smtClean="0"/>
              <a:t>Telolesital</a:t>
            </a:r>
            <a:r>
              <a:rPr lang="tr-TR" sz="2400" dirty="0" smtClean="0"/>
              <a:t> yumurta</a:t>
            </a:r>
            <a:endParaRPr lang="tr-TR" sz="2400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615950"/>
            <a:ext cx="3856037" cy="624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Kuluçka</a:t>
            </a:r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Hamsi 24 h</a:t>
            </a:r>
          </a:p>
          <a:p>
            <a:r>
              <a:rPr lang="tr-TR" dirty="0" smtClean="0"/>
              <a:t>Sazan 3 gün</a:t>
            </a:r>
          </a:p>
          <a:p>
            <a:r>
              <a:rPr lang="tr-TR" dirty="0" smtClean="0"/>
              <a:t>Alabalık 0.5-2 ay</a:t>
            </a:r>
          </a:p>
          <a:p>
            <a:r>
              <a:rPr lang="tr-TR" dirty="0" err="1" smtClean="0"/>
              <a:t>Salmon</a:t>
            </a:r>
            <a:r>
              <a:rPr lang="tr-TR" dirty="0" smtClean="0"/>
              <a:t>  40-45 gün</a:t>
            </a:r>
            <a:endParaRPr lang="tr-TR" dirty="0"/>
          </a:p>
        </p:txBody>
      </p:sp>
      <p:sp>
        <p:nvSpPr>
          <p:cNvPr id="8" name="7 İçerik Yer Tutucusu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tr-TR" sz="2400" dirty="0" smtClean="0"/>
              <a:t>Ilık su balıklarında kısa, soğuk su balıklarında uzun</a:t>
            </a:r>
          </a:p>
          <a:p>
            <a:r>
              <a:rPr lang="tr-TR" sz="2400" dirty="0" smtClean="0"/>
              <a:t>Kuluçka süresi   Gün-derece olarak ifade edilir</a:t>
            </a:r>
          </a:p>
          <a:p>
            <a:r>
              <a:rPr lang="tr-TR" sz="2400" dirty="0" smtClean="0"/>
              <a:t>Örneğin sazan 18-20 derecede 3-4 günde çıkıyorsa, kuluçka çıkışı 60-70 gün derece olarak ifade edilir.</a:t>
            </a:r>
          </a:p>
          <a:p>
            <a:endParaRPr lang="tr-TR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Üreme </a:t>
            </a:r>
            <a:r>
              <a:rPr lang="tr-TR" dirty="0" err="1" smtClean="0"/>
              <a:t>şekİllerİ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err="1" smtClean="0"/>
              <a:t>External</a:t>
            </a:r>
            <a:r>
              <a:rPr lang="tr-TR" dirty="0" smtClean="0"/>
              <a:t> </a:t>
            </a:r>
            <a:r>
              <a:rPr lang="tr-TR" dirty="0" err="1" smtClean="0"/>
              <a:t>fertilizasyon</a:t>
            </a:r>
            <a:endParaRPr lang="tr-TR" dirty="0" smtClean="0"/>
          </a:p>
          <a:p>
            <a:r>
              <a:rPr lang="tr-TR" dirty="0" err="1" smtClean="0"/>
              <a:t>İnternal</a:t>
            </a:r>
            <a:r>
              <a:rPr lang="tr-TR" dirty="0" smtClean="0"/>
              <a:t> </a:t>
            </a:r>
            <a:r>
              <a:rPr lang="tr-TR" dirty="0" err="1" smtClean="0"/>
              <a:t>fertilizasyon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err="1" smtClean="0"/>
              <a:t>Ovipar</a:t>
            </a:r>
            <a:endParaRPr lang="tr-TR" dirty="0" smtClean="0"/>
          </a:p>
          <a:p>
            <a:r>
              <a:rPr lang="tr-TR" dirty="0" err="1" smtClean="0"/>
              <a:t>Ovovivipar</a:t>
            </a:r>
            <a:endParaRPr lang="tr-TR" dirty="0" smtClean="0"/>
          </a:p>
          <a:p>
            <a:r>
              <a:rPr lang="tr-TR" dirty="0" err="1" smtClean="0"/>
              <a:t>Vivipar</a:t>
            </a:r>
            <a:endParaRPr lang="tr-T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Üreme </a:t>
            </a:r>
            <a:r>
              <a:rPr lang="tr-TR" dirty="0" err="1" smtClean="0"/>
              <a:t>şekİllerİ</a:t>
            </a:r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Biseksüel</a:t>
            </a:r>
            <a:r>
              <a:rPr lang="tr-TR" dirty="0" smtClean="0"/>
              <a:t> Üreme</a:t>
            </a:r>
          </a:p>
          <a:p>
            <a:pPr lvl="1"/>
            <a:r>
              <a:rPr lang="tr-TR" dirty="0" smtClean="0"/>
              <a:t>Erkek ve dişi, </a:t>
            </a:r>
            <a:r>
              <a:rPr lang="tr-TR" dirty="0" err="1" smtClean="0"/>
              <a:t>spermatozoon</a:t>
            </a:r>
            <a:r>
              <a:rPr lang="tr-TR" dirty="0" smtClean="0"/>
              <a:t> ve </a:t>
            </a:r>
            <a:r>
              <a:rPr lang="tr-TR" dirty="0" err="1" smtClean="0"/>
              <a:t>ovum</a:t>
            </a:r>
            <a:r>
              <a:rPr lang="tr-TR" dirty="0" smtClean="0"/>
              <a:t>, </a:t>
            </a:r>
            <a:r>
              <a:rPr lang="tr-TR" dirty="0" err="1" smtClean="0"/>
              <a:t>external</a:t>
            </a:r>
            <a:r>
              <a:rPr lang="tr-TR" dirty="0" smtClean="0"/>
              <a:t> </a:t>
            </a:r>
            <a:r>
              <a:rPr lang="tr-TR" dirty="0" err="1" smtClean="0"/>
              <a:t>fertilizasyon</a:t>
            </a:r>
            <a:endParaRPr lang="tr-TR" dirty="0" smtClean="0"/>
          </a:p>
          <a:p>
            <a:r>
              <a:rPr lang="tr-TR" dirty="0" err="1" smtClean="0"/>
              <a:t>Hermafroditik</a:t>
            </a:r>
            <a:r>
              <a:rPr lang="tr-TR" dirty="0" smtClean="0"/>
              <a:t> üreme</a:t>
            </a:r>
          </a:p>
          <a:p>
            <a:pPr lvl="1"/>
            <a:r>
              <a:rPr lang="tr-TR" dirty="0" smtClean="0"/>
              <a:t>Her iki </a:t>
            </a:r>
            <a:r>
              <a:rPr lang="tr-TR" dirty="0" err="1" smtClean="0"/>
              <a:t>dölerme</a:t>
            </a:r>
            <a:r>
              <a:rPr lang="tr-TR" dirty="0" smtClean="0"/>
              <a:t> organlarının aynı canlı üzerinde olması, Önce erkek, sonra dişi( nadiren sazan ve levrek)</a:t>
            </a:r>
          </a:p>
          <a:p>
            <a:r>
              <a:rPr lang="tr-TR" dirty="0" err="1" smtClean="0"/>
              <a:t>Parthenogenetik</a:t>
            </a:r>
            <a:r>
              <a:rPr lang="tr-TR" dirty="0" smtClean="0"/>
              <a:t> üreme</a:t>
            </a:r>
          </a:p>
          <a:p>
            <a:pPr lvl="1"/>
            <a:r>
              <a:rPr lang="tr-TR" dirty="0" err="1" smtClean="0"/>
              <a:t>Fertilizasyon</a:t>
            </a:r>
            <a:r>
              <a:rPr lang="tr-TR" dirty="0" smtClean="0"/>
              <a:t> olmadan yavrunun oluşması, erkekle dişi sadece arkadaştır, erkek uyarım için vardır.Yavrular her zaman dişi olur. Örneğin; Amazon balığı</a:t>
            </a:r>
          </a:p>
          <a:p>
            <a:endParaRPr lang="tr-TR" dirty="0" smtClean="0"/>
          </a:p>
          <a:p>
            <a:endParaRPr lang="tr-TR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Reprodüktİf</a:t>
            </a:r>
            <a:r>
              <a:rPr lang="tr-TR" dirty="0" smtClean="0"/>
              <a:t> </a:t>
            </a:r>
            <a:r>
              <a:rPr lang="tr-TR" dirty="0" err="1" smtClean="0"/>
              <a:t>OrganlarIn</a:t>
            </a:r>
            <a:r>
              <a:rPr lang="tr-TR" dirty="0" smtClean="0"/>
              <a:t> </a:t>
            </a:r>
            <a:r>
              <a:rPr lang="tr-TR" dirty="0" err="1" smtClean="0"/>
              <a:t>Anatomİsİ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tr-TR" sz="1700" dirty="0" err="1" smtClean="0"/>
              <a:t>Gonadlar</a:t>
            </a:r>
            <a:r>
              <a:rPr lang="tr-TR" sz="1700" dirty="0" smtClean="0"/>
              <a:t> ve kanal sistemi</a:t>
            </a:r>
          </a:p>
          <a:p>
            <a:r>
              <a:rPr lang="tr-TR" sz="2000" dirty="0" smtClean="0"/>
              <a:t>Vücut </a:t>
            </a:r>
            <a:r>
              <a:rPr lang="tr-TR" sz="2000" dirty="0" smtClean="0"/>
              <a:t>boşluğunun </a:t>
            </a:r>
            <a:r>
              <a:rPr lang="tr-TR" sz="2000" dirty="0" err="1" smtClean="0"/>
              <a:t>medio</a:t>
            </a:r>
            <a:r>
              <a:rPr lang="tr-TR" sz="2000" dirty="0" smtClean="0"/>
              <a:t>-</a:t>
            </a:r>
            <a:r>
              <a:rPr lang="tr-TR" sz="2000" dirty="0" err="1" smtClean="0"/>
              <a:t>dorsalinde</a:t>
            </a:r>
            <a:r>
              <a:rPr lang="tr-TR" sz="2000" dirty="0" smtClean="0"/>
              <a:t>, uzunlamasına ve çift</a:t>
            </a:r>
          </a:p>
          <a:p>
            <a:r>
              <a:rPr lang="tr-TR" sz="2000" dirty="0" err="1" smtClean="0"/>
              <a:t>Mezenterle</a:t>
            </a:r>
            <a:r>
              <a:rPr lang="tr-TR" sz="2000" dirty="0" smtClean="0"/>
              <a:t> </a:t>
            </a:r>
            <a:r>
              <a:rPr lang="tr-TR" sz="2000" dirty="0" err="1" smtClean="0"/>
              <a:t>dorsale</a:t>
            </a:r>
            <a:r>
              <a:rPr lang="tr-TR" sz="2000" dirty="0" smtClean="0"/>
              <a:t> bağlanırlar (</a:t>
            </a:r>
            <a:r>
              <a:rPr lang="tr-TR" sz="2000" dirty="0" err="1" smtClean="0"/>
              <a:t>mezovaryum</a:t>
            </a:r>
            <a:r>
              <a:rPr lang="tr-TR" sz="2000" dirty="0" smtClean="0"/>
              <a:t>, </a:t>
            </a:r>
            <a:r>
              <a:rPr lang="tr-TR" sz="2000" dirty="0" err="1" smtClean="0"/>
              <a:t>mezorkiyum</a:t>
            </a:r>
            <a:r>
              <a:rPr lang="tr-TR" sz="2000" dirty="0" smtClean="0"/>
              <a:t>)</a:t>
            </a:r>
            <a:endParaRPr lang="tr-T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08920"/>
            <a:ext cx="705678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Testİsler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tr-TR" sz="2400" dirty="0" smtClean="0"/>
              <a:t>Vücut ağırlığının % 10 una kadar ulaşır,</a:t>
            </a:r>
          </a:p>
          <a:p>
            <a:r>
              <a:rPr lang="tr-TR" sz="2400" dirty="0" smtClean="0"/>
              <a:t>krem,beyaz, pürüzsüz, düz</a:t>
            </a:r>
            <a:endParaRPr lang="tr-T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27300"/>
            <a:ext cx="5303837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780928"/>
            <a:ext cx="35687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Ovaryumlar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Olgun dönemde vücut ağırlığının %70 ine ulaşırlar</a:t>
            </a:r>
          </a:p>
          <a:p>
            <a:r>
              <a:rPr lang="tr-TR" sz="2400" dirty="0" smtClean="0"/>
              <a:t>Altın sarısı renkte, </a:t>
            </a:r>
            <a:r>
              <a:rPr lang="tr-TR" sz="2400" dirty="0" err="1" smtClean="0"/>
              <a:t>granüler</a:t>
            </a:r>
            <a:r>
              <a:rPr lang="tr-TR" sz="2400" dirty="0" smtClean="0"/>
              <a:t> bir yapısı vardır.</a:t>
            </a:r>
            <a:endParaRPr lang="tr-TR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36912"/>
            <a:ext cx="57150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err="1" smtClean="0"/>
              <a:t>Ovaryum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İçte </a:t>
            </a:r>
            <a:r>
              <a:rPr lang="tr-TR" sz="2400" dirty="0" err="1" smtClean="0"/>
              <a:t>Medulla</a:t>
            </a:r>
            <a:endParaRPr lang="tr-TR" sz="2400" dirty="0" smtClean="0"/>
          </a:p>
          <a:p>
            <a:r>
              <a:rPr lang="tr-TR" sz="2400" dirty="0" smtClean="0"/>
              <a:t>Dışta korteks</a:t>
            </a:r>
          </a:p>
          <a:p>
            <a:r>
              <a:rPr lang="tr-TR" sz="2400" dirty="0" smtClean="0"/>
              <a:t>Yumurtalar vücut boşluğuna atılır</a:t>
            </a:r>
            <a:endParaRPr lang="tr-T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573016"/>
            <a:ext cx="5470525" cy="314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2138" y="0"/>
            <a:ext cx="3471862" cy="322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Erkeklerde </a:t>
            </a:r>
            <a:r>
              <a:rPr lang="tr-TR" dirty="0" err="1" smtClean="0"/>
              <a:t>Reprodüktİf</a:t>
            </a:r>
            <a:r>
              <a:rPr lang="tr-TR" dirty="0" smtClean="0"/>
              <a:t> </a:t>
            </a:r>
            <a:r>
              <a:rPr lang="tr-TR" dirty="0" err="1" smtClean="0"/>
              <a:t>Fİzyolojİ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err="1" smtClean="0"/>
              <a:t>Puberta</a:t>
            </a:r>
            <a:endParaRPr lang="tr-TR" dirty="0"/>
          </a:p>
          <a:p>
            <a:pPr lvl="1"/>
            <a:r>
              <a:rPr lang="tr-TR" dirty="0" smtClean="0"/>
              <a:t>Vücut gelişimi</a:t>
            </a:r>
          </a:p>
          <a:p>
            <a:pPr lvl="1"/>
            <a:r>
              <a:rPr lang="tr-TR" dirty="0" smtClean="0"/>
              <a:t>Sıcaklık</a:t>
            </a:r>
          </a:p>
          <a:p>
            <a:pPr lvl="1"/>
            <a:r>
              <a:rPr lang="tr-TR" dirty="0" smtClean="0"/>
              <a:t>Işık</a:t>
            </a:r>
          </a:p>
          <a:p>
            <a:pPr lvl="1"/>
            <a:r>
              <a:rPr lang="tr-TR" dirty="0" smtClean="0"/>
              <a:t>Hormon</a:t>
            </a:r>
          </a:p>
          <a:p>
            <a:pPr lvl="1"/>
            <a:r>
              <a:rPr lang="tr-TR" dirty="0" smtClean="0"/>
              <a:t>Tür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 smtClean="0"/>
              <a:t>Alabalık 2-3 yıl</a:t>
            </a:r>
          </a:p>
          <a:p>
            <a:r>
              <a:rPr lang="tr-TR" dirty="0" smtClean="0"/>
              <a:t>Sazan 3-4 yıl</a:t>
            </a:r>
          </a:p>
          <a:p>
            <a:r>
              <a:rPr lang="tr-TR" dirty="0" smtClean="0"/>
              <a:t>Levrek 2 yıl</a:t>
            </a:r>
          </a:p>
          <a:p>
            <a:r>
              <a:rPr lang="tr-TR" dirty="0" smtClean="0"/>
              <a:t>Kefal 3 yıl</a:t>
            </a:r>
          </a:p>
          <a:p>
            <a:r>
              <a:rPr lang="tr-TR" dirty="0" smtClean="0"/>
              <a:t>Turna 2 yıl</a:t>
            </a:r>
          </a:p>
          <a:p>
            <a:r>
              <a:rPr lang="tr-TR" dirty="0" err="1" smtClean="0"/>
              <a:t>Tilapia</a:t>
            </a:r>
            <a:r>
              <a:rPr lang="tr-TR" dirty="0" smtClean="0"/>
              <a:t> 4-6 ay</a:t>
            </a:r>
          </a:p>
          <a:p>
            <a:r>
              <a:rPr lang="tr-TR" dirty="0" smtClean="0"/>
              <a:t>Mersin balığı 15 yıl</a:t>
            </a: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7242048" cy="1143000"/>
          </a:xfrm>
        </p:spPr>
        <p:txBody>
          <a:bodyPr/>
          <a:lstStyle/>
          <a:p>
            <a:r>
              <a:rPr lang="tr-TR" dirty="0" err="1" smtClean="0"/>
              <a:t>Spermatogenesİs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412776"/>
            <a:ext cx="353853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36766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Spermatozoon</a:t>
            </a:r>
            <a:r>
              <a:rPr lang="tr-TR" dirty="0" smtClean="0"/>
              <a:t> ve </a:t>
            </a:r>
            <a:r>
              <a:rPr lang="tr-TR" dirty="0" err="1" smtClean="0"/>
              <a:t>Semİnal</a:t>
            </a:r>
            <a:r>
              <a:rPr lang="tr-TR" dirty="0" smtClean="0"/>
              <a:t> Plazma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sz="2400" dirty="0" err="1" smtClean="0"/>
              <a:t>Seminal</a:t>
            </a:r>
            <a:r>
              <a:rPr lang="tr-TR" sz="2400" dirty="0" smtClean="0"/>
              <a:t> plazma (</a:t>
            </a:r>
            <a:r>
              <a:rPr lang="tr-TR" sz="2400" dirty="0" err="1" smtClean="0"/>
              <a:t>Na</a:t>
            </a:r>
            <a:r>
              <a:rPr lang="tr-TR" sz="2400" dirty="0" smtClean="0"/>
              <a:t>, K, </a:t>
            </a:r>
            <a:r>
              <a:rPr lang="tr-TR" sz="2400" dirty="0" err="1" smtClean="0"/>
              <a:t>Cl</a:t>
            </a:r>
            <a:r>
              <a:rPr lang="tr-TR" sz="2400" dirty="0" smtClean="0"/>
              <a:t>, şeker, protein</a:t>
            </a:r>
          </a:p>
          <a:p>
            <a:r>
              <a:rPr lang="tr-TR" sz="2400" dirty="0" smtClean="0"/>
              <a:t>Süt (</a:t>
            </a:r>
            <a:r>
              <a:rPr lang="tr-TR" sz="2400" dirty="0" err="1" smtClean="0"/>
              <a:t>milt</a:t>
            </a:r>
            <a:r>
              <a:rPr lang="tr-TR" sz="2400" dirty="0" smtClean="0"/>
              <a:t>)</a:t>
            </a:r>
          </a:p>
          <a:p>
            <a:r>
              <a:rPr lang="tr-TR" sz="2400" dirty="0" smtClean="0"/>
              <a:t>Hareketsiz</a:t>
            </a:r>
          </a:p>
          <a:p>
            <a:r>
              <a:rPr lang="tr-TR" sz="2400" dirty="0" smtClean="0"/>
              <a:t>Hareket süresi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7" name="6 İçerik Yer Tutucusu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tr-TR" sz="2000" dirty="0" err="1" smtClean="0"/>
              <a:t>Ph</a:t>
            </a:r>
            <a:r>
              <a:rPr lang="tr-TR" sz="2000" dirty="0" smtClean="0"/>
              <a:t> 5.5-9</a:t>
            </a:r>
          </a:p>
          <a:p>
            <a:r>
              <a:rPr lang="tr-TR" sz="2000" dirty="0" err="1" smtClean="0"/>
              <a:t>Osmotik</a:t>
            </a:r>
            <a:r>
              <a:rPr lang="tr-TR" sz="2000" dirty="0" smtClean="0"/>
              <a:t> basınç 300 </a:t>
            </a:r>
            <a:r>
              <a:rPr lang="tr-TR" sz="2000" dirty="0" err="1" smtClean="0"/>
              <a:t>mOsm</a:t>
            </a:r>
            <a:endParaRPr lang="tr-TR" sz="2000" dirty="0" smtClean="0"/>
          </a:p>
          <a:p>
            <a:r>
              <a:rPr lang="tr-TR" sz="2000" dirty="0" smtClean="0"/>
              <a:t>K iyonu</a:t>
            </a:r>
          </a:p>
          <a:p>
            <a:r>
              <a:rPr lang="tr-TR" sz="2000" dirty="0" smtClean="0"/>
              <a:t>10-50 mikron</a:t>
            </a:r>
          </a:p>
          <a:p>
            <a:r>
              <a:rPr lang="tr-TR" sz="2000" dirty="0" err="1" smtClean="0"/>
              <a:t>Akrozom</a:t>
            </a:r>
            <a:r>
              <a:rPr lang="tr-TR" sz="2000" dirty="0" smtClean="0"/>
              <a:t> yok</a:t>
            </a:r>
            <a:endParaRPr lang="tr-TR" sz="2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52925"/>
            <a:ext cx="5376862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3225" y="4008438"/>
            <a:ext cx="3660775" cy="284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/>
          <a:p>
            <a:r>
              <a:rPr lang="tr-TR" dirty="0" smtClean="0"/>
              <a:t>Alabalık   4-6 ml    10-20 milyar/ml</a:t>
            </a:r>
          </a:p>
          <a:p>
            <a:r>
              <a:rPr lang="tr-TR" dirty="0" smtClean="0"/>
              <a:t>Sazan       1-5 ml    10-20 milyar/ml</a:t>
            </a:r>
          </a:p>
          <a:p>
            <a:r>
              <a:rPr lang="tr-TR" dirty="0" smtClean="0"/>
              <a:t>Kalkan      1-2 ml     20-50 milyar/ml</a:t>
            </a:r>
          </a:p>
          <a:p>
            <a:r>
              <a:rPr lang="tr-TR" dirty="0" smtClean="0"/>
              <a:t>Kadife       2-3 ml     15-20 milyar/ml</a:t>
            </a:r>
          </a:p>
          <a:p>
            <a:r>
              <a:rPr lang="tr-TR" dirty="0" err="1" smtClean="0"/>
              <a:t>Salmon</a:t>
            </a:r>
            <a:r>
              <a:rPr lang="tr-TR" dirty="0" smtClean="0"/>
              <a:t>     5-10 ml   10-50 milyar/ml</a:t>
            </a:r>
            <a:endParaRPr lang="tr-T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engin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Zengin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Zengin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125</TotalTime>
  <Words>428</Words>
  <Application>Microsoft Office PowerPoint</Application>
  <PresentationFormat>Ekran Gösterisi (4:3)</PresentationFormat>
  <Paragraphs>110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Zengin</vt:lpstr>
      <vt:lpstr>BALIKLARDA REPRODÜKSİYON</vt:lpstr>
      <vt:lpstr>Reprodüktİf OrganlarIn Anatomİsİ</vt:lpstr>
      <vt:lpstr>Testİsler </vt:lpstr>
      <vt:lpstr>Ovaryumlar </vt:lpstr>
      <vt:lpstr>Ovaryum</vt:lpstr>
      <vt:lpstr>Erkeklerde Reprodüktİf Fİzyolojİ</vt:lpstr>
      <vt:lpstr>Spermatogenesİs</vt:lpstr>
      <vt:lpstr>Spermatozoon ve Semİnal Plazma</vt:lpstr>
      <vt:lpstr>Slayt 9</vt:lpstr>
      <vt:lpstr>Dİşİlerde Reprodüktİf Fİzyolojİ </vt:lpstr>
      <vt:lpstr>Oosİt ve Oogenesİs </vt:lpstr>
      <vt:lpstr>Oogenesİs</vt:lpstr>
      <vt:lpstr>Ovum</vt:lpstr>
      <vt:lpstr>Fertİlİzasyon</vt:lpstr>
      <vt:lpstr>Kuluçka</vt:lpstr>
      <vt:lpstr>Üreme şekİllerİ</vt:lpstr>
      <vt:lpstr>Üreme şekİllerİ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BALIKLARDA REPRODÜKSİYON</dc:title>
  <dc:creator>cukatosti</dc:creator>
  <cp:lastModifiedBy>cukatosti</cp:lastModifiedBy>
  <cp:revision>16</cp:revision>
  <dcterms:created xsi:type="dcterms:W3CDTF">2012-03-01T07:52:53Z</dcterms:created>
  <dcterms:modified xsi:type="dcterms:W3CDTF">2012-03-05T11:51:55Z</dcterms:modified>
</cp:coreProperties>
</file>