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6"/>
  </p:notesMasterIdLst>
  <p:handoutMasterIdLst>
    <p:handoutMasterId r:id="rId17"/>
  </p:handoutMasterIdLst>
  <p:sldIdLst>
    <p:sldId id="668" r:id="rId4"/>
    <p:sldId id="669" r:id="rId5"/>
    <p:sldId id="670" r:id="rId6"/>
    <p:sldId id="671" r:id="rId7"/>
    <p:sldId id="672" r:id="rId8"/>
    <p:sldId id="673" r:id="rId9"/>
    <p:sldId id="674" r:id="rId10"/>
    <p:sldId id="675" r:id="rId11"/>
    <p:sldId id="676" r:id="rId12"/>
    <p:sldId id="677" r:id="rId13"/>
    <p:sldId id="678" r:id="rId14"/>
    <p:sldId id="679"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13.02.2020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2/13/2020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2/13/2020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2/13/2020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2/13/2020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2/13/2020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2/13/2020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2/13/2020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2/13/2020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2/13/2020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2/13/2020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736059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2/13/2020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2/13/2020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2/13/2020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2/13/2020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2/13/2020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3" r:id="rId3"/>
    <p:sldLayoutId id="2147483694"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259080"/>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402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GAYRİMENKUL VE VARLIK DEĞERLEME II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Prof. Dr. </a:t>
            </a:r>
            <a:r>
              <a:rPr lang="en-US" sz="1600" b="1" dirty="0">
                <a:latin typeface="Arial" panose="020B0604020202020204" pitchFamily="34" charset="0"/>
                <a:ea typeface="Times New Roman" panose="02020603050405020304" pitchFamily="18" charset="0"/>
                <a:cs typeface="Arial" panose="020B0604020202020204" pitchFamily="34" charset="0"/>
              </a:rPr>
              <a:t>Harun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72233"/>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RICS, IVSC, TEGOVA ve Diğer Uluslararası Kurumların Standartları</a:t>
            </a:r>
          </a:p>
        </p:txBody>
      </p:sp>
      <p:sp>
        <p:nvSpPr>
          <p:cNvPr id="2" name="Rectangle 1"/>
          <p:cNvSpPr/>
          <p:nvPr/>
        </p:nvSpPr>
        <p:spPr>
          <a:xfrm>
            <a:off x="114301" y="1139187"/>
            <a:ext cx="8882742" cy="3203441"/>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b="1" dirty="0"/>
              <a:t>Avrupa Değerleme Örgütleri Birliği (TEGoVA)</a:t>
            </a:r>
          </a:p>
          <a:p>
            <a:pPr marL="342900" indent="-342900" algn="just">
              <a:spcAft>
                <a:spcPts val="450"/>
              </a:spcAft>
              <a:buClr>
                <a:srgbClr val="503FAE"/>
              </a:buClr>
              <a:buFont typeface="Wingdings" panose="05000000000000000000" pitchFamily="2" charset="2"/>
              <a:buChar char="q"/>
            </a:pPr>
            <a:r>
              <a:rPr lang="tr-TR" dirty="0"/>
              <a:t>TEGoVA; Avrupa düzeyinde örgütlenmiş, Avrupa ülkelerinde faaliyet gösteren değerleme kuruluşları arasında koordinasyon ve işbirliği sağlamak ve değerleme alanında standart bazı kuralları koymak için kurulmuştur. TEGoVA bünyesinde 24 Avrupa ülkesinden 40 üye kuruluş bulunmakta524 olup, TEGoVA üyesi olabilmek için AB üyesi ülkenin kuruluşu olma zorunluluğu bulunmaktadır. AB üyesi ülkelerin örgütleri; TEGoVA içinde tam üye (full membership) olmakta ve diğer ülkelerin örgütleri ise assosiye üyelik ve gözlemci üyelik hakkı elde etmektedir. Tam üyelik dışındakilerin genel kurulda oy hakları bulunmamaktadır. Türkiye’den Ankara Üniversitesi Taşınmaz Geliştirme Anabilim Dalı, TEGoVA (assosiye üyeliği)’ne üye olmuş ve TEGoVA’nın bütün faaliyetlerine aktif olarak katılmakta ve ülkemizi temsil etmektedir.</a:t>
            </a:r>
          </a:p>
        </p:txBody>
      </p:sp>
    </p:spTree>
    <p:extLst>
      <p:ext uri="{BB962C8B-B14F-4D97-AF65-F5344CB8AC3E}">
        <p14:creationId xmlns:p14="http://schemas.microsoft.com/office/powerpoint/2010/main" val="31553887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72233"/>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RICS, IVSC, TEGOVA ve Diğer Uluslararası Kurumların Standartları</a:t>
            </a:r>
          </a:p>
        </p:txBody>
      </p:sp>
      <p:sp>
        <p:nvSpPr>
          <p:cNvPr id="2" name="Rectangle 1"/>
          <p:cNvSpPr/>
          <p:nvPr/>
        </p:nvSpPr>
        <p:spPr>
          <a:xfrm>
            <a:off x="114301" y="1139187"/>
            <a:ext cx="8882742" cy="3480440"/>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dirty="0"/>
              <a:t>Uluslararası Değerleme Standartları Konseyi (IVSC), değerleme mesleğinin gelişimi ve kurumsallaşması açısından uluslararası alanda düzenleme yapmakta ve yapılan düzenlemelerin üye örgütler yoluyla uygulamaya taşınmasına katkı yapmaktadır. TEGoVA ve IVSC’nin temel amacı, uluslararası düzeyde değerleme standartları ve buna ilişkin metotları ve raporları oluşturarak finans, sermaye ve gayrimenkul pazarlarında şeffaf ve güvenilir bir değerleme tesis etmektir. TEGoVA bu amaca yönelik olarak Avrupa Değerleme Standartları (Approved European Property Valuation Standards-EVS) adı altında bir standartlar rehberi hazırlamıştır. Bu rehber, TEGoVA’ya üye olan kurumlar açısından herhangi bir zorunluluk veya cezai hükümler içermemekle birlikte tavsiye niteliğinde de olsa gayrimenkul değerlemesi mesleği açısından bazı önemli düzenlemeleri </a:t>
            </a:r>
            <a:r>
              <a:rPr lang="tr-TR" dirty="0" smtClean="0"/>
              <a:t>içermektedir (Han, 2018).</a:t>
            </a:r>
          </a:p>
          <a:p>
            <a:pPr marL="342900" indent="-342900" algn="just">
              <a:spcAft>
                <a:spcPts val="450"/>
              </a:spcAft>
              <a:buClr>
                <a:srgbClr val="503FAE"/>
              </a:buClr>
              <a:buFont typeface="Wingdings" panose="05000000000000000000" pitchFamily="2" charset="2"/>
              <a:buChar char="q"/>
            </a:pPr>
            <a:endParaRPr lang="tr-TR" dirty="0"/>
          </a:p>
        </p:txBody>
      </p:sp>
    </p:spTree>
    <p:extLst>
      <p:ext uri="{BB962C8B-B14F-4D97-AF65-F5344CB8AC3E}">
        <p14:creationId xmlns:p14="http://schemas.microsoft.com/office/powerpoint/2010/main" val="38720421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2" name="Rectangle 1"/>
          <p:cNvSpPr/>
          <p:nvPr/>
        </p:nvSpPr>
        <p:spPr>
          <a:xfrm>
            <a:off x="114301" y="1139187"/>
            <a:ext cx="8882742" cy="1946687"/>
          </a:xfrm>
          <a:prstGeom prst="rect">
            <a:avLst/>
          </a:prstGeom>
        </p:spPr>
        <p:txBody>
          <a:bodyPr wrap="square">
            <a:spAutoFit/>
          </a:bodyPr>
          <a:lstStyle/>
          <a:p>
            <a:pPr algn="ctr">
              <a:spcAft>
                <a:spcPts val="450"/>
              </a:spcAft>
              <a:buClr>
                <a:srgbClr val="503FAE"/>
              </a:buClr>
            </a:pPr>
            <a:r>
              <a:rPr lang="tr-TR" b="1" dirty="0" smtClean="0"/>
              <a:t>Kaynaklar</a:t>
            </a:r>
            <a:endParaRPr lang="tr-TR" dirty="0"/>
          </a:p>
          <a:p>
            <a:pPr marL="342900" indent="-342900" algn="just">
              <a:spcAft>
                <a:spcPts val="450"/>
              </a:spcAft>
              <a:buClr>
                <a:srgbClr val="503FAE"/>
              </a:buClr>
              <a:buFont typeface="Wingdings" panose="05000000000000000000" pitchFamily="2" charset="2"/>
              <a:buChar char="q"/>
            </a:pPr>
            <a:r>
              <a:rPr lang="tr-TR" dirty="0" err="1"/>
              <a:t>Tanrıvermiş</a:t>
            </a:r>
            <a:r>
              <a:rPr lang="tr-TR" dirty="0"/>
              <a:t>, H. 2017. Gayrimenkul Değerleme Esasları. SPL Sermaye Piyasası Lisanslama Sicil ve Eğitim Kuruluşu, Lisanslama Sınavları Çalışma Kitapları Ders Kodu: 1014 (Konut Değerleme Sınavı, Gayrimenkul Değerleme Sınavı), Ankara.</a:t>
            </a:r>
          </a:p>
          <a:p>
            <a:pPr marL="342900" indent="-342900" algn="just">
              <a:spcAft>
                <a:spcPts val="450"/>
              </a:spcAft>
              <a:buClr>
                <a:srgbClr val="503FAE"/>
              </a:buClr>
              <a:buFont typeface="Wingdings" panose="05000000000000000000" pitchFamily="2" charset="2"/>
              <a:buChar char="q"/>
            </a:pPr>
            <a:endParaRPr lang="tr-TR" dirty="0" smtClean="0"/>
          </a:p>
          <a:p>
            <a:pPr marL="342900" indent="-342900" algn="just">
              <a:spcAft>
                <a:spcPts val="450"/>
              </a:spcAft>
              <a:buClr>
                <a:srgbClr val="503FAE"/>
              </a:buClr>
              <a:buFont typeface="Wingdings" panose="05000000000000000000" pitchFamily="2" charset="2"/>
              <a:buChar char="q"/>
            </a:pPr>
            <a:endParaRPr lang="tr-TR" dirty="0"/>
          </a:p>
        </p:txBody>
      </p:sp>
    </p:spTree>
    <p:extLst>
      <p:ext uri="{BB962C8B-B14F-4D97-AF65-F5344CB8AC3E}">
        <p14:creationId xmlns:p14="http://schemas.microsoft.com/office/powerpoint/2010/main" val="30355367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2" name="Rectangle 1"/>
          <p:cNvSpPr/>
          <p:nvPr/>
        </p:nvSpPr>
        <p:spPr>
          <a:xfrm>
            <a:off x="114301" y="1139187"/>
            <a:ext cx="8882742" cy="3300904"/>
          </a:xfrm>
          <a:prstGeom prst="rect">
            <a:avLst/>
          </a:prstGeom>
        </p:spPr>
        <p:txBody>
          <a:bodyPr wrap="square">
            <a:spAutoFit/>
          </a:bodyPr>
          <a:lstStyle/>
          <a:p>
            <a:pPr algn="ctr">
              <a:spcAft>
                <a:spcPts val="450"/>
              </a:spcAft>
              <a:buClr>
                <a:srgbClr val="503FAE"/>
              </a:buClr>
            </a:pPr>
            <a:r>
              <a:rPr lang="tr-TR" sz="2800" b="1" dirty="0"/>
              <a:t>GGY 402</a:t>
            </a:r>
          </a:p>
          <a:p>
            <a:pPr algn="ctr">
              <a:spcAft>
                <a:spcPts val="450"/>
              </a:spcAft>
              <a:buClr>
                <a:srgbClr val="503FAE"/>
              </a:buClr>
            </a:pPr>
            <a:r>
              <a:rPr lang="tr-TR" sz="2800" b="1" dirty="0"/>
              <a:t>GAYRİMENKUL VE VARLIK DEĞERLEME II	</a:t>
            </a:r>
          </a:p>
          <a:p>
            <a:pPr algn="ctr">
              <a:spcAft>
                <a:spcPts val="450"/>
              </a:spcAft>
              <a:buClr>
                <a:srgbClr val="503FAE"/>
              </a:buClr>
            </a:pPr>
            <a:r>
              <a:rPr lang="tr-TR" sz="2800" b="1" dirty="0"/>
              <a:t>12. HAFTA</a:t>
            </a:r>
          </a:p>
          <a:p>
            <a:pPr algn="ctr">
              <a:spcAft>
                <a:spcPts val="450"/>
              </a:spcAft>
              <a:buClr>
                <a:srgbClr val="503FAE"/>
              </a:buClr>
            </a:pPr>
            <a:r>
              <a:rPr lang="tr-TR" sz="2800" b="1" dirty="0"/>
              <a:t>RICS, IVSC, TEGOVA ve Diğer Uluslararası Kurumların Standartları, Değerlemede Raporlama ve Ölçüm Standartları (IPMS), Değerlemede Etik Kurallar ve Profesyonelleşme (RICS Ethical Code &amp; APC)</a:t>
            </a:r>
          </a:p>
        </p:txBody>
      </p:sp>
    </p:spTree>
    <p:extLst>
      <p:ext uri="{BB962C8B-B14F-4D97-AF65-F5344CB8AC3E}">
        <p14:creationId xmlns:p14="http://schemas.microsoft.com/office/powerpoint/2010/main" val="2829706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72233"/>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RICS, IVSC, TEGOVA ve Diğer Uluslararası Kurumların Standartları</a:t>
            </a:r>
          </a:p>
        </p:txBody>
      </p:sp>
      <p:sp>
        <p:nvSpPr>
          <p:cNvPr id="2" name="Rectangle 1"/>
          <p:cNvSpPr/>
          <p:nvPr/>
        </p:nvSpPr>
        <p:spPr>
          <a:xfrm>
            <a:off x="114301" y="1139187"/>
            <a:ext cx="8882742" cy="4465325"/>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sz="2000" b="1" dirty="0"/>
              <a:t>Dünyada Değerleme Örgütleri ve Standartları</a:t>
            </a:r>
          </a:p>
          <a:p>
            <a:pPr marL="342900" indent="-342900" algn="just">
              <a:spcAft>
                <a:spcPts val="450"/>
              </a:spcAft>
              <a:buClr>
                <a:srgbClr val="503FAE"/>
              </a:buClr>
              <a:buFont typeface="Wingdings" panose="05000000000000000000" pitchFamily="2" charset="2"/>
              <a:buChar char="q"/>
            </a:pPr>
            <a:r>
              <a:rPr lang="tr-TR" sz="2000" dirty="0"/>
              <a:t>Birçok ülkede değerleme alanında ve özel olarak gayrimenkul değerlemesi ile ilgili farklı modellerin veya yapılanmaların olduğu görülmektedir. Hemen her ülkede kamu kesiminde değerleme çalışmalarının örgütlenmesi ile özel kişi ve kurumlar tarafından özellikle finansal kurumlara yönelik değerleme hizmetlerinin sunumundaki farklılık, birçok ülkenin başka ülkeler için iyi bir model olarak algılanmasına imkan vermemektedir. Birçok ülkede değerleme uzmanlığı yasal statüye dayalı olarak kurumsal gelişmesini tamamlamış olup, bu amaçla değerleme kurumu, değerleme uzmanları birliği ve değerleme enstitüsü gibi örgütlenme modellerinin seçilmiş olduğu görülmektedir. Özellikle 2008 yılından sonra dünyada etkili olan küresel kriz sonrası her ülkede değerleme uzmanı unvanı yasal statüsü belirlenmiş, mesleki ehliyet ve lisanslama, hizmetin kapsamı ve uygulama çerçevesi, standartlar ve mesleki sorumluluk konularında ilerleme sağlanmıştır.</a:t>
            </a:r>
          </a:p>
        </p:txBody>
      </p:sp>
    </p:spTree>
    <p:extLst>
      <p:ext uri="{BB962C8B-B14F-4D97-AF65-F5344CB8AC3E}">
        <p14:creationId xmlns:p14="http://schemas.microsoft.com/office/powerpoint/2010/main" val="22507695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72233"/>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RICS, IVSC, TEGOVA ve Diğer Uluslararası Kurumların Standartları</a:t>
            </a:r>
          </a:p>
        </p:txBody>
      </p:sp>
      <p:sp>
        <p:nvSpPr>
          <p:cNvPr id="2" name="Rectangle 1"/>
          <p:cNvSpPr/>
          <p:nvPr/>
        </p:nvSpPr>
        <p:spPr>
          <a:xfrm>
            <a:off x="114301" y="1139187"/>
            <a:ext cx="8882742" cy="4888518"/>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dirty="0"/>
              <a:t>Uluslararası kuruluşlar arasında; </a:t>
            </a:r>
          </a:p>
          <a:p>
            <a:pPr marL="342900" indent="-342900" algn="just">
              <a:spcAft>
                <a:spcPts val="450"/>
              </a:spcAft>
              <a:buClr>
                <a:srgbClr val="503FAE"/>
              </a:buClr>
              <a:buFont typeface="Wingdings" panose="05000000000000000000" pitchFamily="2" charset="2"/>
              <a:buChar char="q"/>
            </a:pPr>
            <a:r>
              <a:rPr lang="tr-TR" dirty="0" smtClean="0"/>
              <a:t>Uluslararası </a:t>
            </a:r>
            <a:r>
              <a:rPr lang="tr-TR" dirty="0"/>
              <a:t>Değerleme Standartları Kurulu (International Valuation Standards Council – IVSC), </a:t>
            </a:r>
          </a:p>
          <a:p>
            <a:pPr marL="342900" indent="-342900" algn="just">
              <a:spcAft>
                <a:spcPts val="450"/>
              </a:spcAft>
              <a:buClr>
                <a:srgbClr val="503FAE"/>
              </a:buClr>
              <a:buFont typeface="Wingdings" panose="05000000000000000000" pitchFamily="2" charset="2"/>
              <a:buChar char="q"/>
            </a:pPr>
            <a:r>
              <a:rPr lang="tr-TR" dirty="0"/>
              <a:t>Avrupa Değerleme Örgütleri Birliği (The European Group of Valuers’ Associations-TEGoVA), </a:t>
            </a:r>
          </a:p>
          <a:p>
            <a:pPr marL="342900" indent="-342900" algn="just">
              <a:spcAft>
                <a:spcPts val="450"/>
              </a:spcAft>
              <a:buClr>
                <a:srgbClr val="503FAE"/>
              </a:buClr>
              <a:buFont typeface="Wingdings" panose="05000000000000000000" pitchFamily="2" charset="2"/>
              <a:buChar char="q"/>
            </a:pPr>
            <a:r>
              <a:rPr lang="tr-TR" dirty="0"/>
              <a:t>ABD Değerleme Enstitüsü (Appraisal Institute-AI), </a:t>
            </a:r>
          </a:p>
          <a:p>
            <a:pPr marL="342900" indent="-342900" algn="just">
              <a:spcAft>
                <a:spcPts val="450"/>
              </a:spcAft>
              <a:buClr>
                <a:srgbClr val="503FAE"/>
              </a:buClr>
              <a:buFont typeface="Wingdings" panose="05000000000000000000" pitchFamily="2" charset="2"/>
              <a:buChar char="q"/>
            </a:pPr>
            <a:r>
              <a:rPr lang="tr-TR" dirty="0"/>
              <a:t>Kanada Değerleme Enstitüsü (Appraisal Institute of Canada-AIC), </a:t>
            </a:r>
          </a:p>
          <a:p>
            <a:pPr marL="342900" indent="-342900" algn="just">
              <a:spcAft>
                <a:spcPts val="450"/>
              </a:spcAft>
              <a:buClr>
                <a:srgbClr val="503FAE"/>
              </a:buClr>
              <a:buFont typeface="Wingdings" panose="05000000000000000000" pitchFamily="2" charset="2"/>
              <a:buChar char="q"/>
            </a:pPr>
            <a:r>
              <a:rPr lang="tr-TR" dirty="0"/>
              <a:t>Amerikan Değerleme Derneği (The American Society of Appraisers-ASA), </a:t>
            </a:r>
          </a:p>
          <a:p>
            <a:pPr marL="342900" indent="-342900" algn="just">
              <a:spcAft>
                <a:spcPts val="450"/>
              </a:spcAft>
              <a:buClr>
                <a:srgbClr val="503FAE"/>
              </a:buClr>
              <a:buFont typeface="Wingdings" panose="05000000000000000000" pitchFamily="2" charset="2"/>
              <a:buChar char="q"/>
            </a:pPr>
            <a:r>
              <a:rPr lang="tr-TR" dirty="0"/>
              <a:t>Taşınmaz Ekonomisi ve Değerleme Çalışmaları Merkezi (Centro Studi di Estimo e di Economia Territoriale - Ce.S.E.T.), </a:t>
            </a:r>
          </a:p>
          <a:p>
            <a:pPr marL="342900" indent="-342900" algn="just">
              <a:spcAft>
                <a:spcPts val="450"/>
              </a:spcAft>
              <a:buClr>
                <a:srgbClr val="503FAE"/>
              </a:buClr>
              <a:buFont typeface="Wingdings" panose="05000000000000000000" pitchFamily="2" charset="2"/>
              <a:buChar char="q"/>
            </a:pPr>
            <a:r>
              <a:rPr lang="tr-TR" dirty="0"/>
              <a:t>Gayrimenkul Danışmanları Kuruluşu (The Counselor of Real Estate-CRE), </a:t>
            </a:r>
          </a:p>
          <a:p>
            <a:pPr marL="342900" indent="-342900" algn="just">
              <a:spcAft>
                <a:spcPts val="450"/>
              </a:spcAft>
              <a:buClr>
                <a:srgbClr val="503FAE"/>
              </a:buClr>
              <a:buFont typeface="Wingdings" panose="05000000000000000000" pitchFamily="2" charset="2"/>
              <a:buChar char="q"/>
            </a:pPr>
            <a:r>
              <a:rPr lang="tr-TR" dirty="0"/>
              <a:t>Fransa Değerleme Enstitüsü (Institut Français De L’Expertise Immobiliére - IFEI)</a:t>
            </a:r>
          </a:p>
          <a:p>
            <a:pPr marL="342900" indent="-342900" algn="just">
              <a:spcAft>
                <a:spcPts val="450"/>
              </a:spcAft>
              <a:buClr>
                <a:srgbClr val="503FAE"/>
              </a:buClr>
              <a:buFont typeface="Wingdings" panose="05000000000000000000" pitchFamily="2" charset="2"/>
              <a:buChar char="q"/>
            </a:pPr>
            <a:r>
              <a:rPr lang="tr-TR" dirty="0"/>
              <a:t>ve Lisanslı Değerleme Uzmanları Kraliyet Enstitüsü (Royal Institution of Chartered Surveyors-RICS</a:t>
            </a:r>
            <a:r>
              <a:rPr lang="tr-TR" dirty="0" smtClean="0"/>
              <a:t>)</a:t>
            </a:r>
            <a:endParaRPr lang="tr-TR" dirty="0"/>
          </a:p>
          <a:p>
            <a:pPr marL="342900" indent="-342900" algn="just">
              <a:spcAft>
                <a:spcPts val="450"/>
              </a:spcAft>
              <a:buClr>
                <a:srgbClr val="503FAE"/>
              </a:buClr>
              <a:buFont typeface="Wingdings" panose="05000000000000000000" pitchFamily="2" charset="2"/>
              <a:buChar char="q"/>
            </a:pPr>
            <a:r>
              <a:rPr lang="tr-TR" dirty="0"/>
              <a:t>gibi önemli örgütlerin öncelikle sayılması gerekir.</a:t>
            </a:r>
          </a:p>
        </p:txBody>
      </p:sp>
    </p:spTree>
    <p:extLst>
      <p:ext uri="{BB962C8B-B14F-4D97-AF65-F5344CB8AC3E}">
        <p14:creationId xmlns:p14="http://schemas.microsoft.com/office/powerpoint/2010/main" val="16097613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72233"/>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RICS, IVSC, TEGOVA ve Diğer Uluslararası Kurumların Standartları</a:t>
            </a:r>
          </a:p>
        </p:txBody>
      </p:sp>
      <p:sp>
        <p:nvSpPr>
          <p:cNvPr id="2" name="Rectangle 1"/>
          <p:cNvSpPr/>
          <p:nvPr/>
        </p:nvSpPr>
        <p:spPr>
          <a:xfrm>
            <a:off x="114301" y="1139187"/>
            <a:ext cx="8882742" cy="3541995"/>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sz="2000" b="1" dirty="0"/>
              <a:t>Uluslararası Değerleme Standartları Konseyi (IVSC)</a:t>
            </a:r>
          </a:p>
          <a:p>
            <a:pPr marL="342900" indent="-342900" algn="just">
              <a:spcAft>
                <a:spcPts val="450"/>
              </a:spcAft>
              <a:buClr>
                <a:srgbClr val="503FAE"/>
              </a:buClr>
              <a:buFont typeface="Wingdings" panose="05000000000000000000" pitchFamily="2" charset="2"/>
              <a:buChar char="q"/>
            </a:pPr>
            <a:r>
              <a:rPr lang="tr-TR" sz="2000" dirty="0"/>
              <a:t>Konsey; küresel düzeyde değerleme ve özellikle değerleme uygulama alanlarına yönelik standartların geliştirilmesi konusunda faaliyette bulunmak üzere 1981 yılında kurulan, Birleşmiş Milletler tarafından da tanınan ve içinde 50 ulusun temsil edildiği bir kurumdur. Konseyin oluşturduğu Uluslararası Değerleme Standartları (International Valuation Standards - IVS), bu alanda ilk girişim olmuştur. Bu standartlar önce Beyaz Kitap (White Book) ismi ile kullanıma sunulmuş olup, standartlar sürekli güncellenerek hızla geliştirilmiş ve2014 yılı sonunda Red Book adı ile tekrar yayınlanmıştır. Hem IVSC üyesi örgütleri, hem de TEGoVA ve RICS gibi örgütler tarafından da kabul gören bu standartlarda, öncekilerden farklı birçok husus bulunmaktadır.</a:t>
            </a:r>
          </a:p>
        </p:txBody>
      </p:sp>
    </p:spTree>
    <p:extLst>
      <p:ext uri="{BB962C8B-B14F-4D97-AF65-F5344CB8AC3E}">
        <p14:creationId xmlns:p14="http://schemas.microsoft.com/office/powerpoint/2010/main" val="31239136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72233"/>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RICS, IVSC, TEGOVA ve Diğer Uluslararası Kurumların Standartları</a:t>
            </a:r>
          </a:p>
        </p:txBody>
      </p:sp>
      <p:sp>
        <p:nvSpPr>
          <p:cNvPr id="2" name="Rectangle 1"/>
          <p:cNvSpPr/>
          <p:nvPr/>
        </p:nvSpPr>
        <p:spPr>
          <a:xfrm>
            <a:off x="114301" y="1139187"/>
            <a:ext cx="8882742" cy="3949799"/>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dirty="0"/>
              <a:t>Konseye hem ülkelerin değerleme alanında uzman kurumları ve değerleme uzmanları meslek örgütleri, hem de akademik kurumlar üye olabilmektedir522. IVSC üyelik kriterleri üye olan kuruluşun profesyonel standartların belirlemesine katkıda bulunmasını gerektirir. Buna göre mesleki standartlar kuruluşun standartları (örneğin, değerleme, etik, eğitim gibi) alanlarının net biçimde tespit edilmiş olması gerekir. Merkezi Londra’da olan Konsey’in temel amaçları;</a:t>
            </a:r>
          </a:p>
          <a:p>
            <a:pPr marL="342900" indent="-342900" algn="just">
              <a:spcAft>
                <a:spcPts val="450"/>
              </a:spcAft>
              <a:buClr>
                <a:srgbClr val="503FAE"/>
              </a:buClr>
              <a:buFont typeface="Wingdings" panose="05000000000000000000" pitchFamily="2" charset="2"/>
              <a:buChar char="q"/>
            </a:pPr>
            <a:r>
              <a:rPr lang="tr-TR" dirty="0" smtClean="0"/>
              <a:t>Pratik</a:t>
            </a:r>
            <a:r>
              <a:rPr lang="tr-TR" dirty="0"/>
              <a:t>, anlaşılması kolay, kamu yararını koruyan, yüksek standartlarda ve son derece etkin ve kapsamlı uluslararası değerleme standartlarını geliştirmek ve sürdürmek,</a:t>
            </a:r>
          </a:p>
          <a:p>
            <a:pPr marL="342900" indent="-342900" algn="just">
              <a:spcAft>
                <a:spcPts val="450"/>
              </a:spcAft>
              <a:buClr>
                <a:srgbClr val="503FAE"/>
              </a:buClr>
              <a:buFont typeface="Wingdings" panose="05000000000000000000" pitchFamily="2" charset="2"/>
              <a:buChar char="q"/>
            </a:pPr>
            <a:r>
              <a:rPr lang="tr-TR" dirty="0"/>
              <a:t>Yerel veya bölgesel standartların mevcut olduğu yerleri belirleyerek, bu standartlarla Uluslararası Değerleme Standartlarının daha fazla uyumunu sağlamak,</a:t>
            </a:r>
          </a:p>
          <a:p>
            <a:pPr marL="342900" indent="-342900" algn="just">
              <a:spcAft>
                <a:spcPts val="450"/>
              </a:spcAft>
              <a:buClr>
                <a:srgbClr val="503FAE"/>
              </a:buClr>
              <a:buFont typeface="Wingdings" panose="05000000000000000000" pitchFamily="2" charset="2"/>
              <a:buChar char="q"/>
            </a:pPr>
            <a:r>
              <a:rPr lang="tr-TR" dirty="0"/>
              <a:t>Değerleme mesleğinin küresel düzeyde gelişimine katkı sağlamak ve en iyi uygulamaları cesaretlendirerek kamu yararını korumak,</a:t>
            </a:r>
          </a:p>
          <a:p>
            <a:pPr marL="342900" indent="-342900" algn="just">
              <a:spcAft>
                <a:spcPts val="450"/>
              </a:spcAft>
              <a:buClr>
                <a:srgbClr val="503FAE"/>
              </a:buClr>
              <a:buFont typeface="Wingdings" panose="05000000000000000000" pitchFamily="2" charset="2"/>
              <a:buChar char="q"/>
            </a:pPr>
            <a:r>
              <a:rPr lang="tr-TR" dirty="0"/>
              <a:t>Değerleme mesleğinin uluslararası sesi olmaktır.</a:t>
            </a:r>
          </a:p>
        </p:txBody>
      </p:sp>
    </p:spTree>
    <p:extLst>
      <p:ext uri="{BB962C8B-B14F-4D97-AF65-F5344CB8AC3E}">
        <p14:creationId xmlns:p14="http://schemas.microsoft.com/office/powerpoint/2010/main" val="936951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72233"/>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RICS, IVSC, TEGOVA ve Diğer Uluslararası Kurumların Standartları</a:t>
            </a:r>
          </a:p>
        </p:txBody>
      </p:sp>
      <p:sp>
        <p:nvSpPr>
          <p:cNvPr id="2" name="Rectangle 1"/>
          <p:cNvSpPr/>
          <p:nvPr/>
        </p:nvSpPr>
        <p:spPr>
          <a:xfrm>
            <a:off x="114301" y="1139187"/>
            <a:ext cx="8882742" cy="3416320"/>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dirty="0"/>
              <a:t>Uluslararası Değerleme Standartları çerçevesindeki yapılan değerlemeleri kullananlar, bunların yüksek etik değer standartlarına sahip uzman profesyoneller tarafından hazırlandığından emin olabilmelidirler. Değerleme kullanımının kapsamı genişledikçe, mülk değerlemesi terimi, önceleri finansal bilgilendirme raporlarının kullanılmasıyla ilgili değerlemelerde başvurulan daha kısıtlayıcı bir terim olan varlık değerlemesine göre daha fazla geçerlilik kazanmıştır. Profesyonel değerleme uzmanı, mülkiyet hakkının devri dahil, kredi veya ipotek teminatı olarak verilmesi düşünülen gayrimenkul, dava konusu olan mülk veya çözüm bekleyen vergi ödemesi, ve finansal raporlarda sabit varlık gibi ele alınan mülkler gibi genellikle mülk değeri takdiri gerektiren çok çeşitli işlemlerde, gerekli niteliklere, yeteneğe ve deneyime sahip bir kişidir. Profesyonel değerleme uzmanı, kişisel mülkiyet, şirket ve finansal hak ve menfaatler gibi diğer mülkiyet kategorilerinde de değerleme yapmak için gerekli özel uzmanlığa da sahiptir. </a:t>
            </a:r>
          </a:p>
        </p:txBody>
      </p:sp>
    </p:spTree>
    <p:extLst>
      <p:ext uri="{BB962C8B-B14F-4D97-AF65-F5344CB8AC3E}">
        <p14:creationId xmlns:p14="http://schemas.microsoft.com/office/powerpoint/2010/main" val="27250968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72233"/>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RICS, IVSC, TEGOVA ve Diğer Uluslararası Kurumların Standartları</a:t>
            </a:r>
          </a:p>
        </p:txBody>
      </p:sp>
      <p:sp>
        <p:nvSpPr>
          <p:cNvPr id="2" name="Rectangle 1"/>
          <p:cNvSpPr/>
          <p:nvPr/>
        </p:nvSpPr>
        <p:spPr>
          <a:xfrm>
            <a:off x="114301" y="1139187"/>
            <a:ext cx="8882742" cy="2031325"/>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dirty="0"/>
              <a:t>Uluslararası Değerleme Standartları değerleme mesleğinde, kabul görmüş veya en iyi uygulamayı temsil etmekte olan, aynı zamanda, Genel Kabul Görmüş Değerleme İlkeleri olarak da tanınır. Uluslararası Değerleme Standartları’nın ve üye ülkelerin ulusal standartlarının karşılıklı olarak birbirlerini destekleyici ve tamamlayıcı olması arzu edilir. Uluslararası Değerleme Standartları Komitesi, ulusal ve uluslararası değerleme standartlarının beyanları ve uygulamaları arasındaki farkların açıklanması gerektiğini savunmaktadır.</a:t>
            </a:r>
          </a:p>
        </p:txBody>
      </p:sp>
    </p:spTree>
    <p:extLst>
      <p:ext uri="{BB962C8B-B14F-4D97-AF65-F5344CB8AC3E}">
        <p14:creationId xmlns:p14="http://schemas.microsoft.com/office/powerpoint/2010/main" val="18769413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72233"/>
            <a:ext cx="8017329" cy="669471"/>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RICS, IVSC, TEGOVA ve Diğer Uluslararası Kurumların Standartları</a:t>
            </a:r>
          </a:p>
        </p:txBody>
      </p:sp>
      <p:sp>
        <p:nvSpPr>
          <p:cNvPr id="2" name="Rectangle 1"/>
          <p:cNvSpPr/>
          <p:nvPr/>
        </p:nvSpPr>
        <p:spPr>
          <a:xfrm>
            <a:off x="114301" y="1139187"/>
            <a:ext cx="8882742" cy="3139321"/>
          </a:xfrm>
          <a:prstGeom prst="rect">
            <a:avLst/>
          </a:prstGeom>
        </p:spPr>
        <p:txBody>
          <a:bodyPr wrap="square">
            <a:spAutoFit/>
          </a:bodyPr>
          <a:lstStyle/>
          <a:p>
            <a:pPr marL="342900" indent="-342900" algn="just">
              <a:spcAft>
                <a:spcPts val="450"/>
              </a:spcAft>
              <a:buClr>
                <a:srgbClr val="503FAE"/>
              </a:buClr>
              <a:buFont typeface="Wingdings" panose="05000000000000000000" pitchFamily="2" charset="2"/>
              <a:buChar char="q"/>
            </a:pPr>
            <a:r>
              <a:rPr lang="tr-TR" b="1" dirty="0"/>
              <a:t>IVSC</a:t>
            </a:r>
            <a:r>
              <a:rPr lang="tr-TR" dirty="0"/>
              <a:t>; Birleşmiş Milletlere Bağlı 50 ülkeden 80 kurumun üye olduğu bir kuruldur. IVSC’nin amacı; değerleme alanında standartlar oluşturmak, üyeler arasında işbirliğini artırmaktır. ABD, Arjantin, Avustralya, Brezilya, Kanada, Çin, Kolombiya, Mısır, Finlandiya, Gürcistan, Yunanistan, Honkong, Hindistan, Endonezya, İrlanda, İtalya, İngiltere, Japonya, Kazakistan, Kenya, Güney Kore, Litvanya, Letonya, Malawi, Malezya, Meksika, Hollanda, Yeni Zellanda, Norveç, Nijerya, Filipinler, Polonya, Romanya, Rusya Federasyonu, Sırbistan, Slovenya, Güney Afrika, İspanya, İsveç, Tanzanya, Tayland, Türkiye, Ukrayna ve Venezuella gibi ülkelerden IVSC’ye üye olmuş kurumlar bulunmaktadır.Türkiye’de sadece Ankara Üniversitesi Gayrimenkul Geliştirme ve Yönetimi (Taşınmaz Geliştirme)Anabilim Dalı, IVSC (akademik üyelik)’ne üye olmuş ve IVSC’nin bütün faaliyetlerine aktif olarak katılmakta ve ülkemizi temsil etmektedir.</a:t>
            </a:r>
          </a:p>
        </p:txBody>
      </p:sp>
    </p:spTree>
    <p:extLst>
      <p:ext uri="{BB962C8B-B14F-4D97-AF65-F5344CB8AC3E}">
        <p14:creationId xmlns:p14="http://schemas.microsoft.com/office/powerpoint/2010/main" val="5104598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25623</TotalTime>
  <Words>1248</Words>
  <Application>Microsoft Office PowerPoint</Application>
  <PresentationFormat>Ekran Gösterisi (4:3)</PresentationFormat>
  <Paragraphs>56</Paragraphs>
  <Slides>12</Slides>
  <Notes>0</Notes>
  <HiddenSlides>0</HiddenSlides>
  <MMClips>0</MMClips>
  <ScaleCrop>false</ScaleCrop>
  <HeadingPairs>
    <vt:vector size="4" baseType="variant">
      <vt:variant>
        <vt:lpstr>Tema</vt:lpstr>
      </vt:variant>
      <vt:variant>
        <vt:i4>3</vt:i4>
      </vt:variant>
      <vt:variant>
        <vt:lpstr>Slayt Başlıkları</vt:lpstr>
      </vt:variant>
      <vt:variant>
        <vt:i4>12</vt:i4>
      </vt:variant>
    </vt:vector>
  </HeadingPairs>
  <TitlesOfParts>
    <vt:vector size="15" baseType="lpstr">
      <vt:lpstr>ekonomi</vt:lpstr>
      <vt:lpstr>1_Rics</vt:lpstr>
      <vt:lpstr>h.t.</vt:lpstr>
      <vt:lpstr>PowerPoint Sunusu</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919</cp:revision>
  <cp:lastPrinted>2016-10-24T07:53:35Z</cp:lastPrinted>
  <dcterms:created xsi:type="dcterms:W3CDTF">2016-09-18T09:35:24Z</dcterms:created>
  <dcterms:modified xsi:type="dcterms:W3CDTF">2020-02-13T08:08:29Z</dcterms:modified>
</cp:coreProperties>
</file>