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61" r:id="rId6"/>
    <p:sldId id="262" r:id="rId7"/>
    <p:sldId id="265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385FE-C650-4FEB-884D-D297CD50C450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9BD9-D15E-4F7E-92D7-F4AFDCFA8F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0748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385FE-C650-4FEB-884D-D297CD50C450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9BD9-D15E-4F7E-92D7-F4AFDCFA8F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5886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385FE-C650-4FEB-884D-D297CD50C450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9BD9-D15E-4F7E-92D7-F4AFDCFA8F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6168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385FE-C650-4FEB-884D-D297CD50C450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9BD9-D15E-4F7E-92D7-F4AFDCFA8F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4523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385FE-C650-4FEB-884D-D297CD50C450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9BD9-D15E-4F7E-92D7-F4AFDCFA8F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0304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385FE-C650-4FEB-884D-D297CD50C450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9BD9-D15E-4F7E-92D7-F4AFDCFA8F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5767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385FE-C650-4FEB-884D-D297CD50C450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9BD9-D15E-4F7E-92D7-F4AFDCFA8F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0187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385FE-C650-4FEB-884D-D297CD50C450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9BD9-D15E-4F7E-92D7-F4AFDCFA8F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7435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385FE-C650-4FEB-884D-D297CD50C450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9BD9-D15E-4F7E-92D7-F4AFDCFA8F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9415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385FE-C650-4FEB-884D-D297CD50C450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9BD9-D15E-4F7E-92D7-F4AFDCFA8F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9042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385FE-C650-4FEB-884D-D297CD50C450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9BD9-D15E-4F7E-92D7-F4AFDCFA8F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7136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385FE-C650-4FEB-884D-D297CD50C450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A9BD9-D15E-4F7E-92D7-F4AFDCFA8F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814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mtClean="0"/>
              <a:t>PISA 2003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(</a:t>
            </a:r>
            <a:r>
              <a:rPr lang="tr-TR" dirty="0" err="1" smtClean="0"/>
              <a:t>Programme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International </a:t>
            </a:r>
            <a:r>
              <a:rPr lang="tr-TR" dirty="0" err="1" smtClean="0"/>
              <a:t>Student</a:t>
            </a:r>
            <a:r>
              <a:rPr lang="tr-TR" dirty="0" smtClean="0"/>
              <a:t> </a:t>
            </a:r>
            <a:r>
              <a:rPr lang="tr-TR" dirty="0" err="1" smtClean="0"/>
              <a:t>Assessment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Yrd. Doç. Dr. Ömer 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2738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PISA 2003 </a:t>
            </a:r>
            <a:r>
              <a:rPr lang="tr-TR" dirty="0"/>
              <a:t>Yaklaşımın Temel Özellikleri</a:t>
            </a:r>
            <a:r>
              <a:rPr lang="tr-TR" dirty="0" smtClean="0"/>
              <a:t>:</a:t>
            </a:r>
          </a:p>
          <a:p>
            <a:pPr algn="just"/>
            <a:endParaRPr lang="tr-TR" dirty="0"/>
          </a:p>
          <a:p>
            <a:pPr lvl="1" algn="just"/>
            <a:r>
              <a:rPr lang="tr-TR" dirty="0"/>
              <a:t>Uygulamanın, tasarım, yöntem ve yaklaşımının hükümetlerin ihtiyaçlarına cevap verecek şekilde planlanmaktadır</a:t>
            </a:r>
            <a:r>
              <a:rPr lang="tr-TR" dirty="0" smtClean="0"/>
              <a:t>.</a:t>
            </a:r>
          </a:p>
          <a:p>
            <a:pPr lvl="1" algn="just"/>
            <a:endParaRPr lang="tr-TR" dirty="0"/>
          </a:p>
          <a:p>
            <a:pPr lvl="1" algn="just"/>
            <a:r>
              <a:rPr lang="tr-TR" dirty="0"/>
              <a:t>“Okuryazarlık” kavramı, öğrencilerin temel derslerde kazandıkları bilgi ve becerileri gerekli oldukları yer ve zamanda kullanabilme, çeşitli durumlarda problemleri analiz edebilme, muhakeme edebilme, elde ettiği sonuçları etkili biçimde sunabilme güçleri açısından ele almaktadır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endParaRPr lang="tr-TR" b="1" i="1" dirty="0"/>
          </a:p>
        </p:txBody>
      </p:sp>
    </p:spTree>
    <p:extLst>
      <p:ext uri="{BB962C8B-B14F-4D97-AF65-F5344CB8AC3E}">
        <p14:creationId xmlns:p14="http://schemas.microsoft.com/office/powerpoint/2010/main" val="3254027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just"/>
            <a:r>
              <a:rPr lang="tr-TR" dirty="0" smtClean="0"/>
              <a:t>Öğrencilerin belli bir okul programı veya böyle bir programda kazanılan yeterlilikleri değerlendirme ile sınırlanmamakta, öğrencilerin kendi öğrenme güdüleri, kendi kendileri ve kendi öğrenme stratejileri hakkındaki düşüncelerini belirtmelerine fırsat vermektedir.</a:t>
            </a:r>
          </a:p>
          <a:p>
            <a:pPr lvl="1" algn="just"/>
            <a:endParaRPr lang="tr-TR" dirty="0" smtClean="0"/>
          </a:p>
          <a:p>
            <a:pPr lvl="1" algn="just"/>
            <a:r>
              <a:rPr lang="tr-TR" dirty="0" smtClean="0"/>
              <a:t>Çalışmalar belli aralıklarla yapılması, ülkelerin öğrenmeyle ilgili önemli hedeflerine ulaşma yolundaki ilerlemelerinin izlenmesine de olanak vermektedir.</a:t>
            </a:r>
          </a:p>
          <a:p>
            <a:pPr lvl="1" algn="just"/>
            <a:endParaRPr lang="tr-TR" dirty="0" smtClean="0"/>
          </a:p>
          <a:p>
            <a:pPr lvl="1" algn="just"/>
            <a:r>
              <a:rPr lang="tr-TR" dirty="0" smtClean="0"/>
              <a:t>Eğitimdeki başarı ile ilişkili bazı temel özelliklere yönelik bilgide toplanmaktadır. Bunların etkilerinin meydana çıkarılması için öğrenci performansı, öğrencilerin ve okulların özellikleri birlikte incelenmektedir.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2278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 smtClean="0"/>
              <a:t>PISA’da</a:t>
            </a:r>
            <a:r>
              <a:rPr lang="tr-TR" dirty="0" smtClean="0"/>
              <a:t> Değerlendirme Yapılan Alanlar</a:t>
            </a:r>
          </a:p>
          <a:p>
            <a:pPr lvl="1" algn="just"/>
            <a:r>
              <a:rPr lang="tr-TR" dirty="0" smtClean="0"/>
              <a:t>Matematik</a:t>
            </a:r>
          </a:p>
          <a:p>
            <a:pPr lvl="2" algn="just"/>
            <a:r>
              <a:rPr lang="tr-TR" dirty="0" smtClean="0"/>
              <a:t>Uzay ve Şekil (Geometri)</a:t>
            </a:r>
          </a:p>
          <a:p>
            <a:pPr lvl="2" algn="just"/>
            <a:r>
              <a:rPr lang="tr-TR" dirty="0" smtClean="0"/>
              <a:t>Değişme ve İlişkiler (Cebir)</a:t>
            </a:r>
          </a:p>
          <a:p>
            <a:pPr lvl="2" algn="just"/>
            <a:r>
              <a:rPr lang="tr-TR" dirty="0" smtClean="0"/>
              <a:t>Sayı (Aritmetik)</a:t>
            </a:r>
          </a:p>
          <a:p>
            <a:pPr lvl="2" algn="just"/>
            <a:r>
              <a:rPr lang="tr-TR" dirty="0" smtClean="0"/>
              <a:t>Belirsizlik (</a:t>
            </a:r>
            <a:r>
              <a:rPr lang="tr-TR" dirty="0"/>
              <a:t>Olasılık</a:t>
            </a:r>
            <a:r>
              <a:rPr lang="tr-TR" dirty="0" smtClean="0"/>
              <a:t>)</a:t>
            </a:r>
            <a:endParaRPr lang="tr-TR" dirty="0" smtClean="0"/>
          </a:p>
          <a:p>
            <a:pPr lvl="1" algn="just"/>
            <a:r>
              <a:rPr lang="tr-TR" dirty="0" smtClean="0"/>
              <a:t>Okuma</a:t>
            </a:r>
          </a:p>
          <a:p>
            <a:pPr lvl="1" algn="just"/>
            <a:r>
              <a:rPr lang="tr-TR" dirty="0" smtClean="0"/>
              <a:t>Fen Bilimleri </a:t>
            </a:r>
          </a:p>
          <a:p>
            <a:pPr lvl="1" algn="just"/>
            <a:r>
              <a:rPr lang="tr-TR" dirty="0" smtClean="0"/>
              <a:t>Problem Çözme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9202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PISA 2003’te matematik alanına </a:t>
            </a:r>
            <a:r>
              <a:rPr lang="tr-TR" dirty="0" smtClean="0"/>
              <a:t>odaklanılmıştır:</a:t>
            </a:r>
          </a:p>
          <a:p>
            <a:pPr algn="just"/>
            <a:endParaRPr lang="tr-TR" dirty="0"/>
          </a:p>
          <a:p>
            <a:pPr lvl="1" algn="just"/>
            <a:r>
              <a:rPr lang="tr-TR" dirty="0"/>
              <a:t>Bu çalışmada ortaya, öğrencilerin sadece aritmetik işlemleri yapabilme düzeyleri değil bunun ötesinde gerçek yaşam bağlamındaki matematik sorunları tanıma, bunları matematiksel problemler halinde ifade etme ve bunlarla uğraşmada erişilmiş olan düzeyi değerlendirilmektedir</a:t>
            </a:r>
            <a:r>
              <a:rPr lang="tr-TR" dirty="0" smtClean="0"/>
              <a:t>.</a:t>
            </a:r>
          </a:p>
          <a:p>
            <a:pPr lvl="1" algn="just"/>
            <a:endParaRPr lang="tr-TR" dirty="0"/>
          </a:p>
          <a:p>
            <a:pPr lvl="1" algn="just"/>
            <a:r>
              <a:rPr lang="tr-TR" dirty="0" err="1"/>
              <a:t>PISA’da</a:t>
            </a:r>
            <a:r>
              <a:rPr lang="tr-TR" dirty="0"/>
              <a:t> öğrencilerin matematiğin dört alnındaki bilgi ve becerileri ayrı ayrı ele alınmakta, bunların tümünü kapsayan özetlere yer verilmektedir.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106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PISA uygulamaları </a:t>
            </a:r>
            <a:r>
              <a:rPr lang="tr-TR" dirty="0" smtClean="0"/>
              <a:t>çerçevesinde aşağıdaki sorulara yanıt aranmaktadır</a:t>
            </a:r>
            <a:r>
              <a:rPr lang="tr-TR" dirty="0" smtClean="0"/>
              <a:t>:</a:t>
            </a:r>
          </a:p>
          <a:p>
            <a:endParaRPr lang="tr-TR" dirty="0"/>
          </a:p>
          <a:p>
            <a:pPr lvl="1"/>
            <a:r>
              <a:rPr lang="tr-TR" dirty="0"/>
              <a:t>On beş yaş grubundaki öğrenciler bilgi toplumunda karşılaşacakları sorunların üstesinden gelmeye ne ölçüde hazır olarak yetiştirilmektedir</a:t>
            </a:r>
            <a:r>
              <a:rPr lang="tr-TR" dirty="0" smtClean="0"/>
              <a:t>?</a:t>
            </a:r>
          </a:p>
          <a:p>
            <a:pPr lvl="1"/>
            <a:endParaRPr lang="tr-TR" dirty="0"/>
          </a:p>
          <a:p>
            <a:pPr lvl="1"/>
            <a:r>
              <a:rPr lang="tr-TR" dirty="0"/>
              <a:t>On beş yaş grubundaki öğrenciler, günlük yaşamda karşılaşacakları karmaşık okuma materyallerini okuduklarında ne ölçüde anlayabilmektedir</a:t>
            </a:r>
            <a:r>
              <a:rPr lang="tr-TR" dirty="0" smtClean="0"/>
              <a:t>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0769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dirty="0"/>
              <a:t>On beş yaş grubundaki öğrenciler, okuldaki matematik ve fen derslerinde öğrendiklerini daha çok teknoloji ve bilimsel gelişmeye dayanan bir dünya düzeninde ne ölçüde kullanabilmektedir</a:t>
            </a:r>
            <a:r>
              <a:rPr lang="tr-TR" dirty="0" smtClean="0"/>
              <a:t>?</a:t>
            </a:r>
          </a:p>
          <a:p>
            <a:pPr lvl="1"/>
            <a:endParaRPr lang="tr-TR" dirty="0"/>
          </a:p>
          <a:p>
            <a:pPr lvl="1"/>
            <a:r>
              <a:rPr lang="tr-TR" dirty="0"/>
              <a:t>On beş yaş grubundaki öğrenciler, toplum yaşamına etkili olarak katılabilmek için gerekli olan bilgi ve becerilere ne derecede sahiptir</a:t>
            </a:r>
            <a:r>
              <a:rPr lang="tr-TR" dirty="0" smtClean="0"/>
              <a:t>?</a:t>
            </a:r>
          </a:p>
          <a:p>
            <a:pPr lvl="1"/>
            <a:endParaRPr lang="tr-TR" dirty="0"/>
          </a:p>
          <a:p>
            <a:pPr lvl="1"/>
            <a:r>
              <a:rPr lang="tr-TR" dirty="0"/>
              <a:t>On beş yaş grubundaki öğrencilerinde gözlenen şekliyle öğrenme motivasyonu, derse ilgi ve öğrenme biçimi tercihi gibi faktörler performansı ne derecede etkilemektedir?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2559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PISA 2000 uygulamasından farklı olarak:</a:t>
            </a:r>
          </a:p>
          <a:p>
            <a:pPr lvl="1" algn="just"/>
            <a:r>
              <a:rPr lang="tr-TR" dirty="0" smtClean="0"/>
              <a:t>PISA 200 uygulamasında okuma başarına odaklanılırken, PISA 2003’te esas olarak matematik başarısı üzerinde durulmuştur.</a:t>
            </a:r>
          </a:p>
          <a:p>
            <a:pPr lvl="1" algn="just"/>
            <a:r>
              <a:rPr lang="tr-TR" dirty="0" smtClean="0"/>
              <a:t>Bu araştırmanın bir bölümünde, öğrencilerin problem çözme becerileri üzerinde durulmakta, okul programlarının farklı bölümlerinde ele alınmakta olan yaşamsal beceriler üzerinde doğrudan bir değerlendirme yapılmaktadır.</a:t>
            </a:r>
          </a:p>
          <a:p>
            <a:pPr lvl="1" algn="just"/>
            <a:r>
              <a:rPr lang="tr-TR" dirty="0" smtClean="0"/>
              <a:t>Değişik zaman dilimleri arasında karşılaştırma yapma imkanı doğmaktadır. İki ayrı zamanda elde edilmiş olan sonuçlar her zaman bir yönelimi göstermeyeceği ve eğitim sistemlerinde gelişmeler yavaş olacağı için u konuya dikkatle yaklaşılması gerekmektedir.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84323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EARGED. (2005). </a:t>
            </a:r>
            <a:r>
              <a:rPr lang="tr-TR" i="1" dirty="0" smtClean="0"/>
              <a:t>OECD PISA-2003 Araştırmasının Türkiye ile ilgili 	sonuçları PISA 2003 projesi ulusal nihai rapor</a:t>
            </a:r>
            <a:r>
              <a:rPr lang="tr-TR" dirty="0" smtClean="0"/>
              <a:t>. Ankara: Milli	Eğitim Basımevi. </a:t>
            </a:r>
            <a:endParaRPr lang="tr-TR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1258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442</Words>
  <Application>Microsoft Office PowerPoint</Application>
  <PresentationFormat>Geniş ekran</PresentationFormat>
  <Paragraphs>45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PISA 2003 (Programme for International Student Assessment)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PISA (Programme for International Student Assessment),</dc:title>
  <dc:creator>Cagla ALPAYAR</dc:creator>
  <cp:lastModifiedBy>Cagla ALPAYAR</cp:lastModifiedBy>
  <cp:revision>11</cp:revision>
  <dcterms:created xsi:type="dcterms:W3CDTF">2018-01-28T09:22:02Z</dcterms:created>
  <dcterms:modified xsi:type="dcterms:W3CDTF">2018-01-28T14:44:46Z</dcterms:modified>
</cp:coreProperties>
</file>