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6" r:id="rId3"/>
    <p:sldId id="282" r:id="rId4"/>
    <p:sldId id="283" r:id="rId5"/>
    <p:sldId id="284" r:id="rId6"/>
    <p:sldId id="285" r:id="rId7"/>
    <p:sldId id="286" r:id="rId8"/>
    <p:sldId id="259" r:id="rId9"/>
    <p:sldId id="260" r:id="rId10"/>
    <p:sldId id="261" r:id="rId11"/>
    <p:sldId id="262" r:id="rId12"/>
    <p:sldId id="263" r:id="rId13"/>
    <p:sldId id="264" r:id="rId14"/>
    <p:sldId id="265" r:id="rId15"/>
    <p:sldId id="267" r:id="rId16"/>
    <p:sldId id="268" r:id="rId17"/>
    <p:sldId id="269" r:id="rId18"/>
    <p:sldId id="270" r:id="rId19"/>
    <p:sldId id="272" r:id="rId20"/>
    <p:sldId id="273" r:id="rId21"/>
    <p:sldId id="274" r:id="rId22"/>
    <p:sldId id="271" r:id="rId23"/>
    <p:sldId id="275" r:id="rId24"/>
    <p:sldId id="276" r:id="rId25"/>
    <p:sldId id="277" r:id="rId26"/>
    <p:sldId id="278" r:id="rId27"/>
    <p:sldId id="279" r:id="rId28"/>
    <p:sldId id="280" r:id="rId29"/>
    <p:sldId id="281"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94" autoAdjust="0"/>
    <p:restoredTop sz="94660"/>
  </p:normalViewPr>
  <p:slideViewPr>
    <p:cSldViewPr>
      <p:cViewPr varScale="1">
        <p:scale>
          <a:sx n="84" d="100"/>
          <a:sy n="84" d="100"/>
        </p:scale>
        <p:origin x="-146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20.12.2017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W. H. AUDEN (1907-1973)</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124744"/>
            <a:ext cx="9144000" cy="5733256"/>
          </a:xfrm>
        </p:spPr>
      </p:pic>
    </p:spTree>
    <p:extLst>
      <p:ext uri="{BB962C8B-B14F-4D97-AF65-F5344CB8AC3E}">
        <p14:creationId xmlns:p14="http://schemas.microsoft.com/office/powerpoint/2010/main" val="17098094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107504" y="332656"/>
            <a:ext cx="8928992" cy="6408712"/>
          </a:xfrm>
        </p:spPr>
        <p:txBody>
          <a:bodyPr>
            <a:normAutofit fontScale="85000" lnSpcReduction="20000"/>
          </a:bodyPr>
          <a:lstStyle/>
          <a:p>
            <a:endParaRPr lang="tr-TR" dirty="0" smtClean="0"/>
          </a:p>
          <a:p>
            <a:r>
              <a:rPr lang="en-US" dirty="0"/>
              <a:t>He did not get dismissed form his job. He was a member of the Union and paid all his dues to the union. </a:t>
            </a:r>
            <a:endParaRPr lang="tr-TR" dirty="0" smtClean="0"/>
          </a:p>
          <a:p>
            <a:r>
              <a:rPr lang="en-US" dirty="0" smtClean="0"/>
              <a:t>A </a:t>
            </a:r>
            <a:r>
              <a:rPr lang="en-US" dirty="0"/>
              <a:t>report on the Union shows that it was a balance union and did not take extreme views on anything. </a:t>
            </a:r>
            <a:endParaRPr lang="tr-TR" dirty="0" smtClean="0"/>
          </a:p>
          <a:p>
            <a:r>
              <a:rPr lang="en-US" dirty="0" smtClean="0"/>
              <a:t>The </a:t>
            </a:r>
            <a:r>
              <a:rPr lang="en-US" dirty="0"/>
              <a:t>social psychology workers found that he was popular among his fellow workers and had a drink with them now and then. </a:t>
            </a:r>
            <a:endParaRPr lang="tr-TR" dirty="0" smtClean="0"/>
          </a:p>
          <a:p>
            <a:r>
              <a:rPr lang="en-US" dirty="0" smtClean="0"/>
              <a:t>He </a:t>
            </a:r>
            <a:r>
              <a:rPr lang="en-US" dirty="0"/>
              <a:t>also bought a newspaper everyday. He reached to the advertisements normally. </a:t>
            </a:r>
            <a:endParaRPr lang="tr-TR" dirty="0" smtClean="0"/>
          </a:p>
          <a:p>
            <a:r>
              <a:rPr lang="en-US" dirty="0" smtClean="0"/>
              <a:t>He </a:t>
            </a:r>
            <a:r>
              <a:rPr lang="en-US" dirty="0"/>
              <a:t>had good health and although he went to hospital once, he came out quite cured. </a:t>
            </a:r>
            <a:endParaRPr lang="tr-TR" dirty="0" smtClean="0"/>
          </a:p>
          <a:p>
            <a:r>
              <a:rPr lang="en-US" dirty="0" smtClean="0"/>
              <a:t>The </a:t>
            </a:r>
            <a:r>
              <a:rPr lang="en-US" dirty="0"/>
              <a:t>citizen was sensible about buying things on an installment basis. He had everything a modern man needed at home. Moreover, this ideal citizen was found to be sensible in his view.</a:t>
            </a:r>
            <a:endParaRPr lang="tr-TR" dirty="0"/>
          </a:p>
        </p:txBody>
      </p:sp>
    </p:spTree>
    <p:extLst>
      <p:ext uri="{BB962C8B-B14F-4D97-AF65-F5344CB8AC3E}">
        <p14:creationId xmlns:p14="http://schemas.microsoft.com/office/powerpoint/2010/main" val="32785482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8229600" cy="45719"/>
          </a:xfrm>
        </p:spPr>
        <p:txBody>
          <a:bodyPr>
            <a:normAutofit fontScale="90000"/>
          </a:bodyPr>
          <a:lstStyle/>
          <a:p>
            <a:endParaRPr lang="tr-TR" dirty="0"/>
          </a:p>
        </p:txBody>
      </p:sp>
      <p:sp>
        <p:nvSpPr>
          <p:cNvPr id="3" name="İçerik Yer Tutucusu 2"/>
          <p:cNvSpPr>
            <a:spLocks noGrp="1"/>
          </p:cNvSpPr>
          <p:nvPr>
            <p:ph idx="1"/>
          </p:nvPr>
        </p:nvSpPr>
        <p:spPr>
          <a:xfrm>
            <a:off x="179512" y="260648"/>
            <a:ext cx="8784976" cy="6408712"/>
          </a:xfrm>
        </p:spPr>
        <p:txBody>
          <a:bodyPr>
            <a:normAutofit fontScale="70000" lnSpcReduction="20000"/>
          </a:bodyPr>
          <a:lstStyle/>
          <a:p>
            <a:endParaRPr lang="tr-TR" dirty="0" smtClean="0"/>
          </a:p>
          <a:p>
            <a:r>
              <a:rPr lang="en-US" dirty="0"/>
              <a:t>When there was peace, he supported it. But when there was war, he was ready to fight. </a:t>
            </a:r>
            <a:endParaRPr lang="tr-TR" dirty="0" smtClean="0"/>
          </a:p>
          <a:p>
            <a:r>
              <a:rPr lang="en-US" dirty="0" smtClean="0"/>
              <a:t>He </a:t>
            </a:r>
            <a:r>
              <a:rPr lang="en-US" dirty="0"/>
              <a:t>didn’t hold his personal views on anything. He had the right number of children and he did not quarrel with the education they got. The poet now asks the important questions. </a:t>
            </a:r>
            <a:endParaRPr lang="tr-TR" dirty="0" smtClean="0"/>
          </a:p>
          <a:p>
            <a:r>
              <a:rPr lang="en-US" dirty="0" smtClean="0"/>
              <a:t>Was </a:t>
            </a:r>
            <a:r>
              <a:rPr lang="en-US" dirty="0"/>
              <a:t>this man free? Was he happy? No government statistics can ever answer these kinds of questions. ‘The Unknown Citizen’ is a typical Auden’s poem in that it shows the poet’s profound concern for the modern world and its problems. </a:t>
            </a:r>
            <a:endParaRPr lang="tr-TR" dirty="0" smtClean="0"/>
          </a:p>
          <a:p>
            <a:r>
              <a:rPr lang="en-US" dirty="0" smtClean="0"/>
              <a:t>A </a:t>
            </a:r>
            <a:r>
              <a:rPr lang="en-US" dirty="0"/>
              <a:t>keen intelligent observer of the contemporary scene, Auden was one of the first to realize that the totalitarian socialist state would be no Utopia and that man there would be reduced to the position of a cog in the wheel. </a:t>
            </a:r>
            <a:endParaRPr lang="tr-TR" dirty="0" smtClean="0"/>
          </a:p>
          <a:p>
            <a:r>
              <a:rPr lang="en-US" dirty="0" smtClean="0"/>
              <a:t>A </a:t>
            </a:r>
            <a:r>
              <a:rPr lang="en-US" dirty="0"/>
              <a:t>citizen will have no scope to develop his initiative or to assert his individuality. He will be made to conform to the State in all things. It is the picture of such a citizen, in a way similar to Eliot’s Hollow Man, which is ironically presented in the poem. </a:t>
            </a:r>
            <a:endParaRPr lang="tr-TR" dirty="0" smtClean="0"/>
          </a:p>
          <a:p>
            <a:r>
              <a:rPr lang="en-US" dirty="0" smtClean="0"/>
              <a:t>Auden </a:t>
            </a:r>
            <a:r>
              <a:rPr lang="en-US" dirty="0"/>
              <a:t>dramatizes his theme by showing the glaring disparity between the complete statistical information about the citizen compiled by the State and the sad inadequacy of the judgments made about him.</a:t>
            </a:r>
            <a:endParaRPr lang="tr-TR" dirty="0"/>
          </a:p>
        </p:txBody>
      </p:sp>
    </p:spTree>
    <p:extLst>
      <p:ext uri="{BB962C8B-B14F-4D97-AF65-F5344CB8AC3E}">
        <p14:creationId xmlns:p14="http://schemas.microsoft.com/office/powerpoint/2010/main" val="34169754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107504" y="332656"/>
            <a:ext cx="8928992" cy="6264696"/>
          </a:xfrm>
        </p:spPr>
        <p:txBody>
          <a:bodyPr>
            <a:normAutofit fontScale="92500" lnSpcReduction="20000"/>
          </a:bodyPr>
          <a:lstStyle/>
          <a:p>
            <a:endParaRPr lang="tr-TR" dirty="0" smtClean="0"/>
          </a:p>
          <a:p>
            <a:r>
              <a:rPr lang="en-US" dirty="0"/>
              <a:t>The poet seems to say, statistics cannot sum up an individual and physical facts are inadequate to evaluate human happiness- for man does not live by bread alone. </a:t>
            </a:r>
            <a:endParaRPr lang="tr-TR" dirty="0" smtClean="0"/>
          </a:p>
          <a:p>
            <a:r>
              <a:rPr lang="en-US" dirty="0" smtClean="0"/>
              <a:t>In </a:t>
            </a:r>
            <a:r>
              <a:rPr lang="en-US" dirty="0"/>
              <a:t>the phrase ‘The Unknown’ the word ‘unknown’ means ordinary, obscure. So the whole phrase means ‘those ordinary, obscure soldiers as citizens of the state who laid down their lives for defending their motherland wanted name and fame, but remained unknown. </a:t>
            </a:r>
            <a:endParaRPr lang="tr-TR" dirty="0" smtClean="0"/>
          </a:p>
          <a:p>
            <a:r>
              <a:rPr lang="en-US" dirty="0" smtClean="0"/>
              <a:t>The </a:t>
            </a:r>
            <a:r>
              <a:rPr lang="en-US" dirty="0"/>
              <a:t>title of Auden’s poem parodies this. Thus ‘The Unknown Citizen’ means the ordinary average citizen in the modern industrialized urban society. He has no individuality and identity. He has no desire for </a:t>
            </a:r>
            <a:r>
              <a:rPr lang="en-US" dirty="0" err="1"/>
              <a:t>selfassertion</a:t>
            </a:r>
            <a:r>
              <a:rPr lang="en-US" dirty="0"/>
              <a:t>. He likes to remain unknown.</a:t>
            </a:r>
            <a:endParaRPr lang="tr-TR" dirty="0"/>
          </a:p>
        </p:txBody>
      </p:sp>
    </p:spTree>
    <p:extLst>
      <p:ext uri="{BB962C8B-B14F-4D97-AF65-F5344CB8AC3E}">
        <p14:creationId xmlns:p14="http://schemas.microsoft.com/office/powerpoint/2010/main" val="32538411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8229600" cy="45719"/>
          </a:xfrm>
        </p:spPr>
        <p:txBody>
          <a:bodyPr>
            <a:normAutofit fontScale="90000"/>
          </a:bodyPr>
          <a:lstStyle/>
          <a:p>
            <a:endParaRPr lang="tr-TR" dirty="0"/>
          </a:p>
        </p:txBody>
      </p:sp>
      <p:sp>
        <p:nvSpPr>
          <p:cNvPr id="3" name="İçerik Yer Tutucusu 2"/>
          <p:cNvSpPr>
            <a:spLocks noGrp="1"/>
          </p:cNvSpPr>
          <p:nvPr>
            <p:ph idx="1"/>
          </p:nvPr>
        </p:nvSpPr>
        <p:spPr>
          <a:xfrm>
            <a:off x="0" y="332656"/>
            <a:ext cx="8964488" cy="6525344"/>
          </a:xfrm>
        </p:spPr>
        <p:txBody>
          <a:bodyPr>
            <a:normAutofit fontScale="85000" lnSpcReduction="20000"/>
          </a:bodyPr>
          <a:lstStyle/>
          <a:p>
            <a:r>
              <a:rPr lang="en-US" dirty="0"/>
              <a:t>At the end of the poem the poet asks two questions. Was he free? Was he happy? No government statistics can ever answer these kinds of questions. </a:t>
            </a:r>
            <a:endParaRPr lang="tr-TR" dirty="0" smtClean="0"/>
          </a:p>
          <a:p>
            <a:r>
              <a:rPr lang="en-US" dirty="0" smtClean="0"/>
              <a:t>By </a:t>
            </a:r>
            <a:r>
              <a:rPr lang="en-US" dirty="0"/>
              <a:t>asking these questions, the poet is drawing our attention to the question of freedom and happiness. And ironically, the poet suggests that the modern man is </a:t>
            </a:r>
            <a:r>
              <a:rPr lang="en-US" dirty="0" smtClean="0"/>
              <a:t>slave </a:t>
            </a:r>
            <a:r>
              <a:rPr lang="en-US" dirty="0"/>
              <a:t>to routine and he is incapable of understanding such concepts freedom and happiness. </a:t>
            </a:r>
            <a:endParaRPr lang="tr-TR" dirty="0" smtClean="0"/>
          </a:p>
          <a:p>
            <a:r>
              <a:rPr lang="en-US" dirty="0" smtClean="0"/>
              <a:t>Therefore</a:t>
            </a:r>
            <a:r>
              <a:rPr lang="en-US" dirty="0"/>
              <a:t>, such a question in this context would be ‘absurd’. Thus, this poem ‘The Unknown Citizen’ is a bitter attack on modern society-its indifference towards individuality and identity. </a:t>
            </a:r>
            <a:endParaRPr lang="tr-TR" dirty="0" smtClean="0"/>
          </a:p>
          <a:p>
            <a:r>
              <a:rPr lang="en-US" dirty="0" smtClean="0"/>
              <a:t>The </a:t>
            </a:r>
            <a:r>
              <a:rPr lang="en-US" dirty="0"/>
              <a:t>only way for an individual to survive in a regimented society is to conform, obey and live in perpetual mental slavery. Such a creative is this ‘unknown citizen’ who is utterly devoid of any urge for self-assertion. </a:t>
            </a:r>
            <a:endParaRPr lang="tr-TR" dirty="0" smtClean="0"/>
          </a:p>
          <a:p>
            <a:r>
              <a:rPr lang="en-US" dirty="0" smtClean="0"/>
              <a:t>Such </a:t>
            </a:r>
            <a:r>
              <a:rPr lang="en-US" dirty="0"/>
              <a:t>a modern man is a slave to the routine, is incapable of understanding such concepts as freedom and happiness.</a:t>
            </a:r>
            <a:endParaRPr lang="tr-TR" dirty="0"/>
          </a:p>
        </p:txBody>
      </p:sp>
    </p:spTree>
    <p:extLst>
      <p:ext uri="{BB962C8B-B14F-4D97-AF65-F5344CB8AC3E}">
        <p14:creationId xmlns:p14="http://schemas.microsoft.com/office/powerpoint/2010/main" val="840438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107504" y="188640"/>
            <a:ext cx="8856984" cy="6480720"/>
          </a:xfrm>
        </p:spPr>
        <p:txBody>
          <a:bodyPr/>
          <a:lstStyle/>
          <a:p>
            <a:endParaRPr lang="tr-TR" dirty="0" smtClean="0"/>
          </a:p>
          <a:p>
            <a:r>
              <a:rPr lang="en-US" dirty="0"/>
              <a:t>The poem consists of several different kinds of people and organizations weighing in on the character of our dear "Citizen." </a:t>
            </a:r>
            <a:endParaRPr lang="tr-TR" dirty="0" smtClean="0"/>
          </a:p>
          <a:p>
            <a:r>
              <a:rPr lang="en-US" dirty="0" smtClean="0"/>
              <a:t>First</a:t>
            </a:r>
            <a:r>
              <a:rPr lang="en-US" dirty="0"/>
              <a:t>, the not-so-friendly-sounding "Bureau of Statistics" says that "no official complaint" was ever made against him. More than that, the guy was a veritable saint, whose good deeds included serving in the army and not getting fired</a:t>
            </a:r>
            <a:r>
              <a:rPr lang="en-US" dirty="0" smtClean="0"/>
              <a:t>.</a:t>
            </a:r>
            <a:endParaRPr lang="tr-TR" dirty="0" smtClean="0"/>
          </a:p>
          <a:p>
            <a:r>
              <a:rPr lang="en-US" dirty="0" smtClean="0"/>
              <a:t> </a:t>
            </a:r>
            <a:r>
              <a:rPr lang="en-US" dirty="0"/>
              <a:t>He belonged to a union and paid his dues, and he liked to have a drink from time to time</a:t>
            </a:r>
            <a:endParaRPr lang="tr-TR" dirty="0"/>
          </a:p>
        </p:txBody>
      </p:sp>
    </p:spTree>
    <p:extLst>
      <p:ext uri="{BB962C8B-B14F-4D97-AF65-F5344CB8AC3E}">
        <p14:creationId xmlns:p14="http://schemas.microsoft.com/office/powerpoint/2010/main" val="31251171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179512" y="116632"/>
            <a:ext cx="8784976" cy="6552728"/>
          </a:xfrm>
        </p:spPr>
        <p:txBody>
          <a:bodyPr>
            <a:normAutofit fontScale="92500" lnSpcReduction="10000"/>
          </a:bodyPr>
          <a:lstStyle/>
          <a:p>
            <a:endParaRPr lang="tr-TR" dirty="0" smtClean="0"/>
          </a:p>
          <a:p>
            <a:r>
              <a:rPr lang="en-US" dirty="0"/>
              <a:t>His list of stirring accomplishments goes on: he bought a newspaper and had normal reactions to advertisements. </a:t>
            </a:r>
            <a:endParaRPr lang="tr-TR" dirty="0" smtClean="0"/>
          </a:p>
          <a:p>
            <a:r>
              <a:rPr lang="en-US" dirty="0" smtClean="0"/>
              <a:t>He </a:t>
            </a:r>
            <a:r>
              <a:rPr lang="en-US" dirty="0"/>
              <a:t>went to the hospital once – we don’t know what for – and bought a few expensive appliances. He would go with the flow and held the same opinions as everyone else regarding peace and war. </a:t>
            </a:r>
            <a:endParaRPr lang="tr-TR" dirty="0" smtClean="0"/>
          </a:p>
          <a:p>
            <a:r>
              <a:rPr lang="en-US" dirty="0" smtClean="0"/>
              <a:t>He </a:t>
            </a:r>
            <a:r>
              <a:rPr lang="en-US" dirty="0"/>
              <a:t>had five kids, and we’re sure they were just lovely. In fact, the only thing the government doesn’t know about the guy is whether he was "free" and "happy," two utterly insignificant, trivial little details. </a:t>
            </a:r>
            <a:endParaRPr lang="tr-TR" dirty="0" smtClean="0"/>
          </a:p>
          <a:p>
            <a:r>
              <a:rPr lang="en-US" dirty="0" smtClean="0"/>
              <a:t>He </a:t>
            </a:r>
            <a:r>
              <a:rPr lang="en-US" dirty="0"/>
              <a:t>couldn’t have been unhappy, though, because otherwise the government would have heard</a:t>
            </a:r>
            <a:endParaRPr lang="tr-TR" dirty="0"/>
          </a:p>
        </p:txBody>
      </p:sp>
    </p:spTree>
    <p:extLst>
      <p:ext uri="{BB962C8B-B14F-4D97-AF65-F5344CB8AC3E}">
        <p14:creationId xmlns:p14="http://schemas.microsoft.com/office/powerpoint/2010/main" val="31173753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260648"/>
            <a:ext cx="8229600" cy="72008"/>
          </a:xfrm>
        </p:spPr>
        <p:txBody>
          <a:bodyPr>
            <a:normAutofit fontScale="90000"/>
          </a:bodyPr>
          <a:lstStyle/>
          <a:p>
            <a:endParaRPr lang="tr-TR" dirty="0"/>
          </a:p>
        </p:txBody>
      </p:sp>
      <p:sp>
        <p:nvSpPr>
          <p:cNvPr id="3" name="İçerik Yer Tutucusu 2"/>
          <p:cNvSpPr>
            <a:spLocks noGrp="1"/>
          </p:cNvSpPr>
          <p:nvPr>
            <p:ph idx="1"/>
          </p:nvPr>
        </p:nvSpPr>
        <p:spPr>
          <a:xfrm>
            <a:off x="107504" y="116632"/>
            <a:ext cx="8928992" cy="6624736"/>
          </a:xfrm>
        </p:spPr>
        <p:txBody>
          <a:bodyPr>
            <a:normAutofit fontScale="70000" lnSpcReduction="20000"/>
          </a:bodyPr>
          <a:lstStyle/>
          <a:p>
            <a:endParaRPr lang="tr-TR" dirty="0" smtClean="0"/>
          </a:p>
          <a:p>
            <a:endParaRPr lang="tr-TR" dirty="0" smtClean="0"/>
          </a:p>
          <a:p>
            <a:r>
              <a:rPr lang="en-US" dirty="0" smtClean="0"/>
              <a:t>Lines </a:t>
            </a:r>
            <a:r>
              <a:rPr lang="en-US" dirty="0"/>
              <a:t>1-2 </a:t>
            </a:r>
            <a:r>
              <a:rPr lang="tr-TR" dirty="0" smtClean="0"/>
              <a:t>‘’</a:t>
            </a:r>
            <a:r>
              <a:rPr lang="en-US" dirty="0" smtClean="0">
                <a:solidFill>
                  <a:srgbClr val="FF0000"/>
                </a:solidFill>
              </a:rPr>
              <a:t>He </a:t>
            </a:r>
            <a:r>
              <a:rPr lang="en-US" dirty="0">
                <a:solidFill>
                  <a:srgbClr val="FF0000"/>
                </a:solidFill>
              </a:rPr>
              <a:t>was found by the Bureau of Statistics to be One against whom there was no official </a:t>
            </a:r>
            <a:r>
              <a:rPr lang="en-US" dirty="0" smtClean="0">
                <a:solidFill>
                  <a:srgbClr val="FF0000"/>
                </a:solidFill>
              </a:rPr>
              <a:t>complaint</a:t>
            </a:r>
            <a:r>
              <a:rPr lang="tr-TR" dirty="0" smtClean="0"/>
              <a:t>’’.</a:t>
            </a:r>
          </a:p>
          <a:p>
            <a:r>
              <a:rPr lang="en-US" dirty="0"/>
              <a:t>The poem begins by describing a person referred to as, simply, </a:t>
            </a:r>
            <a:r>
              <a:rPr lang="tr-TR" dirty="0" smtClean="0"/>
              <a:t>,</a:t>
            </a:r>
            <a:r>
              <a:rPr lang="en-US" dirty="0" smtClean="0"/>
              <a:t>He</a:t>
            </a:r>
            <a:r>
              <a:rPr lang="tr-TR" dirty="0" smtClean="0"/>
              <a:t>, </a:t>
            </a:r>
            <a:r>
              <a:rPr lang="en-US" dirty="0" smtClean="0"/>
              <a:t>we’re </a:t>
            </a:r>
            <a:r>
              <a:rPr lang="en-US" dirty="0"/>
              <a:t>going to refer to him as </a:t>
            </a:r>
            <a:r>
              <a:rPr lang="en-US" dirty="0" smtClean="0">
                <a:solidFill>
                  <a:srgbClr val="FF0000"/>
                </a:solidFill>
              </a:rPr>
              <a:t>impersonal</a:t>
            </a:r>
            <a:r>
              <a:rPr lang="tr-TR" dirty="0" smtClean="0"/>
              <a:t>. </a:t>
            </a:r>
            <a:r>
              <a:rPr lang="en-US" dirty="0" smtClean="0"/>
              <a:t>The </a:t>
            </a:r>
            <a:r>
              <a:rPr lang="en-US" dirty="0"/>
              <a:t>Bureau of Statistics has found that "no official complaint" has been made against </a:t>
            </a:r>
            <a:r>
              <a:rPr lang="tr-TR" dirty="0" err="1" smtClean="0"/>
              <a:t>the</a:t>
            </a:r>
            <a:r>
              <a:rPr lang="tr-TR" dirty="0" smtClean="0"/>
              <a:t> </a:t>
            </a:r>
            <a:r>
              <a:rPr lang="tr-TR" dirty="0" err="1" smtClean="0"/>
              <a:t>unknown</a:t>
            </a:r>
            <a:r>
              <a:rPr lang="tr-TR" dirty="0" smtClean="0"/>
              <a:t> </a:t>
            </a:r>
            <a:r>
              <a:rPr lang="tr-TR" dirty="0" err="1" smtClean="0"/>
              <a:t>citizen</a:t>
            </a:r>
            <a:r>
              <a:rPr lang="en-US" dirty="0" smtClean="0"/>
              <a:t>. </a:t>
            </a:r>
            <a:endParaRPr lang="tr-TR" dirty="0" smtClean="0"/>
          </a:p>
          <a:p>
            <a:r>
              <a:rPr lang="en-US" dirty="0" smtClean="0"/>
              <a:t>But </a:t>
            </a:r>
            <a:r>
              <a:rPr lang="tr-TR" dirty="0" err="1" smtClean="0"/>
              <a:t>Why</a:t>
            </a:r>
            <a:r>
              <a:rPr lang="tr-TR" dirty="0" smtClean="0"/>
              <a:t> is </a:t>
            </a:r>
            <a:r>
              <a:rPr lang="en-US" dirty="0" smtClean="0"/>
              <a:t>the </a:t>
            </a:r>
            <a:r>
              <a:rPr lang="en-US" dirty="0"/>
              <a:t>Bureau of </a:t>
            </a:r>
            <a:r>
              <a:rPr lang="en-US" dirty="0" smtClean="0"/>
              <a:t>Statistics</a:t>
            </a:r>
            <a:r>
              <a:rPr lang="tr-TR" dirty="0" smtClean="0"/>
              <a:t> </a:t>
            </a:r>
            <a:r>
              <a:rPr lang="en-US" dirty="0" smtClean="0"/>
              <a:t>investigating </a:t>
            </a:r>
            <a:r>
              <a:rPr lang="en-US" dirty="0"/>
              <a:t>the UC? </a:t>
            </a:r>
            <a:r>
              <a:rPr lang="en-US" dirty="0" smtClean="0"/>
              <a:t>The </a:t>
            </a:r>
            <a:r>
              <a:rPr lang="en-US" dirty="0"/>
              <a:t>Bureau of Statistics seems to be a parody of such "bureaucracies," which are large, complicated organizations that produce a lot of red tape and official paperwork. If the Bureau of Statistics has information about the UC, then it probably has information about everyone, because, in a certain sense, the UC represents everyone. </a:t>
            </a:r>
            <a:endParaRPr lang="tr-TR" dirty="0" smtClean="0"/>
          </a:p>
          <a:p>
            <a:r>
              <a:rPr lang="en-US" dirty="0" smtClean="0"/>
              <a:t>Auden </a:t>
            </a:r>
            <a:r>
              <a:rPr lang="en-US" dirty="0"/>
              <a:t>subtly pushes back on the anonymity of the UC in one interesting way, however. The first word of the second line is "One," which produces a minor joke if you stop reading there: The UC was found to be…One, as in he was found to be a single person: an individual. This is funny, because an individual is exactly what the idea of an "Unknown Citizen" is not.</a:t>
            </a:r>
            <a:endParaRPr lang="tr-TR" dirty="0"/>
          </a:p>
        </p:txBody>
      </p:sp>
    </p:spTree>
    <p:extLst>
      <p:ext uri="{BB962C8B-B14F-4D97-AF65-F5344CB8AC3E}">
        <p14:creationId xmlns:p14="http://schemas.microsoft.com/office/powerpoint/2010/main" val="8458127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107504" y="188640"/>
            <a:ext cx="8856984" cy="6480720"/>
          </a:xfrm>
        </p:spPr>
        <p:txBody>
          <a:bodyPr>
            <a:normAutofit/>
          </a:bodyPr>
          <a:lstStyle/>
          <a:p>
            <a:endParaRPr lang="tr-TR" dirty="0" smtClean="0"/>
          </a:p>
          <a:p>
            <a:r>
              <a:rPr lang="en-US" sz="2800" dirty="0"/>
              <a:t>Lines 3-5 </a:t>
            </a:r>
            <a:r>
              <a:rPr lang="tr-TR" sz="2800" dirty="0" smtClean="0"/>
              <a:t>‘’</a:t>
            </a:r>
            <a:r>
              <a:rPr lang="en-US" sz="2800" dirty="0" smtClean="0">
                <a:solidFill>
                  <a:srgbClr val="FF0000"/>
                </a:solidFill>
              </a:rPr>
              <a:t>And </a:t>
            </a:r>
            <a:r>
              <a:rPr lang="en-US" sz="2800" dirty="0">
                <a:solidFill>
                  <a:srgbClr val="FF0000"/>
                </a:solidFill>
              </a:rPr>
              <a:t>all the reports on his conduct agree </a:t>
            </a:r>
            <a:r>
              <a:rPr lang="tr-TR" sz="2800" dirty="0" smtClean="0">
                <a:solidFill>
                  <a:srgbClr val="FF0000"/>
                </a:solidFill>
              </a:rPr>
              <a:t>t</a:t>
            </a:r>
            <a:r>
              <a:rPr lang="en-US" sz="2800" dirty="0" smtClean="0">
                <a:solidFill>
                  <a:srgbClr val="FF0000"/>
                </a:solidFill>
              </a:rPr>
              <a:t>hat</a:t>
            </a:r>
            <a:r>
              <a:rPr lang="en-US" sz="2800" dirty="0">
                <a:solidFill>
                  <a:srgbClr val="FF0000"/>
                </a:solidFill>
              </a:rPr>
              <a:t>, in the modern sense of an old-fashioned word, he was a saint, </a:t>
            </a:r>
            <a:r>
              <a:rPr lang="tr-TR" sz="2800" dirty="0" smtClean="0">
                <a:solidFill>
                  <a:srgbClr val="FF0000"/>
                </a:solidFill>
              </a:rPr>
              <a:t>f</a:t>
            </a:r>
            <a:r>
              <a:rPr lang="en-US" sz="2800" dirty="0" smtClean="0">
                <a:solidFill>
                  <a:srgbClr val="FF0000"/>
                </a:solidFill>
              </a:rPr>
              <a:t>or </a:t>
            </a:r>
            <a:r>
              <a:rPr lang="en-US" sz="2800" dirty="0">
                <a:solidFill>
                  <a:srgbClr val="FF0000"/>
                </a:solidFill>
              </a:rPr>
              <a:t>in everything he did he served the Greater </a:t>
            </a:r>
            <a:r>
              <a:rPr lang="en-US" sz="2800" dirty="0" smtClean="0">
                <a:solidFill>
                  <a:srgbClr val="FF0000"/>
                </a:solidFill>
              </a:rPr>
              <a:t>Community</a:t>
            </a:r>
            <a:r>
              <a:rPr lang="tr-TR" sz="2800" dirty="0" smtClean="0"/>
              <a:t>’’</a:t>
            </a:r>
            <a:r>
              <a:rPr lang="en-US" sz="2800" dirty="0" smtClean="0"/>
              <a:t>. </a:t>
            </a:r>
            <a:endParaRPr lang="tr-TR" sz="2800" dirty="0" smtClean="0"/>
          </a:p>
          <a:p>
            <a:r>
              <a:rPr lang="en-US" sz="2000" dirty="0" smtClean="0"/>
              <a:t>Now </a:t>
            </a:r>
            <a:r>
              <a:rPr lang="en-US" sz="2000" dirty="0"/>
              <a:t>we have in front of us the "reports on his conduct</a:t>
            </a:r>
            <a:r>
              <a:rPr lang="en-US" sz="2000" dirty="0" smtClean="0"/>
              <a:t>.</a:t>
            </a:r>
            <a:r>
              <a:rPr lang="tr-TR" sz="2000" dirty="0" smtClean="0"/>
              <a:t>’’ </a:t>
            </a:r>
            <a:r>
              <a:rPr lang="tr-TR" sz="2000" dirty="0" smtClean="0"/>
              <a:t>He</a:t>
            </a:r>
            <a:r>
              <a:rPr lang="en-US" sz="2000" dirty="0" smtClean="0"/>
              <a:t> </a:t>
            </a:r>
            <a:r>
              <a:rPr lang="en-US" sz="2000" dirty="0"/>
              <a:t>appears </a:t>
            </a:r>
            <a:r>
              <a:rPr lang="tr-TR" sz="2000" dirty="0" smtClean="0"/>
              <a:t>a</a:t>
            </a:r>
            <a:r>
              <a:rPr lang="en-US" sz="2000" dirty="0" smtClean="0"/>
              <a:t>s </a:t>
            </a:r>
            <a:r>
              <a:rPr lang="en-US" sz="2000" dirty="0"/>
              <a:t>a saint. But not a saint like St. Francis or Mother Teresa: those are "old-fashioned" saints, who performed miracles and helped feed the hungry and clothe the poor. No, the UC is a "modern" saint, which means that he always served the "Greater </a:t>
            </a:r>
            <a:r>
              <a:rPr lang="en-US" sz="2000" dirty="0" smtClean="0"/>
              <a:t>Community</a:t>
            </a:r>
            <a:r>
              <a:rPr lang="tr-TR" sz="2000" dirty="0" smtClean="0"/>
              <a:t>’’</a:t>
            </a:r>
            <a:r>
              <a:rPr lang="tr-TR" sz="2000" dirty="0" smtClean="0"/>
              <a:t> </a:t>
            </a:r>
            <a:r>
              <a:rPr lang="tr-TR" sz="2000" dirty="0" err="1" smtClean="0"/>
              <a:t>and</a:t>
            </a:r>
            <a:r>
              <a:rPr lang="tr-TR" sz="2000" dirty="0" smtClean="0"/>
              <a:t> </a:t>
            </a:r>
            <a:r>
              <a:rPr lang="tr-TR" sz="2000" dirty="0" err="1" smtClean="0"/>
              <a:t>the</a:t>
            </a:r>
            <a:r>
              <a:rPr lang="tr-TR" sz="2000" dirty="0" smtClean="0"/>
              <a:t> </a:t>
            </a:r>
            <a:r>
              <a:rPr lang="tr-TR" sz="2000" dirty="0" err="1" smtClean="0"/>
              <a:t>state</a:t>
            </a:r>
            <a:r>
              <a:rPr lang="tr-TR" sz="2000" dirty="0" smtClean="0"/>
              <a:t>.</a:t>
            </a:r>
            <a:r>
              <a:rPr lang="en-US" sz="2000" dirty="0" smtClean="0"/>
              <a:t> </a:t>
            </a:r>
            <a:endParaRPr lang="tr-TR" sz="2000" dirty="0" smtClean="0"/>
          </a:p>
          <a:p>
            <a:r>
              <a:rPr lang="en-US" sz="2000" dirty="0" smtClean="0"/>
              <a:t>This </a:t>
            </a:r>
            <a:r>
              <a:rPr lang="en-US" sz="2000" dirty="0"/>
              <a:t>community could include the poor and the hungry, but somehow we think that’s not what the speaker has in mind. And the words "Greater Community" are capitalized as if it were a proper name, though it’s not. As in the first two lines, these lines raise more questions than they answer. Who issued these "reports"? His friends? Lovers? Co-workers? Some guy in an office somewhere? We don’t have an answer.</a:t>
            </a:r>
            <a:endParaRPr lang="tr-TR" sz="2000" dirty="0"/>
          </a:p>
        </p:txBody>
      </p:sp>
    </p:spTree>
    <p:extLst>
      <p:ext uri="{BB962C8B-B14F-4D97-AF65-F5344CB8AC3E}">
        <p14:creationId xmlns:p14="http://schemas.microsoft.com/office/powerpoint/2010/main" val="36523509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0" y="116632"/>
            <a:ext cx="8892480" cy="6624736"/>
          </a:xfrm>
        </p:spPr>
        <p:txBody>
          <a:bodyPr>
            <a:normAutofit/>
          </a:bodyPr>
          <a:lstStyle/>
          <a:p>
            <a:endParaRPr lang="tr-TR" dirty="0" smtClean="0"/>
          </a:p>
          <a:p>
            <a:r>
              <a:rPr lang="en-US" sz="2800" dirty="0" smtClean="0"/>
              <a:t>Lines </a:t>
            </a:r>
            <a:r>
              <a:rPr lang="en-US" sz="2800" dirty="0"/>
              <a:t>6-7 </a:t>
            </a:r>
            <a:r>
              <a:rPr lang="tr-TR" sz="2800" dirty="0" smtClean="0"/>
              <a:t>‘’</a:t>
            </a:r>
            <a:r>
              <a:rPr lang="en-US" sz="2800" dirty="0" smtClean="0">
                <a:solidFill>
                  <a:srgbClr val="FF0000"/>
                </a:solidFill>
              </a:rPr>
              <a:t>Except </a:t>
            </a:r>
            <a:r>
              <a:rPr lang="en-US" sz="2800" dirty="0">
                <a:solidFill>
                  <a:srgbClr val="FF0000"/>
                </a:solidFill>
              </a:rPr>
              <a:t>for the War till the day he retired He worked in a factory and never got </a:t>
            </a:r>
            <a:r>
              <a:rPr lang="en-US" sz="2800" dirty="0" smtClean="0">
                <a:solidFill>
                  <a:srgbClr val="FF0000"/>
                </a:solidFill>
              </a:rPr>
              <a:t>fired</a:t>
            </a:r>
            <a:r>
              <a:rPr lang="tr-TR" sz="2800" dirty="0" smtClean="0"/>
              <a:t>’’</a:t>
            </a:r>
            <a:r>
              <a:rPr lang="tr-TR" sz="2800" dirty="0"/>
              <a:t>.</a:t>
            </a:r>
            <a:r>
              <a:rPr lang="en-US" sz="2800" dirty="0" smtClean="0"/>
              <a:t> </a:t>
            </a:r>
            <a:endParaRPr lang="tr-TR" sz="2800" dirty="0" smtClean="0"/>
          </a:p>
          <a:p>
            <a:r>
              <a:rPr lang="en-US" sz="2400" dirty="0" smtClean="0"/>
              <a:t>The </a:t>
            </a:r>
            <a:r>
              <a:rPr lang="en-US" sz="2400" dirty="0"/>
              <a:t>UC had one of the most boring jobs in the world: factory work. </a:t>
            </a:r>
            <a:r>
              <a:rPr lang="tr-TR" sz="2400" dirty="0"/>
              <a:t>T</a:t>
            </a:r>
            <a:r>
              <a:rPr lang="en-US" sz="2400" dirty="0" smtClean="0"/>
              <a:t>he </a:t>
            </a:r>
            <a:r>
              <a:rPr lang="en-US" sz="2400" dirty="0"/>
              <a:t>poem says very few truly nice things about the UC. Everything is phrased in the negative. Instead of, </a:t>
            </a:r>
            <a:r>
              <a:rPr lang="en-US" sz="2400" dirty="0">
                <a:solidFill>
                  <a:srgbClr val="FF0000"/>
                </a:solidFill>
              </a:rPr>
              <a:t>"he was great at his job and everybody loved him," we get, "he never got fired." </a:t>
            </a:r>
            <a:r>
              <a:rPr lang="en-US" sz="2400" dirty="0"/>
              <a:t>It’s another backhanded compliment. </a:t>
            </a:r>
            <a:endParaRPr lang="tr-TR" sz="2400" dirty="0" smtClean="0"/>
          </a:p>
          <a:p>
            <a:r>
              <a:rPr lang="en-US" sz="2400" dirty="0" smtClean="0"/>
              <a:t>We </a:t>
            </a:r>
            <a:r>
              <a:rPr lang="en-US" sz="2400" dirty="0"/>
              <a:t>should probably assume that he didn’t work in the factory during the war because he was fighting as a soldier. </a:t>
            </a:r>
            <a:endParaRPr lang="tr-TR" sz="2400" dirty="0" smtClean="0"/>
          </a:p>
          <a:p>
            <a:r>
              <a:rPr lang="en-US" sz="2400" dirty="0" smtClean="0"/>
              <a:t>Secondly</a:t>
            </a:r>
            <a:r>
              <a:rPr lang="en-US" sz="2400" dirty="0"/>
              <a:t>, the poem unexpectedly shifts from an ABABA rhyme scheme to a rhyming couplet (retired/fired). This is such a simple and obvious rhyme that it makes the UC’s life sound even more awkward and </a:t>
            </a:r>
            <a:r>
              <a:rPr lang="en-US" sz="2400" dirty="0" smtClean="0"/>
              <a:t>boring</a:t>
            </a:r>
            <a:r>
              <a:rPr lang="tr-TR" sz="2400" dirty="0" smtClean="0"/>
              <a:t>.</a:t>
            </a:r>
          </a:p>
        </p:txBody>
      </p:sp>
    </p:spTree>
    <p:extLst>
      <p:ext uri="{BB962C8B-B14F-4D97-AF65-F5344CB8AC3E}">
        <p14:creationId xmlns:p14="http://schemas.microsoft.com/office/powerpoint/2010/main" val="4698008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107504" y="116632"/>
            <a:ext cx="9021625" cy="6624736"/>
          </a:xfrm>
        </p:spPr>
        <p:txBody>
          <a:bodyPr>
            <a:normAutofit fontScale="85000" lnSpcReduction="20000"/>
          </a:bodyPr>
          <a:lstStyle/>
          <a:p>
            <a:endParaRPr lang="tr-TR" dirty="0" smtClean="0"/>
          </a:p>
          <a:p>
            <a:r>
              <a:rPr lang="en-US" dirty="0"/>
              <a:t> </a:t>
            </a:r>
            <a:r>
              <a:rPr lang="en-US" sz="2800" dirty="0"/>
              <a:t>Lines 8-11 </a:t>
            </a:r>
            <a:r>
              <a:rPr lang="tr-TR" sz="2800" dirty="0" smtClean="0"/>
              <a:t>‘’</a:t>
            </a:r>
            <a:r>
              <a:rPr lang="en-US" sz="2800" dirty="0" smtClean="0">
                <a:solidFill>
                  <a:srgbClr val="FF0000"/>
                </a:solidFill>
              </a:rPr>
              <a:t>But </a:t>
            </a:r>
            <a:r>
              <a:rPr lang="en-US" sz="2800" dirty="0">
                <a:solidFill>
                  <a:srgbClr val="FF0000"/>
                </a:solidFill>
              </a:rPr>
              <a:t>satisfied his employers, Fudge Motors Inc. Yet he wasn't a scab or odd in his views, For his Union reports that he paid his dues, (Our report on his Union shows it was sound</a:t>
            </a:r>
            <a:r>
              <a:rPr lang="en-US" sz="2800" dirty="0" smtClean="0">
                <a:solidFill>
                  <a:srgbClr val="FF0000"/>
                </a:solidFill>
              </a:rPr>
              <a:t>)</a:t>
            </a:r>
            <a:r>
              <a:rPr lang="tr-TR" sz="2800" dirty="0" smtClean="0"/>
              <a:t>’’.</a:t>
            </a:r>
            <a:r>
              <a:rPr lang="en-US" sz="2800" dirty="0" smtClean="0"/>
              <a:t> </a:t>
            </a:r>
            <a:endParaRPr lang="tr-TR" sz="2800" dirty="0" smtClean="0"/>
          </a:p>
          <a:p>
            <a:r>
              <a:rPr lang="en-US" sz="2400" dirty="0" smtClean="0"/>
              <a:t>The </a:t>
            </a:r>
            <a:r>
              <a:rPr lang="en-US" sz="2400" dirty="0"/>
              <a:t>UC "satisfied his employers</a:t>
            </a:r>
            <a:r>
              <a:rPr lang="en-US" sz="2400" dirty="0" smtClean="0"/>
              <a:t>." </a:t>
            </a:r>
            <a:r>
              <a:rPr lang="en-US" sz="2400" dirty="0"/>
              <a:t>that doesn’t sound so </a:t>
            </a:r>
            <a:r>
              <a:rPr lang="en-US" sz="2400" dirty="0" smtClean="0"/>
              <a:t>impressive</a:t>
            </a:r>
            <a:r>
              <a:rPr lang="tr-TR" sz="2400" dirty="0" smtClean="0"/>
              <a:t>,</a:t>
            </a:r>
            <a:r>
              <a:rPr lang="en-US" sz="2400" dirty="0" smtClean="0"/>
              <a:t> </a:t>
            </a:r>
            <a:r>
              <a:rPr lang="en-US" sz="2400" dirty="0"/>
              <a:t>"Satisfied" is a lot more neutral than</a:t>
            </a:r>
            <a:r>
              <a:rPr lang="en-US" sz="2400" dirty="0" smtClean="0"/>
              <a:t>, </a:t>
            </a:r>
            <a:r>
              <a:rPr lang="en-US" sz="2400" dirty="0"/>
              <a:t>"thrilled" or "wowed." But right after this lukewarm praise, we get more negative </a:t>
            </a:r>
            <a:r>
              <a:rPr lang="en-US" sz="2400" dirty="0" smtClean="0"/>
              <a:t>praise</a:t>
            </a:r>
            <a:r>
              <a:rPr lang="tr-TR" sz="2400" dirty="0" smtClean="0"/>
              <a:t>, </a:t>
            </a:r>
            <a:r>
              <a:rPr lang="en-US" sz="2400" dirty="0" smtClean="0"/>
              <a:t> </a:t>
            </a:r>
            <a:r>
              <a:rPr lang="en-US" sz="2400" dirty="0"/>
              <a:t>The UC was not a "scab" and he didn’t have unusual opinions around the workplace. (A "scab," </a:t>
            </a:r>
            <a:r>
              <a:rPr lang="en-US" sz="2400" dirty="0" smtClean="0"/>
              <a:t>It’s </a:t>
            </a:r>
            <a:r>
              <a:rPr lang="en-US" sz="2400" dirty="0"/>
              <a:t>also the word used to describe people who would replace workers who were on strike.) Unions aren’t nearly as powerful as they used to be, but back in the 1930s, they had the power to cripple major companies through labor strikes – assuming there was no one with whom to replace the workers. </a:t>
            </a:r>
            <a:endParaRPr lang="tr-TR" sz="2400" dirty="0" smtClean="0"/>
          </a:p>
          <a:p>
            <a:r>
              <a:rPr lang="en-US" sz="2400" dirty="0" smtClean="0"/>
              <a:t>Although </a:t>
            </a:r>
            <a:r>
              <a:rPr lang="en-US" sz="2400" dirty="0"/>
              <a:t>companies were happy to find "scabs," no one really respected the replacements because they were not team players and only looked out for themselves. The fact that the UC wasn’t a scab is really just another example of his normalcy. He was a good union member and "paid his dues." More importantly, the union itself was normal, or "sound." </a:t>
            </a:r>
            <a:endParaRPr lang="tr-TR" sz="2400" dirty="0" smtClean="0"/>
          </a:p>
          <a:p>
            <a:r>
              <a:rPr lang="en-US" sz="2400" dirty="0" smtClean="0"/>
              <a:t>The </a:t>
            </a:r>
            <a:r>
              <a:rPr lang="en-US" sz="2400" dirty="0"/>
              <a:t>biggest accusation made about unions during this time was that they were secretly socialist or even communist organizations. The speaker confirms that the UC’s union is neither of those things. In this poem, it seems that everyone is investigating everyone else. Behind all the reassuring clichés, there is a lot of suspicion and paranoia on the part of the State. Finally, these lines are the first to really suggest a particular nation or culture, and the giveaway is "Fudge Motors, Inc."</a:t>
            </a:r>
            <a:endParaRPr lang="tr-TR" sz="2400" dirty="0"/>
          </a:p>
        </p:txBody>
      </p:sp>
    </p:spTree>
    <p:extLst>
      <p:ext uri="{BB962C8B-B14F-4D97-AF65-F5344CB8AC3E}">
        <p14:creationId xmlns:p14="http://schemas.microsoft.com/office/powerpoint/2010/main" val="22774495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404665"/>
            <a:ext cx="7772400" cy="1152127"/>
          </a:xfrm>
        </p:spPr>
        <p:txBody>
          <a:bodyPr/>
          <a:lstStyle/>
          <a:p>
            <a:r>
              <a:rPr lang="tr-TR" dirty="0" err="1" smtClean="0"/>
              <a:t>About</a:t>
            </a:r>
            <a:r>
              <a:rPr lang="tr-TR" dirty="0" smtClean="0"/>
              <a:t> </a:t>
            </a:r>
            <a:r>
              <a:rPr lang="tr-TR" dirty="0" err="1" smtClean="0"/>
              <a:t>Poetry</a:t>
            </a:r>
            <a:endParaRPr lang="tr-TR" dirty="0"/>
          </a:p>
        </p:txBody>
      </p:sp>
      <p:sp>
        <p:nvSpPr>
          <p:cNvPr id="3" name="Alt Başlık 2"/>
          <p:cNvSpPr>
            <a:spLocks noGrp="1"/>
          </p:cNvSpPr>
          <p:nvPr>
            <p:ph type="subTitle" idx="1"/>
          </p:nvPr>
        </p:nvSpPr>
        <p:spPr>
          <a:xfrm>
            <a:off x="0" y="1412776"/>
            <a:ext cx="9036496" cy="5328592"/>
          </a:xfrm>
        </p:spPr>
        <p:txBody>
          <a:bodyPr>
            <a:normAutofit/>
          </a:bodyPr>
          <a:lstStyle/>
          <a:p>
            <a:pPr marL="457200" indent="-457200" algn="l">
              <a:buFont typeface="Arial" panose="020B0604020202020204" pitchFamily="34" charset="0"/>
              <a:buChar char="•"/>
            </a:pPr>
            <a:r>
              <a:rPr lang="en-US" dirty="0">
                <a:solidFill>
                  <a:schemeClr val="tx1"/>
                </a:solidFill>
              </a:rPr>
              <a:t>Auden was an Anglo-American poet and one of the leading literary figures of the 20th </a:t>
            </a:r>
            <a:r>
              <a:rPr lang="en-US" dirty="0" smtClean="0">
                <a:solidFill>
                  <a:schemeClr val="tx1"/>
                </a:solidFill>
              </a:rPr>
              <a:t>century</a:t>
            </a:r>
            <a:r>
              <a:rPr lang="tr-TR" dirty="0" smtClean="0">
                <a:solidFill>
                  <a:schemeClr val="tx1"/>
                </a:solidFill>
              </a:rPr>
              <a:t>.</a:t>
            </a:r>
          </a:p>
          <a:p>
            <a:pPr marL="457200" indent="-457200" algn="l">
              <a:buFont typeface="Arial" panose="020B0604020202020204" pitchFamily="34" charset="0"/>
              <a:buChar char="•"/>
            </a:pPr>
            <a:r>
              <a:rPr lang="en-US" dirty="0" err="1">
                <a:solidFill>
                  <a:schemeClr val="tx1"/>
                </a:solidFill>
              </a:rPr>
              <a:t>Wystan</a:t>
            </a:r>
            <a:r>
              <a:rPr lang="en-US" dirty="0">
                <a:solidFill>
                  <a:schemeClr val="tx1"/>
                </a:solidFill>
              </a:rPr>
              <a:t> Hugh Auden was born in York on 21 February 1907 and he died in Austria on 29 September 1973.</a:t>
            </a:r>
          </a:p>
          <a:p>
            <a:pPr marL="457200" indent="-457200" algn="l">
              <a:buFont typeface="Arial" panose="020B0604020202020204" pitchFamily="34" charset="0"/>
              <a:buChar char="•"/>
            </a:pPr>
            <a:r>
              <a:rPr lang="en-US" dirty="0">
                <a:solidFill>
                  <a:schemeClr val="tx1"/>
                </a:solidFill>
              </a:rPr>
              <a:t>His work is noted for its stylistic and technical achievements, </a:t>
            </a:r>
            <a:r>
              <a:rPr lang="en-US" dirty="0" smtClean="0">
                <a:solidFill>
                  <a:schemeClr val="tx1"/>
                </a:solidFill>
              </a:rPr>
              <a:t>its</a:t>
            </a:r>
            <a:r>
              <a:rPr lang="tr-TR" dirty="0" smtClean="0">
                <a:solidFill>
                  <a:schemeClr val="tx1"/>
                </a:solidFill>
              </a:rPr>
              <a:t> </a:t>
            </a:r>
            <a:r>
              <a:rPr lang="en-US" dirty="0" smtClean="0">
                <a:solidFill>
                  <a:schemeClr val="tx1"/>
                </a:solidFill>
              </a:rPr>
              <a:t>engagement </a:t>
            </a:r>
            <a:r>
              <a:rPr lang="en-US" dirty="0">
                <a:solidFill>
                  <a:schemeClr val="tx1"/>
                </a:solidFill>
              </a:rPr>
              <a:t>with moral and political issues, and its variety of tone, </a:t>
            </a:r>
            <a:r>
              <a:rPr lang="en-US" dirty="0" smtClean="0">
                <a:solidFill>
                  <a:schemeClr val="tx1"/>
                </a:solidFill>
              </a:rPr>
              <a:t>form</a:t>
            </a:r>
            <a:r>
              <a:rPr lang="tr-TR" dirty="0" smtClean="0">
                <a:solidFill>
                  <a:schemeClr val="tx1"/>
                </a:solidFill>
              </a:rPr>
              <a:t> </a:t>
            </a:r>
            <a:r>
              <a:rPr lang="en-US" dirty="0" smtClean="0">
                <a:solidFill>
                  <a:schemeClr val="tx1"/>
                </a:solidFill>
              </a:rPr>
              <a:t>and content</a:t>
            </a:r>
            <a:r>
              <a:rPr lang="tr-TR" dirty="0" smtClean="0"/>
              <a:t>.</a:t>
            </a:r>
            <a:endParaRPr lang="tr-TR" dirty="0"/>
          </a:p>
        </p:txBody>
      </p:sp>
    </p:spTree>
    <p:extLst>
      <p:ext uri="{BB962C8B-B14F-4D97-AF65-F5344CB8AC3E}">
        <p14:creationId xmlns:p14="http://schemas.microsoft.com/office/powerpoint/2010/main" val="10525107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116632"/>
            <a:ext cx="8229600" cy="72008"/>
          </a:xfrm>
        </p:spPr>
        <p:txBody>
          <a:bodyPr>
            <a:normAutofit fontScale="90000"/>
          </a:bodyPr>
          <a:lstStyle/>
          <a:p>
            <a:endParaRPr lang="tr-TR" dirty="0"/>
          </a:p>
        </p:txBody>
      </p:sp>
      <p:sp>
        <p:nvSpPr>
          <p:cNvPr id="3" name="İçerik Yer Tutucusu 2"/>
          <p:cNvSpPr>
            <a:spLocks noGrp="1"/>
          </p:cNvSpPr>
          <p:nvPr>
            <p:ph idx="1"/>
          </p:nvPr>
        </p:nvSpPr>
        <p:spPr>
          <a:xfrm>
            <a:off x="0" y="44624"/>
            <a:ext cx="9144000" cy="6813376"/>
          </a:xfrm>
        </p:spPr>
        <p:txBody>
          <a:bodyPr>
            <a:normAutofit lnSpcReduction="10000"/>
          </a:bodyPr>
          <a:lstStyle/>
          <a:p>
            <a:endParaRPr lang="tr-TR" dirty="0" smtClean="0"/>
          </a:p>
          <a:p>
            <a:r>
              <a:rPr lang="en-US" sz="2800" dirty="0"/>
              <a:t>Lines 12-13 </a:t>
            </a:r>
            <a:r>
              <a:rPr lang="tr-TR" sz="2800" dirty="0" smtClean="0"/>
              <a:t>‘’</a:t>
            </a:r>
            <a:r>
              <a:rPr lang="en-US" sz="2800" dirty="0" smtClean="0">
                <a:solidFill>
                  <a:srgbClr val="FF0000"/>
                </a:solidFill>
              </a:rPr>
              <a:t>And </a:t>
            </a:r>
            <a:r>
              <a:rPr lang="en-US" sz="2800" dirty="0">
                <a:solidFill>
                  <a:srgbClr val="FF0000"/>
                </a:solidFill>
              </a:rPr>
              <a:t>our Social Psychology workers found That he was popular with his mates and liked a </a:t>
            </a:r>
            <a:r>
              <a:rPr lang="en-US" sz="2800" dirty="0" smtClean="0">
                <a:solidFill>
                  <a:srgbClr val="FF0000"/>
                </a:solidFill>
              </a:rPr>
              <a:t>drink</a:t>
            </a:r>
            <a:r>
              <a:rPr lang="tr-TR" sz="2800" dirty="0" smtClean="0"/>
              <a:t>’’</a:t>
            </a:r>
            <a:r>
              <a:rPr lang="en-US" sz="2800" dirty="0" smtClean="0"/>
              <a:t>.</a:t>
            </a:r>
            <a:endParaRPr lang="tr-TR" sz="2800" dirty="0" smtClean="0"/>
          </a:p>
          <a:p>
            <a:r>
              <a:rPr lang="en-US" sz="2400" dirty="0"/>
              <a:t>Now the poem shifts from his employment to his social life. But</a:t>
            </a:r>
            <a:r>
              <a:rPr lang="en-US" sz="2400" dirty="0" smtClean="0"/>
              <a:t>, </a:t>
            </a:r>
            <a:r>
              <a:rPr lang="en-US" sz="2400" dirty="0"/>
              <a:t>there are still comically absurd bureaucrats to provide us with unnecessary information</a:t>
            </a:r>
            <a:r>
              <a:rPr lang="en-US" sz="2400" dirty="0" smtClean="0"/>
              <a:t>. </a:t>
            </a:r>
            <a:r>
              <a:rPr lang="en-US" sz="2400" dirty="0"/>
              <a:t>He likes "a drink," and the singular form implies that he doesn’t drink too much and isn’t an alcoholic. At the time when Auden wrote the poem, "Social Psychology" was still a relatively new field. Social psychologists study the behavior of humans in groups. This sounds good in concept, but in practice, a lot of the early work done in this field simply pointed out things that were so obvious they didn’t need to be pointed out. (Don’t worry, psychology majors, the field has gotten quite a bit more complicated since then.) It’s like when you read about some scientific study that says that unhappy people are more likely to drink a lot, and you wonder why on earth they needed a study to support such an obvious conclusion. Nonetheless, we have to think that the UC might have been flattered to be getting so much attention from all these intellectual types. That is, if he were still alive.</a:t>
            </a:r>
            <a:endParaRPr lang="tr-TR" sz="2400" dirty="0"/>
          </a:p>
        </p:txBody>
      </p:sp>
    </p:spTree>
    <p:extLst>
      <p:ext uri="{BB962C8B-B14F-4D97-AF65-F5344CB8AC3E}">
        <p14:creationId xmlns:p14="http://schemas.microsoft.com/office/powerpoint/2010/main" val="5711115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107504" y="116632"/>
            <a:ext cx="8856984" cy="6624736"/>
          </a:xfrm>
        </p:spPr>
        <p:txBody>
          <a:bodyPr/>
          <a:lstStyle/>
          <a:p>
            <a:endParaRPr lang="tr-TR" dirty="0" smtClean="0"/>
          </a:p>
          <a:p>
            <a:r>
              <a:rPr lang="en-US" sz="2800" dirty="0"/>
              <a:t>Lines 14-15 </a:t>
            </a:r>
            <a:r>
              <a:rPr lang="tr-TR" sz="2800" dirty="0" smtClean="0"/>
              <a:t>‘’</a:t>
            </a:r>
            <a:r>
              <a:rPr lang="en-US" sz="2800" dirty="0" smtClean="0">
                <a:solidFill>
                  <a:srgbClr val="FF0000"/>
                </a:solidFill>
              </a:rPr>
              <a:t>The </a:t>
            </a:r>
            <a:r>
              <a:rPr lang="en-US" sz="2800" dirty="0">
                <a:solidFill>
                  <a:srgbClr val="FF0000"/>
                </a:solidFill>
              </a:rPr>
              <a:t>Press are convinced that he bought a paper every day And that his reactions to advertisements were normal in every </a:t>
            </a:r>
            <a:r>
              <a:rPr lang="en-US" sz="2800" dirty="0" smtClean="0">
                <a:solidFill>
                  <a:srgbClr val="FF0000"/>
                </a:solidFill>
              </a:rPr>
              <a:t>way</a:t>
            </a:r>
            <a:r>
              <a:rPr lang="tr-TR" sz="2800" dirty="0" smtClean="0"/>
              <a:t>’’</a:t>
            </a:r>
            <a:r>
              <a:rPr lang="en-US" sz="2800" dirty="0" smtClean="0"/>
              <a:t>. </a:t>
            </a:r>
            <a:endParaRPr lang="tr-TR" sz="2800" dirty="0" smtClean="0"/>
          </a:p>
          <a:p>
            <a:r>
              <a:rPr lang="en-US" sz="2400" dirty="0"/>
              <a:t>This is starting to sound like an infomercial you might see for some exercise machine on cable at 3 a.m. There are testimonials galore. Now "The Press," or news media, offers its take. Of course, they don’t really care about the UC as a person; they’re just glad he seems to have bought a paper every day. Or, rather, they are "convinced" that he did . We’d like to know what convinced them. Not only that, but he also had "normal" reactions to the advertisements in a paper. ("Hey! An inflatable kayak! I sure could use one of those…") In short, he’s a good American consumer. </a:t>
            </a:r>
            <a:endParaRPr lang="tr-TR" sz="2400" dirty="0"/>
          </a:p>
        </p:txBody>
      </p:sp>
    </p:spTree>
    <p:extLst>
      <p:ext uri="{BB962C8B-B14F-4D97-AF65-F5344CB8AC3E}">
        <p14:creationId xmlns:p14="http://schemas.microsoft.com/office/powerpoint/2010/main" val="39625822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0" y="44624"/>
            <a:ext cx="9144000" cy="6813376"/>
          </a:xfrm>
        </p:spPr>
        <p:txBody>
          <a:bodyPr/>
          <a:lstStyle/>
          <a:p>
            <a:endParaRPr lang="tr-TR" dirty="0" smtClean="0"/>
          </a:p>
          <a:p>
            <a:r>
              <a:rPr lang="en-US" sz="2800" dirty="0"/>
              <a:t>Lines 16-17 </a:t>
            </a:r>
            <a:r>
              <a:rPr lang="tr-TR" sz="2800" dirty="0" smtClean="0"/>
              <a:t>‘’</a:t>
            </a:r>
            <a:r>
              <a:rPr lang="en-US" sz="2800" dirty="0" smtClean="0">
                <a:solidFill>
                  <a:srgbClr val="FF0000"/>
                </a:solidFill>
              </a:rPr>
              <a:t>Policies </a:t>
            </a:r>
            <a:r>
              <a:rPr lang="en-US" sz="2800" dirty="0">
                <a:solidFill>
                  <a:srgbClr val="FF0000"/>
                </a:solidFill>
              </a:rPr>
              <a:t>taken out in his name prove that he was fully insured, And his Health-card shows he was once in hospital but left it </a:t>
            </a:r>
            <a:r>
              <a:rPr lang="en-US" sz="2800" dirty="0" smtClean="0">
                <a:solidFill>
                  <a:srgbClr val="FF0000"/>
                </a:solidFill>
              </a:rPr>
              <a:t>cured</a:t>
            </a:r>
            <a:r>
              <a:rPr lang="tr-TR" sz="2800" dirty="0" smtClean="0"/>
              <a:t>’’</a:t>
            </a:r>
          </a:p>
          <a:p>
            <a:pPr marL="0" indent="0">
              <a:buNone/>
            </a:pPr>
            <a:endParaRPr lang="tr-TR" sz="2800" dirty="0" smtClean="0"/>
          </a:p>
          <a:p>
            <a:r>
              <a:rPr lang="en-US" sz="2400" dirty="0"/>
              <a:t>We’re starting to suspect that the government must have an entire room full of paperwork on this guy. Now we are rifling through his health insurance policy, looking for any evidence that he wasn’t a totally straightedge, middle-of-the-road </a:t>
            </a:r>
            <a:r>
              <a:rPr lang="en-US" sz="2400" dirty="0" smtClean="0"/>
              <a:t>personality.</a:t>
            </a:r>
            <a:r>
              <a:rPr lang="tr-TR" sz="2400" dirty="0" smtClean="0"/>
              <a:t> </a:t>
            </a:r>
            <a:r>
              <a:rPr lang="en-US" sz="2400" dirty="0" smtClean="0"/>
              <a:t>He </a:t>
            </a:r>
            <a:r>
              <a:rPr lang="en-US" sz="2400" dirty="0"/>
              <a:t>was "fully insured," which is sensible. This guy wasn’t exactly a risk-taker. Even though he had insurance, he only went to the hospital once, which means he wasn’t too much of a burden on the health system. He left the hospital "</a:t>
            </a:r>
            <a:r>
              <a:rPr lang="en-US" sz="2400" dirty="0" smtClean="0"/>
              <a:t>cured</a:t>
            </a:r>
            <a:r>
              <a:rPr lang="tr-TR" sz="2400" dirty="0" smtClean="0"/>
              <a:t>’’. </a:t>
            </a:r>
            <a:endParaRPr lang="tr-TR" sz="2400" dirty="0"/>
          </a:p>
        </p:txBody>
      </p:sp>
    </p:spTree>
    <p:extLst>
      <p:ext uri="{BB962C8B-B14F-4D97-AF65-F5344CB8AC3E}">
        <p14:creationId xmlns:p14="http://schemas.microsoft.com/office/powerpoint/2010/main" val="39857234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107504" y="260648"/>
            <a:ext cx="8856984" cy="6408712"/>
          </a:xfrm>
        </p:spPr>
        <p:txBody>
          <a:bodyPr>
            <a:normAutofit fontScale="70000" lnSpcReduction="20000"/>
          </a:bodyPr>
          <a:lstStyle/>
          <a:p>
            <a:endParaRPr lang="tr-TR" dirty="0" smtClean="0"/>
          </a:p>
          <a:p>
            <a:r>
              <a:rPr lang="en-US" sz="4000" dirty="0"/>
              <a:t>Lines 18-19 </a:t>
            </a:r>
            <a:r>
              <a:rPr lang="tr-TR" sz="4000" dirty="0" smtClean="0"/>
              <a:t>‘’</a:t>
            </a:r>
            <a:r>
              <a:rPr lang="en-US" sz="4000" dirty="0" smtClean="0">
                <a:solidFill>
                  <a:srgbClr val="FF0000"/>
                </a:solidFill>
              </a:rPr>
              <a:t>Both </a:t>
            </a:r>
            <a:r>
              <a:rPr lang="en-US" sz="4000" dirty="0">
                <a:solidFill>
                  <a:srgbClr val="FF0000"/>
                </a:solidFill>
              </a:rPr>
              <a:t>Producers Research and High-Grade Living declare He was fully sensible to the advantages of the </a:t>
            </a:r>
            <a:r>
              <a:rPr lang="en-US" sz="4000" dirty="0" smtClean="0">
                <a:solidFill>
                  <a:srgbClr val="FF0000"/>
                </a:solidFill>
              </a:rPr>
              <a:t>Instalment</a:t>
            </a:r>
            <a:r>
              <a:rPr lang="tr-TR" sz="4000" dirty="0" smtClean="0"/>
              <a:t>’’.</a:t>
            </a:r>
          </a:p>
          <a:p>
            <a:r>
              <a:rPr lang="en-US" sz="2800" dirty="0" smtClean="0"/>
              <a:t> </a:t>
            </a:r>
            <a:r>
              <a:rPr lang="en-US" sz="2800" dirty="0"/>
              <a:t>Plan What are "Producers Research" and "High-Grade Living"? They sound like organizations intended to help consumers know what stuff to buy. In fact, they sound suspiciously like the existing Consumer Reports and Good Housekeeping, both of which were around when Auden wrote the poem</a:t>
            </a:r>
            <a:r>
              <a:rPr lang="en-US" sz="2800" dirty="0" smtClean="0"/>
              <a:t>.</a:t>
            </a:r>
            <a:endParaRPr lang="tr-TR" sz="2800" dirty="0" smtClean="0"/>
          </a:p>
          <a:p>
            <a:r>
              <a:rPr lang="en-US" sz="2800" dirty="0" smtClean="0"/>
              <a:t> </a:t>
            </a:r>
            <a:r>
              <a:rPr lang="en-US" sz="2800" dirty="0"/>
              <a:t>Both of these groups test out new products and provide ratings. Good Housekeeping, for example, is known for the famous "Good Housekeeping Seal of Approval." So Producers Research and High-Grade Living have done a little research and learned that the UC used "installment plans" to buy expensive things. This is when you pay for something in small payments over a period of time. </a:t>
            </a:r>
            <a:endParaRPr lang="tr-TR" sz="2800" dirty="0" smtClean="0"/>
          </a:p>
          <a:p>
            <a:r>
              <a:rPr lang="en-US" sz="2800" dirty="0" smtClean="0"/>
              <a:t>Although </a:t>
            </a:r>
            <a:r>
              <a:rPr lang="en-US" sz="2800" dirty="0"/>
              <a:t>we don’t use the term "installment plans" very much anymore, the practice remains extremely common. Our love of buying things and paying for them over time is one of the reasons Americans have a larger debt per household than almost any other country. Since installment plan advertising didn’t really begin until the 1920s, Auden probably thought it was weird to buy something you couldn’t afford (read more). We don’t know about you, but we think these are the funniest lines in the poem. The phrase "fully sensible to the advantages of the Instalment Plan" is just hilarious, as if being conscious ("sensible") at all required you to know about the Plan.</a:t>
            </a:r>
            <a:endParaRPr lang="tr-TR" sz="2800" dirty="0"/>
          </a:p>
        </p:txBody>
      </p:sp>
    </p:spTree>
    <p:extLst>
      <p:ext uri="{BB962C8B-B14F-4D97-AF65-F5344CB8AC3E}">
        <p14:creationId xmlns:p14="http://schemas.microsoft.com/office/powerpoint/2010/main" val="23963821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179512" y="116632"/>
            <a:ext cx="8723312" cy="6552728"/>
          </a:xfrm>
        </p:spPr>
        <p:txBody>
          <a:bodyPr>
            <a:normAutofit lnSpcReduction="10000"/>
          </a:bodyPr>
          <a:lstStyle/>
          <a:p>
            <a:endParaRPr lang="tr-TR" dirty="0" smtClean="0"/>
          </a:p>
          <a:p>
            <a:r>
              <a:rPr lang="en-US" sz="3000" dirty="0"/>
              <a:t>Lines 20-21 </a:t>
            </a:r>
            <a:r>
              <a:rPr lang="tr-TR" sz="3000" dirty="0" smtClean="0"/>
              <a:t>‘’</a:t>
            </a:r>
            <a:r>
              <a:rPr lang="en-US" sz="3000" dirty="0" smtClean="0">
                <a:solidFill>
                  <a:srgbClr val="FF0000"/>
                </a:solidFill>
              </a:rPr>
              <a:t>And </a:t>
            </a:r>
            <a:r>
              <a:rPr lang="en-US" sz="3000" dirty="0">
                <a:solidFill>
                  <a:srgbClr val="FF0000"/>
                </a:solidFill>
              </a:rPr>
              <a:t>had everything necessary to the Modern Man, A phonograph, a radio, a car and a </a:t>
            </a:r>
            <a:r>
              <a:rPr lang="en-US" sz="3000" dirty="0" err="1" smtClean="0">
                <a:solidFill>
                  <a:srgbClr val="FF0000"/>
                </a:solidFill>
              </a:rPr>
              <a:t>frigidaire</a:t>
            </a:r>
            <a:r>
              <a:rPr lang="tr-TR" sz="3000" dirty="0" smtClean="0"/>
              <a:t>’’</a:t>
            </a:r>
            <a:r>
              <a:rPr lang="en-US" sz="3000" dirty="0" smtClean="0"/>
              <a:t>. </a:t>
            </a:r>
            <a:endParaRPr lang="tr-TR" sz="3000" dirty="0" smtClean="0"/>
          </a:p>
          <a:p>
            <a:r>
              <a:rPr lang="en-US" sz="2800" dirty="0" smtClean="0"/>
              <a:t>Ever </a:t>
            </a:r>
            <a:r>
              <a:rPr lang="en-US" sz="2800" dirty="0"/>
              <a:t>heard the Rolling Stones song, "You Can’t Always Get What You Want." The song says, "You can’t always get what you want, but you get what you need." The point is that we always think we need more than we really do. This is precisely the idea behind these lines. Obviously, a person doesn’t need a phonograph (the 1930s equivalent of an MP3 player), radio, car, and </a:t>
            </a:r>
            <a:r>
              <a:rPr lang="en-US" sz="2800" dirty="0" err="1"/>
              <a:t>frigidaire</a:t>
            </a:r>
            <a:r>
              <a:rPr lang="en-US" sz="2800" dirty="0"/>
              <a:t> (refrigerator) in order to survive. But if you want to be a hip, "Modern Man," these things are absolutely "necessary." We get the impression that the UC’s greatest accomplishment, in the opinion of the speaker, was buying things. </a:t>
            </a:r>
            <a:endParaRPr lang="tr-TR" sz="2800" dirty="0"/>
          </a:p>
        </p:txBody>
      </p:sp>
    </p:spTree>
    <p:extLst>
      <p:ext uri="{BB962C8B-B14F-4D97-AF65-F5344CB8AC3E}">
        <p14:creationId xmlns:p14="http://schemas.microsoft.com/office/powerpoint/2010/main" val="17009326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179512" y="188640"/>
            <a:ext cx="8795320" cy="6480720"/>
          </a:xfrm>
        </p:spPr>
        <p:txBody>
          <a:bodyPr>
            <a:normAutofit lnSpcReduction="10000"/>
          </a:bodyPr>
          <a:lstStyle/>
          <a:p>
            <a:endParaRPr lang="tr-TR" sz="2800" dirty="0" smtClean="0"/>
          </a:p>
          <a:p>
            <a:r>
              <a:rPr lang="en-US" sz="2800" dirty="0"/>
              <a:t>Lines 22-24 </a:t>
            </a:r>
            <a:r>
              <a:rPr lang="tr-TR" sz="2800" dirty="0" smtClean="0"/>
              <a:t>‘’</a:t>
            </a:r>
            <a:r>
              <a:rPr lang="en-US" sz="2800" dirty="0" smtClean="0">
                <a:solidFill>
                  <a:srgbClr val="FF0000"/>
                </a:solidFill>
              </a:rPr>
              <a:t>Our </a:t>
            </a:r>
            <a:r>
              <a:rPr lang="en-US" sz="2800" dirty="0">
                <a:solidFill>
                  <a:srgbClr val="FF0000"/>
                </a:solidFill>
              </a:rPr>
              <a:t>researchers into Public Opinion are content That he held the proper opinions for the time of year; When there was peace, he was for peace: when there was war, he </a:t>
            </a:r>
            <a:r>
              <a:rPr lang="en-US" sz="2800" dirty="0" smtClean="0">
                <a:solidFill>
                  <a:srgbClr val="FF0000"/>
                </a:solidFill>
              </a:rPr>
              <a:t>went</a:t>
            </a:r>
            <a:r>
              <a:rPr lang="tr-TR" sz="2800" dirty="0" smtClean="0"/>
              <a:t>’’</a:t>
            </a:r>
            <a:r>
              <a:rPr lang="en-US" sz="2800" dirty="0" smtClean="0"/>
              <a:t>.</a:t>
            </a:r>
            <a:endParaRPr lang="en-US" sz="2800" dirty="0"/>
          </a:p>
          <a:p>
            <a:r>
              <a:rPr lang="en-US" sz="2400" dirty="0"/>
              <a:t>The "researchers into Public Opinion" are like the people nowadays who call your house during dinnertime to ask you who you’re voting for and whether your jeans are stonewashed or boot-cut. The UC didn’t have any weird or "improper" opinions. He was a conformist, which means that he believed what the people around him seemed to believe. He was like a weather vane, going whichever way the wind blew. Indeed, the UC’s beliefs were partly determined by the seasons or "time of year." Line 24 is also pretty funny. We imagine a pause for comic suspense after word "war." "When there was peace, he was for peace: when there was war…(pause)…he went." The line leads us to expect that it will end "he was for war," but we actually get something much more hesitant. Because, really, who could be "for war"?</a:t>
            </a:r>
            <a:endParaRPr lang="tr-TR" sz="2400" dirty="0"/>
          </a:p>
        </p:txBody>
      </p:sp>
    </p:spTree>
    <p:extLst>
      <p:ext uri="{BB962C8B-B14F-4D97-AF65-F5344CB8AC3E}">
        <p14:creationId xmlns:p14="http://schemas.microsoft.com/office/powerpoint/2010/main" val="32809323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107504" y="116632"/>
            <a:ext cx="8939336" cy="6624736"/>
          </a:xfrm>
        </p:spPr>
        <p:txBody>
          <a:bodyPr>
            <a:normAutofit fontScale="77500" lnSpcReduction="20000"/>
          </a:bodyPr>
          <a:lstStyle/>
          <a:p>
            <a:endParaRPr lang="tr-TR" dirty="0" smtClean="0"/>
          </a:p>
          <a:p>
            <a:r>
              <a:rPr lang="en-US" sz="2800" dirty="0"/>
              <a:t>Line 25-26 </a:t>
            </a:r>
            <a:r>
              <a:rPr lang="tr-TR" sz="2800" dirty="0" smtClean="0"/>
              <a:t>‘’</a:t>
            </a:r>
            <a:r>
              <a:rPr lang="en-US" sz="2800" dirty="0" smtClean="0">
                <a:solidFill>
                  <a:srgbClr val="FF0000"/>
                </a:solidFill>
              </a:rPr>
              <a:t>He </a:t>
            </a:r>
            <a:r>
              <a:rPr lang="en-US" sz="2800" dirty="0">
                <a:solidFill>
                  <a:srgbClr val="FF0000"/>
                </a:solidFill>
              </a:rPr>
              <a:t>was married and added five children to the population, Which our </a:t>
            </a:r>
            <a:r>
              <a:rPr lang="en-US" sz="2800" dirty="0" err="1">
                <a:solidFill>
                  <a:srgbClr val="FF0000"/>
                </a:solidFill>
              </a:rPr>
              <a:t>Eugenist</a:t>
            </a:r>
            <a:r>
              <a:rPr lang="en-US" sz="2800" dirty="0">
                <a:solidFill>
                  <a:srgbClr val="FF0000"/>
                </a:solidFill>
              </a:rPr>
              <a:t> says was the right number for a parent of his </a:t>
            </a:r>
            <a:r>
              <a:rPr lang="en-US" sz="2800" dirty="0" smtClean="0">
                <a:solidFill>
                  <a:srgbClr val="FF0000"/>
                </a:solidFill>
              </a:rPr>
              <a:t>generation</a:t>
            </a:r>
            <a:r>
              <a:rPr lang="tr-TR" sz="2800" dirty="0" smtClean="0"/>
              <a:t>’’</a:t>
            </a:r>
            <a:r>
              <a:rPr lang="en-US" sz="2800" dirty="0" smtClean="0"/>
              <a:t>. </a:t>
            </a:r>
            <a:endParaRPr lang="tr-TR" sz="2800" dirty="0" smtClean="0"/>
          </a:p>
          <a:p>
            <a:r>
              <a:rPr lang="en-US" sz="2800" dirty="0" smtClean="0"/>
              <a:t>You’d </a:t>
            </a:r>
            <a:r>
              <a:rPr lang="en-US" sz="2800" dirty="0"/>
              <a:t>think that a person’s marriage and children would be one of their biggest accomplishments. But the State doesn’t really care about such intimate concerns, so the bureaucratic speaker only mentions them in passing. From the perspective of the State, it’s good that the UC had so many children because a growing population usually helps a nation’s economy and also ensures that there are enough soldiers just in case (cough, cough) a HUGE WORLD WAR comes along (hint: this poem was written in 1939). "Eugenics" is a term from history that you may not have heard before. It refers to a social movement that believed that the human species could be improved by engineering changes in its gene pool. Eugenics relied on the relatively new fields of genetics and the theory of evolution. This new scientific field was all the rage in the beginning of the twentieth century, until a guy named Adolph Hitler starting adopting its ideas. Most people now agree that eugenics was a disastrous concept, although most of its followers were not as evil as Hitler. The </a:t>
            </a:r>
            <a:r>
              <a:rPr lang="en-US" sz="2800" dirty="0" err="1"/>
              <a:t>eugenist</a:t>
            </a:r>
            <a:r>
              <a:rPr lang="en-US" sz="2800" dirty="0"/>
              <a:t> in this poem thinks he can direct the size of the population by telling people how many kids they should have. </a:t>
            </a:r>
            <a:endParaRPr lang="tr-TR" sz="2800" dirty="0"/>
          </a:p>
        </p:txBody>
      </p:sp>
    </p:spTree>
    <p:extLst>
      <p:ext uri="{BB962C8B-B14F-4D97-AF65-F5344CB8AC3E}">
        <p14:creationId xmlns:p14="http://schemas.microsoft.com/office/powerpoint/2010/main" val="35045561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0" y="116632"/>
            <a:ext cx="9144000" cy="6741368"/>
          </a:xfrm>
        </p:spPr>
        <p:txBody>
          <a:bodyPr/>
          <a:lstStyle/>
          <a:p>
            <a:endParaRPr lang="tr-TR" dirty="0" smtClean="0"/>
          </a:p>
          <a:p>
            <a:r>
              <a:rPr lang="en-US" dirty="0"/>
              <a:t>Lines 27 </a:t>
            </a:r>
            <a:r>
              <a:rPr lang="tr-TR" dirty="0" smtClean="0"/>
              <a:t>‘’</a:t>
            </a:r>
            <a:r>
              <a:rPr lang="en-US" dirty="0" smtClean="0">
                <a:solidFill>
                  <a:srgbClr val="FF0000"/>
                </a:solidFill>
              </a:rPr>
              <a:t>And </a:t>
            </a:r>
            <a:r>
              <a:rPr lang="en-US" dirty="0">
                <a:solidFill>
                  <a:srgbClr val="FF0000"/>
                </a:solidFill>
              </a:rPr>
              <a:t>our teachers report that he never interfered with their </a:t>
            </a:r>
            <a:r>
              <a:rPr lang="en-US" dirty="0" smtClean="0">
                <a:solidFill>
                  <a:srgbClr val="FF0000"/>
                </a:solidFill>
              </a:rPr>
              <a:t>education</a:t>
            </a:r>
            <a:r>
              <a:rPr lang="tr-TR" dirty="0" smtClean="0"/>
              <a:t>’’</a:t>
            </a:r>
            <a:r>
              <a:rPr lang="en-US" dirty="0" smtClean="0"/>
              <a:t>. </a:t>
            </a:r>
            <a:endParaRPr lang="tr-TR" dirty="0" smtClean="0"/>
          </a:p>
          <a:p>
            <a:r>
              <a:rPr lang="en-US" dirty="0" smtClean="0"/>
              <a:t>This </a:t>
            </a:r>
            <a:r>
              <a:rPr lang="en-US" dirty="0"/>
              <a:t>line is somewhat creepy: the speaker implies that the UC was a good parent because he didn’t "interfere" with the education of his kids. In other words, their education was left up to the control of the State. (Notice that the speaker calls them "our" teachers and not "their" teachers.) But shouldn’t it be the other way around? </a:t>
            </a:r>
            <a:endParaRPr lang="tr-TR" dirty="0"/>
          </a:p>
        </p:txBody>
      </p:sp>
    </p:spTree>
    <p:extLst>
      <p:ext uri="{BB962C8B-B14F-4D97-AF65-F5344CB8AC3E}">
        <p14:creationId xmlns:p14="http://schemas.microsoft.com/office/powerpoint/2010/main" val="35095883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8229600" cy="45719"/>
          </a:xfrm>
        </p:spPr>
        <p:txBody>
          <a:bodyPr>
            <a:normAutofit fontScale="90000"/>
          </a:bodyPr>
          <a:lstStyle/>
          <a:p>
            <a:endParaRPr lang="tr-TR" dirty="0"/>
          </a:p>
        </p:txBody>
      </p:sp>
      <p:sp>
        <p:nvSpPr>
          <p:cNvPr id="3" name="İçerik Yer Tutucusu 2"/>
          <p:cNvSpPr>
            <a:spLocks noGrp="1"/>
          </p:cNvSpPr>
          <p:nvPr>
            <p:ph idx="1"/>
          </p:nvPr>
        </p:nvSpPr>
        <p:spPr>
          <a:xfrm>
            <a:off x="0" y="332656"/>
            <a:ext cx="9001000" cy="6480720"/>
          </a:xfrm>
        </p:spPr>
        <p:txBody>
          <a:bodyPr>
            <a:normAutofit fontScale="85000" lnSpcReduction="20000"/>
          </a:bodyPr>
          <a:lstStyle/>
          <a:p>
            <a:endParaRPr lang="tr-TR" dirty="0" smtClean="0"/>
          </a:p>
          <a:p>
            <a:r>
              <a:rPr lang="en-US" sz="2800" dirty="0"/>
              <a:t>Lines 28-29 </a:t>
            </a:r>
            <a:r>
              <a:rPr lang="tr-TR" sz="2800" dirty="0" smtClean="0"/>
              <a:t>‘’</a:t>
            </a:r>
            <a:r>
              <a:rPr lang="en-US" sz="2800" dirty="0" smtClean="0">
                <a:solidFill>
                  <a:srgbClr val="FF0000"/>
                </a:solidFill>
              </a:rPr>
              <a:t>Was </a:t>
            </a:r>
            <a:r>
              <a:rPr lang="en-US" sz="2800" dirty="0">
                <a:solidFill>
                  <a:srgbClr val="FF0000"/>
                </a:solidFill>
              </a:rPr>
              <a:t>he free? Was he happy? The question is absurd: Had anything been wrong, we should certainly have </a:t>
            </a:r>
            <a:r>
              <a:rPr lang="en-US" sz="2800" dirty="0" smtClean="0">
                <a:solidFill>
                  <a:srgbClr val="FF0000"/>
                </a:solidFill>
              </a:rPr>
              <a:t>heard</a:t>
            </a:r>
            <a:r>
              <a:rPr lang="tr-TR" sz="2800" dirty="0" smtClean="0"/>
              <a:t>’’</a:t>
            </a:r>
            <a:r>
              <a:rPr lang="en-US" sz="2800" dirty="0" smtClean="0"/>
              <a:t>.</a:t>
            </a:r>
            <a:endParaRPr lang="tr-TR" sz="2800" dirty="0" smtClean="0"/>
          </a:p>
          <a:p>
            <a:r>
              <a:rPr lang="en-US" sz="2800" dirty="0"/>
              <a:t>The poem ends on a final, rhyming couplet that takes a big detour from the conventional topics that have occupied the speaker so far. Now he asks two questions – "Was he free? Was he happy?" – that really do seem interesting. These questions are not interesting to the speaker, though, who calls it "absurd." It’s interesting that these two questions are referred to in the singular, as "the question," as if being free and being happy were the same thing. In the final line, the speaker explains why the question is absurd: if things had been going badly for the UC, the State ("we") would have known about it, seeing as they know everything. The speaker’s confidence in this line – "we certainly should have" – is downright chilling. But, of course, the big joke here is that the speaker defines happiness in the negative, as things not going wrong, instead of as things going right. From the perspective of the State, it is much more important that people are not desperately unhappy – so they don’t rock the boat and stop buying things – than it is that they experience personal fulfilment.</a:t>
            </a:r>
            <a:endParaRPr lang="tr-TR" sz="2800" dirty="0"/>
          </a:p>
        </p:txBody>
      </p:sp>
    </p:spTree>
    <p:extLst>
      <p:ext uri="{BB962C8B-B14F-4D97-AF65-F5344CB8AC3E}">
        <p14:creationId xmlns:p14="http://schemas.microsoft.com/office/powerpoint/2010/main" val="8113735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555143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30026"/>
          </a:xfrm>
        </p:spPr>
        <p:txBody>
          <a:bodyPr>
            <a:normAutofit fontScale="90000"/>
          </a:bodyPr>
          <a:lstStyle/>
          <a:p>
            <a:endParaRPr lang="tr-TR" dirty="0"/>
          </a:p>
        </p:txBody>
      </p:sp>
      <p:sp>
        <p:nvSpPr>
          <p:cNvPr id="3" name="İçerik Yer Tutucusu 2"/>
          <p:cNvSpPr>
            <a:spLocks noGrp="1"/>
          </p:cNvSpPr>
          <p:nvPr>
            <p:ph idx="1"/>
          </p:nvPr>
        </p:nvSpPr>
        <p:spPr>
          <a:xfrm>
            <a:off x="179512" y="188640"/>
            <a:ext cx="8784976" cy="6408712"/>
          </a:xfrm>
        </p:spPr>
        <p:txBody>
          <a:bodyPr/>
          <a:lstStyle/>
          <a:p>
            <a:endParaRPr lang="tr-TR" dirty="0" smtClean="0"/>
          </a:p>
          <a:p>
            <a:r>
              <a:rPr lang="tr-TR" dirty="0" err="1" smtClean="0"/>
              <a:t>After</a:t>
            </a:r>
            <a:r>
              <a:rPr lang="tr-TR" dirty="0" smtClean="0"/>
              <a:t> </a:t>
            </a:r>
            <a:r>
              <a:rPr lang="tr-TR" dirty="0" err="1" smtClean="0"/>
              <a:t>graduation</a:t>
            </a:r>
            <a:r>
              <a:rPr lang="tr-TR" dirty="0" smtClean="0"/>
              <a:t> </a:t>
            </a:r>
            <a:r>
              <a:rPr lang="tr-TR" dirty="0" err="1" smtClean="0"/>
              <a:t>from</a:t>
            </a:r>
            <a:r>
              <a:rPr lang="tr-TR" dirty="0" smtClean="0"/>
              <a:t> Oxford, he </a:t>
            </a:r>
            <a:r>
              <a:rPr lang="tr-TR" dirty="0" err="1" smtClean="0"/>
              <a:t>traveled</a:t>
            </a:r>
            <a:r>
              <a:rPr lang="tr-TR" dirty="0" smtClean="0"/>
              <a:t> </a:t>
            </a:r>
            <a:r>
              <a:rPr lang="tr-TR" dirty="0" err="1" smtClean="0"/>
              <a:t>abroadi</a:t>
            </a:r>
            <a:r>
              <a:rPr lang="tr-TR" dirty="0" smtClean="0"/>
              <a:t> </a:t>
            </a:r>
            <a:r>
              <a:rPr lang="tr-TR" dirty="0" err="1" smtClean="0"/>
              <a:t>taught</a:t>
            </a:r>
            <a:r>
              <a:rPr lang="tr-TR" dirty="0" smtClean="0"/>
              <a:t> </a:t>
            </a:r>
            <a:r>
              <a:rPr lang="tr-TR" dirty="0" err="1" smtClean="0"/>
              <a:t>school</a:t>
            </a:r>
            <a:r>
              <a:rPr lang="tr-TR" dirty="0" smtClean="0"/>
              <a:t> in </a:t>
            </a:r>
            <a:r>
              <a:rPr lang="tr-TR" dirty="0" err="1" smtClean="0"/>
              <a:t>England</a:t>
            </a:r>
            <a:r>
              <a:rPr lang="tr-TR" dirty="0" smtClean="0"/>
              <a:t> </a:t>
            </a:r>
            <a:r>
              <a:rPr lang="tr-TR" dirty="0" err="1" smtClean="0"/>
              <a:t>from</a:t>
            </a:r>
            <a:r>
              <a:rPr lang="tr-TR" dirty="0" smtClean="0"/>
              <a:t> 1930-1935 </a:t>
            </a:r>
            <a:r>
              <a:rPr lang="tr-TR" dirty="0" err="1" smtClean="0"/>
              <a:t>and</a:t>
            </a:r>
            <a:r>
              <a:rPr lang="tr-TR" dirty="0" smtClean="0"/>
              <a:t> </a:t>
            </a:r>
            <a:r>
              <a:rPr lang="tr-TR" dirty="0" err="1" smtClean="0"/>
              <a:t>later</a:t>
            </a:r>
            <a:r>
              <a:rPr lang="tr-TR" dirty="0" smtClean="0"/>
              <a:t> </a:t>
            </a:r>
            <a:r>
              <a:rPr lang="tr-TR" dirty="0" err="1" smtClean="0"/>
              <a:t>worked</a:t>
            </a:r>
            <a:r>
              <a:rPr lang="tr-TR" dirty="0" smtClean="0"/>
              <a:t> </a:t>
            </a:r>
            <a:r>
              <a:rPr lang="tr-TR" dirty="0" err="1" smtClean="0"/>
              <a:t>for</a:t>
            </a:r>
            <a:r>
              <a:rPr lang="tr-TR" dirty="0" smtClean="0"/>
              <a:t> a </a:t>
            </a:r>
            <a:r>
              <a:rPr lang="tr-TR" dirty="0" err="1" smtClean="0"/>
              <a:t>government</a:t>
            </a:r>
            <a:r>
              <a:rPr lang="tr-TR" dirty="0" smtClean="0"/>
              <a:t> film </a:t>
            </a:r>
            <a:r>
              <a:rPr lang="tr-TR" dirty="0" err="1" smtClean="0"/>
              <a:t>unit</a:t>
            </a:r>
            <a:r>
              <a:rPr lang="tr-TR" dirty="0" smtClean="0"/>
              <a:t>. </a:t>
            </a:r>
          </a:p>
          <a:p>
            <a:r>
              <a:rPr lang="tr-TR" dirty="0" smtClean="0"/>
              <a:t>His </a:t>
            </a:r>
            <a:r>
              <a:rPr lang="tr-TR" dirty="0" err="1" smtClean="0"/>
              <a:t>sympathies</a:t>
            </a:r>
            <a:r>
              <a:rPr lang="tr-TR" dirty="0" smtClean="0"/>
              <a:t> in </a:t>
            </a:r>
            <a:r>
              <a:rPr lang="tr-TR" dirty="0" err="1" smtClean="0"/>
              <a:t>the</a:t>
            </a:r>
            <a:r>
              <a:rPr lang="tr-TR" dirty="0" smtClean="0"/>
              <a:t> 1930s </a:t>
            </a:r>
            <a:r>
              <a:rPr lang="tr-TR" dirty="0" err="1" smtClean="0"/>
              <a:t>were</a:t>
            </a:r>
            <a:r>
              <a:rPr lang="tr-TR" dirty="0" smtClean="0"/>
              <a:t> </a:t>
            </a:r>
            <a:r>
              <a:rPr lang="tr-TR" dirty="0" err="1" smtClean="0"/>
              <a:t>with</a:t>
            </a:r>
            <a:r>
              <a:rPr lang="tr-TR" dirty="0" smtClean="0"/>
              <a:t> </a:t>
            </a:r>
            <a:r>
              <a:rPr lang="tr-TR" dirty="0" err="1" smtClean="0"/>
              <a:t>the</a:t>
            </a:r>
            <a:r>
              <a:rPr lang="tr-TR" dirty="0" smtClean="0"/>
              <a:t> </a:t>
            </a:r>
            <a:r>
              <a:rPr lang="tr-TR" dirty="0" err="1" smtClean="0"/>
              <a:t>left</a:t>
            </a:r>
            <a:r>
              <a:rPr lang="tr-TR" dirty="0" smtClean="0"/>
              <a:t>, </a:t>
            </a:r>
            <a:r>
              <a:rPr lang="tr-TR" dirty="0" err="1" smtClean="0"/>
              <a:t>like</a:t>
            </a:r>
            <a:r>
              <a:rPr lang="tr-TR" dirty="0" smtClean="0"/>
              <a:t> </a:t>
            </a:r>
            <a:r>
              <a:rPr lang="tr-TR" dirty="0" err="1" smtClean="0"/>
              <a:t>those</a:t>
            </a:r>
            <a:r>
              <a:rPr lang="tr-TR" dirty="0" smtClean="0"/>
              <a:t> of </a:t>
            </a:r>
            <a:r>
              <a:rPr lang="tr-TR" dirty="0" err="1" smtClean="0"/>
              <a:t>most</a:t>
            </a:r>
            <a:r>
              <a:rPr lang="tr-TR" dirty="0" smtClean="0"/>
              <a:t> </a:t>
            </a:r>
            <a:r>
              <a:rPr lang="tr-TR" dirty="0" err="1" smtClean="0"/>
              <a:t>intellectuals</a:t>
            </a:r>
            <a:r>
              <a:rPr lang="tr-TR" dirty="0" smtClean="0"/>
              <a:t> of his </a:t>
            </a:r>
            <a:r>
              <a:rPr lang="tr-TR" dirty="0" err="1" smtClean="0"/>
              <a:t>age</a:t>
            </a:r>
            <a:r>
              <a:rPr lang="tr-TR" dirty="0" smtClean="0"/>
              <a:t>, </a:t>
            </a:r>
            <a:r>
              <a:rPr lang="tr-TR" dirty="0" err="1" smtClean="0"/>
              <a:t>and</a:t>
            </a:r>
            <a:r>
              <a:rPr lang="tr-TR" dirty="0" smtClean="0"/>
              <a:t> he </a:t>
            </a:r>
            <a:r>
              <a:rPr lang="tr-TR" dirty="0" err="1" smtClean="0"/>
              <a:t>went</a:t>
            </a:r>
            <a:r>
              <a:rPr lang="tr-TR" dirty="0" smtClean="0"/>
              <a:t> </a:t>
            </a:r>
            <a:r>
              <a:rPr lang="tr-TR" dirty="0" err="1" smtClean="0"/>
              <a:t>to</a:t>
            </a:r>
            <a:r>
              <a:rPr lang="tr-TR" dirty="0" smtClean="0"/>
              <a:t> </a:t>
            </a:r>
            <a:r>
              <a:rPr lang="tr-TR" dirty="0" err="1" smtClean="0"/>
              <a:t>Spain</a:t>
            </a:r>
            <a:r>
              <a:rPr lang="tr-TR" dirty="0" smtClean="0"/>
              <a:t> </a:t>
            </a:r>
            <a:r>
              <a:rPr lang="tr-TR" dirty="0" err="1" smtClean="0"/>
              <a:t>during</a:t>
            </a:r>
            <a:r>
              <a:rPr lang="tr-TR" dirty="0" smtClean="0"/>
              <a:t> </a:t>
            </a:r>
            <a:r>
              <a:rPr lang="tr-TR" dirty="0" err="1" smtClean="0"/>
              <a:t>its</a:t>
            </a:r>
            <a:r>
              <a:rPr lang="tr-TR" dirty="0" smtClean="0"/>
              <a:t> </a:t>
            </a:r>
            <a:r>
              <a:rPr lang="tr-TR" dirty="0" err="1" smtClean="0"/>
              <a:t>Civil</a:t>
            </a:r>
            <a:r>
              <a:rPr lang="tr-TR" dirty="0" smtClean="0"/>
              <a:t> </a:t>
            </a:r>
            <a:r>
              <a:rPr lang="tr-TR" dirty="0" err="1" smtClean="0"/>
              <a:t>War</a:t>
            </a:r>
            <a:r>
              <a:rPr lang="tr-TR" dirty="0" smtClean="0"/>
              <a:t>, </a:t>
            </a:r>
            <a:r>
              <a:rPr lang="tr-TR" dirty="0" err="1" smtClean="0"/>
              <a:t>intending</a:t>
            </a:r>
            <a:r>
              <a:rPr lang="tr-TR" dirty="0" smtClean="0"/>
              <a:t> </a:t>
            </a:r>
            <a:r>
              <a:rPr lang="tr-TR" dirty="0" err="1" smtClean="0"/>
              <a:t>to</a:t>
            </a:r>
            <a:r>
              <a:rPr lang="tr-TR" dirty="0" smtClean="0"/>
              <a:t> </a:t>
            </a:r>
            <a:r>
              <a:rPr lang="tr-TR" dirty="0" err="1" smtClean="0"/>
              <a:t>serve</a:t>
            </a:r>
            <a:r>
              <a:rPr lang="tr-TR" dirty="0" smtClean="0"/>
              <a:t> as an </a:t>
            </a:r>
            <a:r>
              <a:rPr lang="tr-TR" dirty="0" err="1" smtClean="0"/>
              <a:t>ambulance</a:t>
            </a:r>
            <a:r>
              <a:rPr lang="tr-TR" dirty="0" smtClean="0"/>
              <a:t> </a:t>
            </a:r>
            <a:r>
              <a:rPr lang="tr-TR" dirty="0" err="1" smtClean="0"/>
              <a:t>driver</a:t>
            </a:r>
            <a:r>
              <a:rPr lang="tr-TR" dirty="0" smtClean="0"/>
              <a:t>.</a:t>
            </a:r>
          </a:p>
          <a:p>
            <a:r>
              <a:rPr lang="tr-TR" dirty="0" err="1" smtClean="0"/>
              <a:t>To</a:t>
            </a:r>
            <a:r>
              <a:rPr lang="tr-TR" dirty="0" smtClean="0"/>
              <a:t> his </a:t>
            </a:r>
            <a:r>
              <a:rPr lang="tr-TR" dirty="0" err="1" smtClean="0"/>
              <a:t>surprise</a:t>
            </a:r>
            <a:r>
              <a:rPr lang="tr-TR" dirty="0" smtClean="0"/>
              <a:t> he </a:t>
            </a:r>
            <a:r>
              <a:rPr lang="tr-TR" dirty="0" err="1" smtClean="0"/>
              <a:t>felt</a:t>
            </a:r>
            <a:r>
              <a:rPr lang="tr-TR" dirty="0" smtClean="0"/>
              <a:t> </a:t>
            </a:r>
            <a:r>
              <a:rPr lang="tr-TR" dirty="0" err="1" smtClean="0"/>
              <a:t>so</a:t>
            </a:r>
            <a:r>
              <a:rPr lang="tr-TR" dirty="0" smtClean="0"/>
              <a:t> </a:t>
            </a:r>
            <a:r>
              <a:rPr lang="tr-TR" dirty="0" err="1" smtClean="0"/>
              <a:t>disturbed</a:t>
            </a:r>
            <a:r>
              <a:rPr lang="tr-TR" dirty="0" smtClean="0"/>
              <a:t> </a:t>
            </a:r>
            <a:r>
              <a:rPr lang="tr-TR" dirty="0" err="1" smtClean="0"/>
              <a:t>by</a:t>
            </a:r>
            <a:r>
              <a:rPr lang="tr-TR" dirty="0" smtClean="0"/>
              <a:t> </a:t>
            </a:r>
            <a:r>
              <a:rPr lang="tr-TR" dirty="0" err="1" smtClean="0"/>
              <a:t>the</a:t>
            </a:r>
            <a:r>
              <a:rPr lang="tr-TR" dirty="0" smtClean="0"/>
              <a:t> </a:t>
            </a:r>
            <a:r>
              <a:rPr lang="tr-TR" dirty="0" err="1" smtClean="0"/>
              <a:t>sight</a:t>
            </a:r>
            <a:r>
              <a:rPr lang="tr-TR" dirty="0" smtClean="0"/>
              <a:t> of </a:t>
            </a:r>
            <a:r>
              <a:rPr lang="tr-TR" dirty="0" err="1" smtClean="0"/>
              <a:t>the</a:t>
            </a:r>
            <a:r>
              <a:rPr lang="tr-TR" dirty="0" smtClean="0"/>
              <a:t> </a:t>
            </a:r>
            <a:r>
              <a:rPr lang="tr-TR" dirty="0" err="1" smtClean="0"/>
              <a:t>many</a:t>
            </a:r>
            <a:r>
              <a:rPr lang="tr-TR" dirty="0" smtClean="0"/>
              <a:t> Roman </a:t>
            </a:r>
            <a:r>
              <a:rPr lang="tr-TR" dirty="0" err="1" smtClean="0"/>
              <a:t>Catholic</a:t>
            </a:r>
            <a:r>
              <a:rPr lang="tr-TR" dirty="0" smtClean="0"/>
              <a:t> </a:t>
            </a:r>
            <a:r>
              <a:rPr lang="tr-TR" dirty="0" err="1" smtClean="0"/>
              <a:t>churches</a:t>
            </a:r>
            <a:r>
              <a:rPr lang="tr-TR" dirty="0" smtClean="0"/>
              <a:t> </a:t>
            </a:r>
            <a:r>
              <a:rPr lang="tr-TR" dirty="0" err="1" smtClean="0"/>
              <a:t>gutted</a:t>
            </a:r>
            <a:r>
              <a:rPr lang="tr-TR" dirty="0" smtClean="0"/>
              <a:t> </a:t>
            </a:r>
            <a:r>
              <a:rPr lang="tr-TR" dirty="0" err="1" smtClean="0"/>
              <a:t>and</a:t>
            </a:r>
            <a:r>
              <a:rPr lang="tr-TR" dirty="0" smtClean="0"/>
              <a:t> </a:t>
            </a:r>
            <a:r>
              <a:rPr lang="tr-TR" dirty="0" err="1" smtClean="0"/>
              <a:t>looted</a:t>
            </a:r>
            <a:r>
              <a:rPr lang="tr-TR" dirty="0" smtClean="0"/>
              <a:t> </a:t>
            </a:r>
            <a:r>
              <a:rPr lang="tr-TR" dirty="0" err="1" smtClean="0"/>
              <a:t>by</a:t>
            </a:r>
            <a:r>
              <a:rPr lang="tr-TR" dirty="0" smtClean="0"/>
              <a:t> </a:t>
            </a:r>
            <a:r>
              <a:rPr lang="tr-TR" dirty="0" err="1" smtClean="0"/>
              <a:t>the</a:t>
            </a:r>
            <a:r>
              <a:rPr lang="tr-TR" dirty="0" smtClean="0"/>
              <a:t> </a:t>
            </a:r>
            <a:r>
              <a:rPr lang="tr-TR" dirty="0" err="1" smtClean="0"/>
              <a:t>Republicans</a:t>
            </a:r>
            <a:r>
              <a:rPr lang="tr-TR" dirty="0" smtClean="0"/>
              <a:t> </a:t>
            </a:r>
            <a:r>
              <a:rPr lang="tr-TR" dirty="0" err="1" smtClean="0"/>
              <a:t>that</a:t>
            </a:r>
            <a:r>
              <a:rPr lang="tr-TR" dirty="0" smtClean="0"/>
              <a:t> he </a:t>
            </a:r>
            <a:r>
              <a:rPr lang="tr-TR" dirty="0" err="1" smtClean="0"/>
              <a:t>returned</a:t>
            </a:r>
            <a:r>
              <a:rPr lang="tr-TR" dirty="0" smtClean="0"/>
              <a:t> </a:t>
            </a:r>
            <a:r>
              <a:rPr lang="tr-TR" dirty="0" err="1" smtClean="0"/>
              <a:t>to</a:t>
            </a:r>
            <a:r>
              <a:rPr lang="tr-TR" dirty="0" smtClean="0"/>
              <a:t> </a:t>
            </a:r>
            <a:r>
              <a:rPr lang="tr-TR" dirty="0" err="1" smtClean="0"/>
              <a:t>England</a:t>
            </a:r>
            <a:r>
              <a:rPr lang="tr-TR" dirty="0" smtClean="0"/>
              <a:t> </a:t>
            </a:r>
            <a:r>
              <a:rPr lang="tr-TR" dirty="0" err="1" smtClean="0"/>
              <a:t>without</a:t>
            </a:r>
            <a:r>
              <a:rPr lang="tr-TR" dirty="0" smtClean="0"/>
              <a:t> </a:t>
            </a:r>
            <a:r>
              <a:rPr lang="tr-TR" dirty="0" err="1" smtClean="0"/>
              <a:t>fulfilling</a:t>
            </a:r>
            <a:r>
              <a:rPr lang="tr-TR" dirty="0" smtClean="0"/>
              <a:t> his </a:t>
            </a:r>
            <a:r>
              <a:rPr lang="tr-TR" dirty="0" err="1" smtClean="0"/>
              <a:t>ambition</a:t>
            </a:r>
            <a:r>
              <a:rPr lang="tr-TR" dirty="0" smtClean="0"/>
              <a:t>. </a:t>
            </a:r>
            <a:endParaRPr lang="tr-TR" dirty="0"/>
          </a:p>
        </p:txBody>
      </p:sp>
    </p:spTree>
    <p:extLst>
      <p:ext uri="{BB962C8B-B14F-4D97-AF65-F5344CB8AC3E}">
        <p14:creationId xmlns:p14="http://schemas.microsoft.com/office/powerpoint/2010/main" val="38480482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179512" y="188640"/>
            <a:ext cx="8784976" cy="6480720"/>
          </a:xfrm>
        </p:spPr>
        <p:txBody>
          <a:bodyPr/>
          <a:lstStyle/>
          <a:p>
            <a:endParaRPr lang="tr-TR" dirty="0" smtClean="0"/>
          </a:p>
          <a:p>
            <a:r>
              <a:rPr lang="tr-TR" dirty="0" smtClean="0"/>
              <a:t>He </a:t>
            </a:r>
            <a:r>
              <a:rPr lang="tr-TR" dirty="0" err="1" smtClean="0"/>
              <a:t>travelled</a:t>
            </a:r>
            <a:r>
              <a:rPr lang="tr-TR" dirty="0" smtClean="0"/>
              <a:t> in </a:t>
            </a:r>
            <a:r>
              <a:rPr lang="tr-TR" dirty="0" err="1" smtClean="0"/>
              <a:t>Iceland</a:t>
            </a:r>
            <a:r>
              <a:rPr lang="tr-TR" dirty="0" smtClean="0"/>
              <a:t> </a:t>
            </a:r>
            <a:r>
              <a:rPr lang="tr-TR" dirty="0" err="1" smtClean="0"/>
              <a:t>and</a:t>
            </a:r>
            <a:r>
              <a:rPr lang="tr-TR" dirty="0" smtClean="0"/>
              <a:t> </a:t>
            </a:r>
            <a:r>
              <a:rPr lang="tr-TR" dirty="0" err="1" smtClean="0"/>
              <a:t>China</a:t>
            </a:r>
            <a:r>
              <a:rPr lang="tr-TR" dirty="0" smtClean="0"/>
              <a:t> </a:t>
            </a:r>
            <a:r>
              <a:rPr lang="tr-TR" dirty="0" err="1" smtClean="0"/>
              <a:t>before</a:t>
            </a:r>
            <a:r>
              <a:rPr lang="tr-TR" dirty="0" smtClean="0"/>
              <a:t> </a:t>
            </a:r>
            <a:r>
              <a:rPr lang="tr-TR" dirty="0" err="1" smtClean="0"/>
              <a:t>moving</a:t>
            </a:r>
            <a:r>
              <a:rPr lang="tr-TR" dirty="0" smtClean="0"/>
              <a:t> </a:t>
            </a:r>
            <a:r>
              <a:rPr lang="tr-TR" dirty="0" err="1" smtClean="0"/>
              <a:t>to</a:t>
            </a:r>
            <a:r>
              <a:rPr lang="tr-TR" dirty="0" smtClean="0"/>
              <a:t> </a:t>
            </a:r>
            <a:r>
              <a:rPr lang="tr-TR" dirty="0" err="1" smtClean="0"/>
              <a:t>the</a:t>
            </a:r>
            <a:r>
              <a:rPr lang="tr-TR" dirty="0" smtClean="0"/>
              <a:t> United </a:t>
            </a:r>
            <a:r>
              <a:rPr lang="tr-TR" dirty="0" err="1" smtClean="0"/>
              <a:t>States</a:t>
            </a:r>
            <a:r>
              <a:rPr lang="tr-TR" dirty="0" smtClean="0"/>
              <a:t> in 1939; in 1946 he </a:t>
            </a:r>
            <a:r>
              <a:rPr lang="tr-TR" dirty="0" err="1" smtClean="0"/>
              <a:t>became</a:t>
            </a:r>
            <a:r>
              <a:rPr lang="tr-TR" dirty="0" smtClean="0"/>
              <a:t> an </a:t>
            </a:r>
            <a:r>
              <a:rPr lang="tr-TR" dirty="0" err="1" smtClean="0"/>
              <a:t>American</a:t>
            </a:r>
            <a:r>
              <a:rPr lang="tr-TR" dirty="0" smtClean="0"/>
              <a:t> </a:t>
            </a:r>
            <a:r>
              <a:rPr lang="tr-TR" dirty="0" err="1" smtClean="0"/>
              <a:t>citizen</a:t>
            </a:r>
            <a:r>
              <a:rPr lang="tr-TR" dirty="0" smtClean="0"/>
              <a:t>. </a:t>
            </a:r>
          </a:p>
          <a:p>
            <a:r>
              <a:rPr lang="tr-TR" dirty="0" err="1" smtClean="0"/>
              <a:t>Auden</a:t>
            </a:r>
            <a:r>
              <a:rPr lang="tr-TR" dirty="0" smtClean="0"/>
              <a:t> </a:t>
            </a:r>
            <a:r>
              <a:rPr lang="tr-TR" dirty="0" err="1" smtClean="0"/>
              <a:t>was</a:t>
            </a:r>
            <a:r>
              <a:rPr lang="tr-TR" dirty="0" smtClean="0"/>
              <a:t> </a:t>
            </a:r>
            <a:r>
              <a:rPr lang="tr-TR" dirty="0" err="1" smtClean="0"/>
              <a:t>the</a:t>
            </a:r>
            <a:r>
              <a:rPr lang="tr-TR" dirty="0" smtClean="0"/>
              <a:t> </a:t>
            </a:r>
            <a:r>
              <a:rPr lang="tr-TR" dirty="0" err="1" smtClean="0"/>
              <a:t>most</a:t>
            </a:r>
            <a:r>
              <a:rPr lang="tr-TR" dirty="0" smtClean="0"/>
              <a:t> </a:t>
            </a:r>
            <a:r>
              <a:rPr lang="tr-TR" dirty="0" err="1" smtClean="0"/>
              <a:t>prominent</a:t>
            </a:r>
            <a:r>
              <a:rPr lang="tr-TR" dirty="0" smtClean="0"/>
              <a:t> of </a:t>
            </a:r>
            <a:r>
              <a:rPr lang="tr-TR" dirty="0" err="1" smtClean="0"/>
              <a:t>the</a:t>
            </a:r>
            <a:r>
              <a:rPr lang="tr-TR" dirty="0" smtClean="0"/>
              <a:t> </a:t>
            </a:r>
            <a:r>
              <a:rPr lang="tr-TR" dirty="0" err="1" smtClean="0"/>
              <a:t>young</a:t>
            </a:r>
            <a:r>
              <a:rPr lang="tr-TR" dirty="0" smtClean="0"/>
              <a:t> English </a:t>
            </a:r>
            <a:r>
              <a:rPr lang="tr-TR" dirty="0" err="1" smtClean="0"/>
              <a:t>poets</a:t>
            </a:r>
            <a:r>
              <a:rPr lang="tr-TR" dirty="0" smtClean="0"/>
              <a:t> </a:t>
            </a:r>
            <a:r>
              <a:rPr lang="tr-TR" dirty="0" err="1" smtClean="0"/>
              <a:t>who</a:t>
            </a:r>
            <a:r>
              <a:rPr lang="tr-TR" dirty="0" smtClean="0"/>
              <a:t>, in </a:t>
            </a:r>
            <a:r>
              <a:rPr lang="tr-TR" dirty="0" err="1" smtClean="0"/>
              <a:t>the</a:t>
            </a:r>
            <a:r>
              <a:rPr lang="tr-TR" dirty="0" smtClean="0"/>
              <a:t> </a:t>
            </a:r>
            <a:r>
              <a:rPr lang="tr-TR" dirty="0" err="1" smtClean="0"/>
              <a:t>late</a:t>
            </a:r>
            <a:r>
              <a:rPr lang="tr-TR" dirty="0" smtClean="0"/>
              <a:t> 1920s </a:t>
            </a:r>
            <a:r>
              <a:rPr lang="tr-TR" dirty="0" err="1" smtClean="0"/>
              <a:t>and</a:t>
            </a:r>
            <a:r>
              <a:rPr lang="tr-TR" dirty="0" smtClean="0"/>
              <a:t> </a:t>
            </a:r>
            <a:r>
              <a:rPr lang="tr-TR" dirty="0" err="1" smtClean="0"/>
              <a:t>early</a:t>
            </a:r>
            <a:r>
              <a:rPr lang="tr-TR" dirty="0" smtClean="0"/>
              <a:t> 1930s, </a:t>
            </a:r>
            <a:r>
              <a:rPr lang="tr-TR" dirty="0" err="1" smtClean="0"/>
              <a:t>saw</a:t>
            </a:r>
            <a:r>
              <a:rPr lang="tr-TR" dirty="0" smtClean="0"/>
              <a:t> </a:t>
            </a:r>
            <a:r>
              <a:rPr lang="tr-TR" dirty="0" err="1" smtClean="0"/>
              <a:t>themselves</a:t>
            </a:r>
            <a:r>
              <a:rPr lang="tr-TR" dirty="0" smtClean="0"/>
              <a:t> </a:t>
            </a:r>
            <a:r>
              <a:rPr lang="tr-TR" dirty="0" err="1" smtClean="0"/>
              <a:t>bringing</a:t>
            </a:r>
            <a:r>
              <a:rPr lang="tr-TR" dirty="0" smtClean="0"/>
              <a:t> </a:t>
            </a:r>
            <a:r>
              <a:rPr lang="tr-TR" dirty="0" err="1" smtClean="0"/>
              <a:t>new</a:t>
            </a:r>
            <a:r>
              <a:rPr lang="tr-TR" dirty="0" smtClean="0"/>
              <a:t> </a:t>
            </a:r>
            <a:r>
              <a:rPr lang="tr-TR" dirty="0" err="1" smtClean="0"/>
              <a:t>techniques</a:t>
            </a:r>
            <a:r>
              <a:rPr lang="tr-TR" dirty="0" smtClean="0"/>
              <a:t> </a:t>
            </a:r>
            <a:r>
              <a:rPr lang="tr-TR" dirty="0" err="1" smtClean="0"/>
              <a:t>and</a:t>
            </a:r>
            <a:r>
              <a:rPr lang="tr-TR" dirty="0" smtClean="0"/>
              <a:t> </a:t>
            </a:r>
            <a:r>
              <a:rPr lang="tr-TR" dirty="0" err="1" smtClean="0"/>
              <a:t>attitudes</a:t>
            </a:r>
            <a:r>
              <a:rPr lang="tr-TR" dirty="0" smtClean="0"/>
              <a:t> </a:t>
            </a:r>
            <a:r>
              <a:rPr lang="tr-TR" dirty="0" err="1" smtClean="0"/>
              <a:t>to</a:t>
            </a:r>
            <a:r>
              <a:rPr lang="tr-TR" dirty="0" smtClean="0"/>
              <a:t> English </a:t>
            </a:r>
            <a:r>
              <a:rPr lang="tr-TR" dirty="0" err="1" smtClean="0"/>
              <a:t>poetry</a:t>
            </a:r>
            <a:r>
              <a:rPr lang="tr-TR" dirty="0" smtClean="0"/>
              <a:t>. </a:t>
            </a:r>
            <a:r>
              <a:rPr lang="tr-TR" dirty="0" err="1" smtClean="0"/>
              <a:t>Stephen</a:t>
            </a:r>
            <a:r>
              <a:rPr lang="tr-TR" dirty="0" smtClean="0"/>
              <a:t> </a:t>
            </a:r>
            <a:r>
              <a:rPr lang="tr-TR" dirty="0" err="1" smtClean="0"/>
              <a:t>Spender</a:t>
            </a:r>
            <a:r>
              <a:rPr lang="tr-TR" dirty="0" smtClean="0"/>
              <a:t>, C. </a:t>
            </a:r>
            <a:r>
              <a:rPr lang="tr-TR" dirty="0" err="1" smtClean="0"/>
              <a:t>Day</a:t>
            </a:r>
            <a:r>
              <a:rPr lang="tr-TR" dirty="0" smtClean="0"/>
              <a:t> </a:t>
            </a:r>
            <a:r>
              <a:rPr lang="tr-TR" dirty="0" err="1" smtClean="0"/>
              <a:t>Lewis</a:t>
            </a:r>
            <a:r>
              <a:rPr lang="tr-TR" dirty="0" smtClean="0"/>
              <a:t>, </a:t>
            </a:r>
            <a:r>
              <a:rPr lang="tr-TR" dirty="0" err="1" smtClean="0"/>
              <a:t>and</a:t>
            </a:r>
            <a:r>
              <a:rPr lang="tr-TR" dirty="0" smtClean="0"/>
              <a:t> Louis </a:t>
            </a:r>
            <a:r>
              <a:rPr lang="tr-TR" dirty="0" err="1" smtClean="0"/>
              <a:t>MacNeice</a:t>
            </a:r>
            <a:r>
              <a:rPr lang="tr-TR" dirty="0" smtClean="0"/>
              <a:t> </a:t>
            </a:r>
            <a:r>
              <a:rPr lang="tr-TR" dirty="0" err="1" smtClean="0"/>
              <a:t>were</a:t>
            </a:r>
            <a:r>
              <a:rPr lang="tr-TR" dirty="0" smtClean="0"/>
              <a:t> </a:t>
            </a:r>
            <a:r>
              <a:rPr lang="tr-TR" dirty="0" err="1" smtClean="0"/>
              <a:t>other</a:t>
            </a:r>
            <a:r>
              <a:rPr lang="tr-TR" dirty="0" smtClean="0"/>
              <a:t> liberal </a:t>
            </a:r>
            <a:r>
              <a:rPr lang="tr-TR" dirty="0" err="1" smtClean="0"/>
              <a:t>and</a:t>
            </a:r>
            <a:r>
              <a:rPr lang="tr-TR" dirty="0" smtClean="0"/>
              <a:t> </a:t>
            </a:r>
            <a:r>
              <a:rPr lang="tr-TR" dirty="0" err="1" smtClean="0"/>
              <a:t>leftist</a:t>
            </a:r>
            <a:r>
              <a:rPr lang="tr-TR" dirty="0" smtClean="0"/>
              <a:t> </a:t>
            </a:r>
            <a:r>
              <a:rPr lang="tr-TR" dirty="0" err="1" smtClean="0"/>
              <a:t>poets</a:t>
            </a:r>
            <a:r>
              <a:rPr lang="tr-TR" dirty="0" smtClean="0"/>
              <a:t> in </a:t>
            </a:r>
            <a:r>
              <a:rPr lang="tr-TR" dirty="0" err="1" smtClean="0"/>
              <a:t>this</a:t>
            </a:r>
            <a:r>
              <a:rPr lang="tr-TR" dirty="0" smtClean="0"/>
              <a:t> </a:t>
            </a:r>
            <a:r>
              <a:rPr lang="tr-TR" dirty="0" err="1" smtClean="0"/>
              <a:t>loosely</a:t>
            </a:r>
            <a:r>
              <a:rPr lang="tr-TR" dirty="0" smtClean="0"/>
              <a:t> </a:t>
            </a:r>
            <a:r>
              <a:rPr lang="tr-TR" dirty="0" err="1" smtClean="0"/>
              <a:t>affiliated</a:t>
            </a:r>
            <a:r>
              <a:rPr lang="tr-TR" dirty="0" smtClean="0"/>
              <a:t> </a:t>
            </a:r>
            <a:r>
              <a:rPr lang="tr-TR" dirty="0" err="1" smtClean="0"/>
              <a:t>group</a:t>
            </a:r>
            <a:r>
              <a:rPr lang="tr-TR" dirty="0" smtClean="0"/>
              <a:t>. </a:t>
            </a:r>
            <a:endParaRPr lang="tr-TR" dirty="0"/>
          </a:p>
        </p:txBody>
      </p:sp>
    </p:spTree>
    <p:extLst>
      <p:ext uri="{BB962C8B-B14F-4D97-AF65-F5344CB8AC3E}">
        <p14:creationId xmlns:p14="http://schemas.microsoft.com/office/powerpoint/2010/main" val="23958371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179512" y="260648"/>
            <a:ext cx="8784976" cy="6408712"/>
          </a:xfrm>
        </p:spPr>
        <p:txBody>
          <a:bodyPr/>
          <a:lstStyle/>
          <a:p>
            <a:endParaRPr lang="tr-TR" dirty="0" smtClean="0"/>
          </a:p>
          <a:p>
            <a:r>
              <a:rPr lang="tr-TR" sz="2400" dirty="0" err="1" smtClean="0"/>
              <a:t>Auden</a:t>
            </a:r>
            <a:r>
              <a:rPr lang="tr-TR" sz="2400" dirty="0" smtClean="0"/>
              <a:t> </a:t>
            </a:r>
            <a:r>
              <a:rPr lang="tr-TR" sz="2400" dirty="0" err="1" smtClean="0"/>
              <a:t>learned</a:t>
            </a:r>
            <a:r>
              <a:rPr lang="tr-TR" sz="2400" dirty="0" smtClean="0"/>
              <a:t> </a:t>
            </a:r>
            <a:r>
              <a:rPr lang="tr-TR" sz="2400" dirty="0" err="1" smtClean="0"/>
              <a:t>metrical</a:t>
            </a:r>
            <a:r>
              <a:rPr lang="tr-TR" sz="2400" dirty="0" smtClean="0"/>
              <a:t> </a:t>
            </a:r>
            <a:r>
              <a:rPr lang="tr-TR" sz="2400" dirty="0" err="1" smtClean="0"/>
              <a:t>and</a:t>
            </a:r>
            <a:r>
              <a:rPr lang="tr-TR" sz="2400" dirty="0" smtClean="0"/>
              <a:t> </a:t>
            </a:r>
            <a:r>
              <a:rPr lang="tr-TR" sz="2400" dirty="0" err="1" smtClean="0"/>
              <a:t>verbal</a:t>
            </a:r>
            <a:r>
              <a:rPr lang="tr-TR" sz="2400" dirty="0" smtClean="0"/>
              <a:t> </a:t>
            </a:r>
            <a:r>
              <a:rPr lang="tr-TR" sz="2400" dirty="0" err="1" smtClean="0"/>
              <a:t>techniques</a:t>
            </a:r>
            <a:r>
              <a:rPr lang="tr-TR" sz="2400" dirty="0" smtClean="0"/>
              <a:t> </a:t>
            </a:r>
            <a:r>
              <a:rPr lang="tr-TR" sz="2400" dirty="0" err="1" smtClean="0"/>
              <a:t>from</a:t>
            </a:r>
            <a:r>
              <a:rPr lang="tr-TR" sz="2400" dirty="0" smtClean="0"/>
              <a:t> </a:t>
            </a:r>
            <a:r>
              <a:rPr lang="tr-TR" sz="2400" dirty="0" err="1" smtClean="0"/>
              <a:t>Gerard</a:t>
            </a:r>
            <a:r>
              <a:rPr lang="tr-TR" sz="2400" dirty="0" smtClean="0"/>
              <a:t> </a:t>
            </a:r>
            <a:r>
              <a:rPr lang="tr-TR" sz="2400" dirty="0" err="1" smtClean="0"/>
              <a:t>Manley</a:t>
            </a:r>
            <a:r>
              <a:rPr lang="tr-TR" sz="2400" dirty="0" smtClean="0"/>
              <a:t> Hopkins </a:t>
            </a:r>
            <a:r>
              <a:rPr lang="tr-TR" sz="2400" dirty="0" err="1" smtClean="0"/>
              <a:t>and</a:t>
            </a:r>
            <a:r>
              <a:rPr lang="tr-TR" sz="2400" dirty="0" smtClean="0"/>
              <a:t> </a:t>
            </a:r>
            <a:r>
              <a:rPr lang="tr-TR" sz="2400" dirty="0" err="1" smtClean="0"/>
              <a:t>Wilfred</a:t>
            </a:r>
            <a:r>
              <a:rPr lang="tr-TR" sz="2400" dirty="0" smtClean="0"/>
              <a:t> </a:t>
            </a:r>
            <a:r>
              <a:rPr lang="tr-TR" sz="2400" dirty="0" err="1" smtClean="0"/>
              <a:t>Owen</a:t>
            </a:r>
            <a:r>
              <a:rPr lang="tr-TR" sz="2400" dirty="0" smtClean="0"/>
              <a:t>, </a:t>
            </a:r>
            <a:r>
              <a:rPr lang="tr-TR" sz="2400" dirty="0" err="1" smtClean="0"/>
              <a:t>and</a:t>
            </a:r>
            <a:r>
              <a:rPr lang="tr-TR" sz="2400" dirty="0" smtClean="0"/>
              <a:t> </a:t>
            </a:r>
            <a:r>
              <a:rPr lang="tr-TR" sz="2400" dirty="0" err="1" smtClean="0"/>
              <a:t>from</a:t>
            </a:r>
            <a:r>
              <a:rPr lang="tr-TR" sz="2400" dirty="0" smtClean="0"/>
              <a:t> T. S. Eliot he </a:t>
            </a:r>
            <a:r>
              <a:rPr lang="tr-TR" sz="2400" dirty="0" err="1" smtClean="0"/>
              <a:t>took</a:t>
            </a:r>
            <a:r>
              <a:rPr lang="tr-TR" sz="2400" dirty="0" smtClean="0"/>
              <a:t>  a </a:t>
            </a:r>
            <a:r>
              <a:rPr lang="tr-TR" sz="2400" dirty="0" err="1" smtClean="0"/>
              <a:t>conversational</a:t>
            </a:r>
            <a:r>
              <a:rPr lang="tr-TR" sz="2400" dirty="0"/>
              <a:t> </a:t>
            </a:r>
            <a:r>
              <a:rPr lang="tr-TR" sz="2400" dirty="0" err="1" smtClean="0"/>
              <a:t>and</a:t>
            </a:r>
            <a:r>
              <a:rPr lang="tr-TR" sz="2400" dirty="0" smtClean="0"/>
              <a:t> </a:t>
            </a:r>
            <a:r>
              <a:rPr lang="tr-TR" sz="2400" dirty="0" err="1" smtClean="0"/>
              <a:t>ironic</a:t>
            </a:r>
            <a:r>
              <a:rPr lang="tr-TR" sz="2400" dirty="0" smtClean="0"/>
              <a:t> </a:t>
            </a:r>
            <a:r>
              <a:rPr lang="tr-TR" sz="2400" dirty="0" err="1" smtClean="0"/>
              <a:t>tone</a:t>
            </a:r>
            <a:r>
              <a:rPr lang="tr-TR" sz="2400" dirty="0" smtClean="0"/>
              <a:t>, an </a:t>
            </a:r>
            <a:r>
              <a:rPr lang="tr-TR" sz="2400" dirty="0" err="1" smtClean="0"/>
              <a:t>acute</a:t>
            </a:r>
            <a:r>
              <a:rPr lang="tr-TR" sz="2400" dirty="0" smtClean="0"/>
              <a:t> </a:t>
            </a:r>
            <a:r>
              <a:rPr lang="tr-TR" sz="2400" dirty="0" err="1" smtClean="0"/>
              <a:t>inspection</a:t>
            </a:r>
            <a:r>
              <a:rPr lang="tr-TR" sz="2400" dirty="0" smtClean="0"/>
              <a:t> of </a:t>
            </a:r>
            <a:r>
              <a:rPr lang="tr-TR" sz="2400" dirty="0" err="1" smtClean="0"/>
              <a:t>cultural</a:t>
            </a:r>
            <a:r>
              <a:rPr lang="tr-TR" sz="2400" dirty="0" smtClean="0"/>
              <a:t> </a:t>
            </a:r>
            <a:r>
              <a:rPr lang="tr-TR" sz="2400" dirty="0" err="1" smtClean="0"/>
              <a:t>decay</a:t>
            </a:r>
            <a:r>
              <a:rPr lang="tr-TR" sz="2400" dirty="0" smtClean="0"/>
              <a:t>. </a:t>
            </a:r>
          </a:p>
          <a:p>
            <a:r>
              <a:rPr lang="tr-TR" sz="2400" dirty="0" err="1" smtClean="0"/>
              <a:t>Auden</a:t>
            </a:r>
            <a:r>
              <a:rPr lang="tr-TR" sz="2400" dirty="0" smtClean="0"/>
              <a:t> </a:t>
            </a:r>
            <a:r>
              <a:rPr lang="tr-TR" sz="2400" dirty="0" err="1" smtClean="0"/>
              <a:t>admired</a:t>
            </a:r>
            <a:r>
              <a:rPr lang="tr-TR" sz="2400" dirty="0" smtClean="0"/>
              <a:t> W.B. </a:t>
            </a:r>
            <a:r>
              <a:rPr lang="tr-TR" sz="2400" dirty="0" err="1" smtClean="0"/>
              <a:t>Yeat’s</a:t>
            </a:r>
            <a:r>
              <a:rPr lang="tr-TR" sz="2400" dirty="0" smtClean="0"/>
              <a:t> ‘’</a:t>
            </a:r>
            <a:r>
              <a:rPr lang="tr-TR" sz="2400" dirty="0" err="1" smtClean="0"/>
              <a:t>serious</a:t>
            </a:r>
            <a:r>
              <a:rPr lang="tr-TR" sz="2400" dirty="0" smtClean="0"/>
              <a:t> </a:t>
            </a:r>
            <a:r>
              <a:rPr lang="tr-TR" sz="2400" dirty="0" err="1" smtClean="0"/>
              <a:t>reflective</a:t>
            </a:r>
            <a:r>
              <a:rPr lang="tr-TR" sz="2400" dirty="0" smtClean="0"/>
              <a:t>’’ </a:t>
            </a:r>
            <a:r>
              <a:rPr lang="tr-TR" sz="2400" dirty="0" err="1" smtClean="0"/>
              <a:t>poems</a:t>
            </a:r>
            <a:r>
              <a:rPr lang="tr-TR" sz="2400" dirty="0" smtClean="0"/>
              <a:t> of </a:t>
            </a:r>
            <a:r>
              <a:rPr lang="tr-TR" sz="2400" dirty="0" err="1" smtClean="0"/>
              <a:t>personal</a:t>
            </a:r>
            <a:r>
              <a:rPr lang="tr-TR" sz="2400" dirty="0" smtClean="0"/>
              <a:t> </a:t>
            </a:r>
            <a:r>
              <a:rPr lang="tr-TR" sz="2400" dirty="0" err="1" smtClean="0"/>
              <a:t>and</a:t>
            </a:r>
            <a:r>
              <a:rPr lang="tr-TR" sz="2400" dirty="0" smtClean="0"/>
              <a:t> </a:t>
            </a:r>
            <a:r>
              <a:rPr lang="tr-TR" sz="2400" dirty="0" err="1" smtClean="0"/>
              <a:t>public</a:t>
            </a:r>
            <a:r>
              <a:rPr lang="tr-TR" sz="2400" dirty="0" smtClean="0"/>
              <a:t> </a:t>
            </a:r>
            <a:r>
              <a:rPr lang="tr-TR" sz="2400" dirty="0" err="1" smtClean="0"/>
              <a:t>interest</a:t>
            </a:r>
            <a:r>
              <a:rPr lang="tr-TR" sz="2400" dirty="0" smtClean="0"/>
              <a:t>’’ </a:t>
            </a:r>
            <a:r>
              <a:rPr lang="tr-TR" sz="2400" dirty="0" err="1" smtClean="0"/>
              <a:t>though</a:t>
            </a:r>
            <a:r>
              <a:rPr lang="tr-TR" sz="2400" dirty="0" smtClean="0"/>
              <a:t> he </a:t>
            </a:r>
            <a:r>
              <a:rPr lang="tr-TR" sz="2400" dirty="0" err="1" smtClean="0"/>
              <a:t>later</a:t>
            </a:r>
            <a:r>
              <a:rPr lang="tr-TR" sz="2400" dirty="0" smtClean="0"/>
              <a:t> </a:t>
            </a:r>
            <a:r>
              <a:rPr lang="tr-TR" sz="2400" dirty="0" err="1" smtClean="0"/>
              <a:t>came</a:t>
            </a:r>
            <a:r>
              <a:rPr lang="tr-TR" sz="2400" dirty="0" smtClean="0"/>
              <a:t> </a:t>
            </a:r>
            <a:r>
              <a:rPr lang="tr-TR" sz="2400" dirty="0" err="1" smtClean="0"/>
              <a:t>to</a:t>
            </a:r>
            <a:r>
              <a:rPr lang="tr-TR" sz="2400" dirty="0" smtClean="0"/>
              <a:t> </a:t>
            </a:r>
            <a:r>
              <a:rPr lang="tr-TR" sz="2400" dirty="0" err="1" smtClean="0"/>
              <a:t>disavow</a:t>
            </a:r>
            <a:r>
              <a:rPr lang="tr-TR" sz="2400" dirty="0" smtClean="0"/>
              <a:t> </a:t>
            </a:r>
            <a:r>
              <a:rPr lang="tr-TR" sz="2400" dirty="0" err="1" smtClean="0"/>
              <a:t>Yeat’s</a:t>
            </a:r>
            <a:r>
              <a:rPr lang="tr-TR" sz="2400" dirty="0" smtClean="0"/>
              <a:t> </a:t>
            </a:r>
            <a:r>
              <a:rPr lang="tr-TR" sz="2400" dirty="0" err="1" smtClean="0"/>
              <a:t>grand</a:t>
            </a:r>
            <a:r>
              <a:rPr lang="tr-TR" sz="2400" dirty="0" smtClean="0"/>
              <a:t> </a:t>
            </a:r>
            <a:r>
              <a:rPr lang="tr-TR" sz="2400" dirty="0" err="1" smtClean="0"/>
              <a:t>aspirations</a:t>
            </a:r>
            <a:r>
              <a:rPr lang="tr-TR" sz="2400" dirty="0" smtClean="0"/>
              <a:t> </a:t>
            </a:r>
            <a:r>
              <a:rPr lang="tr-TR" sz="2400" dirty="0" err="1" smtClean="0"/>
              <a:t>and</a:t>
            </a:r>
            <a:r>
              <a:rPr lang="tr-TR" sz="2400" dirty="0" smtClean="0"/>
              <a:t> </a:t>
            </a:r>
            <a:r>
              <a:rPr lang="tr-TR" sz="2400" dirty="0" err="1" smtClean="0"/>
              <a:t>rhetoric</a:t>
            </a:r>
            <a:r>
              <a:rPr lang="tr-TR" sz="2400" dirty="0" smtClean="0"/>
              <a:t>.</a:t>
            </a:r>
          </a:p>
          <a:p>
            <a:r>
              <a:rPr lang="tr-TR" sz="2400" dirty="0" err="1" smtClean="0"/>
              <a:t>Auden’s</a:t>
            </a:r>
            <a:r>
              <a:rPr lang="tr-TR" sz="2400" dirty="0" smtClean="0"/>
              <a:t> English </a:t>
            </a:r>
            <a:r>
              <a:rPr lang="tr-TR" sz="2400" dirty="0" err="1" smtClean="0"/>
              <a:t>studies</a:t>
            </a:r>
            <a:r>
              <a:rPr lang="tr-TR" sz="2400" dirty="0" smtClean="0"/>
              <a:t> at Oxford </a:t>
            </a:r>
            <a:r>
              <a:rPr lang="tr-TR" sz="2400" dirty="0" err="1" smtClean="0"/>
              <a:t>familiarized</a:t>
            </a:r>
            <a:r>
              <a:rPr lang="tr-TR" sz="2400" dirty="0" smtClean="0"/>
              <a:t> </a:t>
            </a:r>
            <a:r>
              <a:rPr lang="tr-TR" sz="2400" dirty="0" err="1" smtClean="0"/>
              <a:t>him</a:t>
            </a:r>
            <a:r>
              <a:rPr lang="tr-TR" sz="2400" dirty="0" smtClean="0"/>
              <a:t> </a:t>
            </a:r>
            <a:r>
              <a:rPr lang="tr-TR" sz="2400" dirty="0" err="1" smtClean="0"/>
              <a:t>with</a:t>
            </a:r>
            <a:r>
              <a:rPr lang="tr-TR" sz="2400" dirty="0" smtClean="0"/>
              <a:t> </a:t>
            </a:r>
            <a:r>
              <a:rPr lang="tr-TR" sz="2400" dirty="0" err="1" smtClean="0"/>
              <a:t>the</a:t>
            </a:r>
            <a:r>
              <a:rPr lang="tr-TR" sz="2400" dirty="0" smtClean="0"/>
              <a:t> </a:t>
            </a:r>
            <a:r>
              <a:rPr lang="tr-TR" sz="2400" dirty="0" err="1" smtClean="0"/>
              <a:t>rhythms</a:t>
            </a:r>
            <a:r>
              <a:rPr lang="tr-TR" sz="2400" dirty="0" smtClean="0"/>
              <a:t> </a:t>
            </a:r>
            <a:r>
              <a:rPr lang="tr-TR" sz="2400" dirty="0" err="1" smtClean="0"/>
              <a:t>and</a:t>
            </a:r>
            <a:r>
              <a:rPr lang="tr-TR" sz="2400" dirty="0" smtClean="0"/>
              <a:t> </a:t>
            </a:r>
            <a:r>
              <a:rPr lang="tr-TR" sz="2400" dirty="0" err="1" smtClean="0"/>
              <a:t>long</a:t>
            </a:r>
            <a:r>
              <a:rPr lang="tr-TR" sz="2400" dirty="0" smtClean="0"/>
              <a:t> </a:t>
            </a:r>
            <a:r>
              <a:rPr lang="tr-TR" sz="2400" dirty="0" err="1" smtClean="0"/>
              <a:t>alliterative</a:t>
            </a:r>
            <a:r>
              <a:rPr lang="tr-TR" sz="2400" dirty="0" smtClean="0"/>
              <a:t> </a:t>
            </a:r>
            <a:r>
              <a:rPr lang="tr-TR" sz="2400" dirty="0" err="1" smtClean="0"/>
              <a:t>line</a:t>
            </a:r>
            <a:r>
              <a:rPr lang="tr-TR" sz="2400" dirty="0" smtClean="0"/>
              <a:t> of </a:t>
            </a:r>
            <a:r>
              <a:rPr lang="tr-TR" sz="2400" dirty="0" err="1" smtClean="0"/>
              <a:t>Anglo-Saxon</a:t>
            </a:r>
            <a:r>
              <a:rPr lang="tr-TR" sz="2400" dirty="0" smtClean="0"/>
              <a:t> </a:t>
            </a:r>
            <a:r>
              <a:rPr lang="tr-TR" sz="2400" dirty="0" err="1" smtClean="0"/>
              <a:t>poetry</a:t>
            </a:r>
            <a:r>
              <a:rPr lang="tr-TR" sz="2400" dirty="0" smtClean="0"/>
              <a:t>. </a:t>
            </a:r>
          </a:p>
          <a:p>
            <a:r>
              <a:rPr lang="tr-TR" sz="2400" dirty="0" err="1" smtClean="0"/>
              <a:t>The</a:t>
            </a:r>
            <a:r>
              <a:rPr lang="tr-TR" sz="2400" dirty="0" smtClean="0"/>
              <a:t> </a:t>
            </a:r>
            <a:r>
              <a:rPr lang="tr-TR" sz="2400" dirty="0" err="1" smtClean="0"/>
              <a:t>Depression</a:t>
            </a:r>
            <a:r>
              <a:rPr lang="tr-TR" sz="2400" dirty="0" smtClean="0"/>
              <a:t> </a:t>
            </a:r>
            <a:r>
              <a:rPr lang="tr-TR" sz="2400" dirty="0" err="1" smtClean="0"/>
              <a:t>that</a:t>
            </a:r>
            <a:r>
              <a:rPr lang="tr-TR" sz="2400" dirty="0" smtClean="0"/>
              <a:t> hit </a:t>
            </a:r>
            <a:r>
              <a:rPr lang="tr-TR" sz="2400" dirty="0" err="1" smtClean="0"/>
              <a:t>America</a:t>
            </a:r>
            <a:r>
              <a:rPr lang="tr-TR" sz="2400" dirty="0" smtClean="0"/>
              <a:t> in 1929 hit </a:t>
            </a:r>
            <a:r>
              <a:rPr lang="tr-TR" sz="2400" dirty="0" err="1" smtClean="0"/>
              <a:t>England</a:t>
            </a:r>
            <a:r>
              <a:rPr lang="tr-TR" sz="2400" dirty="0" smtClean="0"/>
              <a:t> </a:t>
            </a:r>
            <a:r>
              <a:rPr lang="tr-TR" sz="2400" dirty="0" err="1" smtClean="0"/>
              <a:t>soon</a:t>
            </a:r>
            <a:r>
              <a:rPr lang="tr-TR" sz="2400" dirty="0" smtClean="0"/>
              <a:t> </a:t>
            </a:r>
            <a:r>
              <a:rPr lang="tr-TR" sz="2400" dirty="0" err="1" smtClean="0"/>
              <a:t>afterward</a:t>
            </a:r>
            <a:r>
              <a:rPr lang="tr-TR" sz="2400" dirty="0" smtClean="0"/>
              <a:t>, </a:t>
            </a:r>
            <a:r>
              <a:rPr lang="tr-TR" sz="2400" dirty="0" err="1" smtClean="0"/>
              <a:t>and</a:t>
            </a:r>
            <a:r>
              <a:rPr lang="tr-TR" sz="2400" dirty="0" smtClean="0"/>
              <a:t> </a:t>
            </a:r>
            <a:r>
              <a:rPr lang="tr-TR" sz="2400" dirty="0" err="1" smtClean="0"/>
              <a:t>Auden</a:t>
            </a:r>
            <a:r>
              <a:rPr lang="tr-TR" sz="2400" dirty="0" smtClean="0"/>
              <a:t> </a:t>
            </a:r>
            <a:r>
              <a:rPr lang="tr-TR" sz="2400" dirty="0" err="1" smtClean="0"/>
              <a:t>looked</a:t>
            </a:r>
            <a:r>
              <a:rPr lang="tr-TR" sz="2400" dirty="0" smtClean="0"/>
              <a:t> </a:t>
            </a:r>
            <a:r>
              <a:rPr lang="tr-TR" sz="2400" dirty="0" err="1" smtClean="0"/>
              <a:t>out</a:t>
            </a:r>
            <a:r>
              <a:rPr lang="tr-TR" sz="2400" dirty="0" smtClean="0"/>
              <a:t> at an </a:t>
            </a:r>
            <a:r>
              <a:rPr lang="tr-TR" sz="2400" dirty="0" err="1" smtClean="0"/>
              <a:t>England</a:t>
            </a:r>
            <a:r>
              <a:rPr lang="tr-TR" sz="2400" dirty="0" smtClean="0"/>
              <a:t> of </a:t>
            </a:r>
            <a:r>
              <a:rPr lang="tr-TR" sz="2400" dirty="0" err="1" smtClean="0"/>
              <a:t>industrial</a:t>
            </a:r>
            <a:r>
              <a:rPr lang="tr-TR" sz="2400" dirty="0" smtClean="0"/>
              <a:t> </a:t>
            </a:r>
            <a:r>
              <a:rPr lang="tr-TR" sz="2400" dirty="0" err="1" smtClean="0"/>
              <a:t>stagnation</a:t>
            </a:r>
            <a:r>
              <a:rPr lang="tr-TR" sz="2400" dirty="0" smtClean="0"/>
              <a:t> </a:t>
            </a:r>
            <a:r>
              <a:rPr lang="tr-TR" sz="2400" dirty="0" err="1" smtClean="0"/>
              <a:t>and</a:t>
            </a:r>
            <a:r>
              <a:rPr lang="tr-TR" sz="2400" dirty="0" smtClean="0"/>
              <a:t> </a:t>
            </a:r>
            <a:r>
              <a:rPr lang="tr-TR" sz="2400" dirty="0" err="1" smtClean="0"/>
              <a:t>mass</a:t>
            </a:r>
            <a:r>
              <a:rPr lang="tr-TR" sz="2400" dirty="0" smtClean="0"/>
              <a:t> </a:t>
            </a:r>
            <a:r>
              <a:rPr lang="tr-TR" sz="2400" dirty="0" err="1" smtClean="0"/>
              <a:t>unemployment</a:t>
            </a:r>
            <a:r>
              <a:rPr lang="tr-TR" sz="2400" dirty="0" smtClean="0"/>
              <a:t>, </a:t>
            </a:r>
            <a:r>
              <a:rPr lang="tr-TR" sz="2400" dirty="0" err="1" smtClean="0"/>
              <a:t>seeing</a:t>
            </a:r>
            <a:r>
              <a:rPr lang="tr-TR" sz="2400" dirty="0" smtClean="0"/>
              <a:t> not </a:t>
            </a:r>
            <a:r>
              <a:rPr lang="tr-TR" sz="2400" dirty="0" err="1" smtClean="0"/>
              <a:t>Eliot’s</a:t>
            </a:r>
            <a:r>
              <a:rPr lang="tr-TR" sz="2400" dirty="0" smtClean="0"/>
              <a:t> </a:t>
            </a:r>
            <a:r>
              <a:rPr lang="tr-TR" sz="2400" dirty="0" err="1" smtClean="0"/>
              <a:t>metaphorical</a:t>
            </a:r>
            <a:r>
              <a:rPr lang="tr-TR" sz="2400" dirty="0" smtClean="0"/>
              <a:t> </a:t>
            </a:r>
            <a:r>
              <a:rPr lang="tr-TR" sz="2400" dirty="0" err="1" smtClean="0"/>
              <a:t>Waste</a:t>
            </a:r>
            <a:r>
              <a:rPr lang="tr-TR" sz="2400" dirty="0" smtClean="0"/>
              <a:t> Land but a </a:t>
            </a:r>
            <a:r>
              <a:rPr lang="tr-TR" sz="2400" dirty="0" err="1" smtClean="0"/>
              <a:t>more</a:t>
            </a:r>
            <a:r>
              <a:rPr lang="tr-TR" sz="2400" dirty="0" smtClean="0"/>
              <a:t> </a:t>
            </a:r>
            <a:r>
              <a:rPr lang="tr-TR" sz="2400" dirty="0" err="1" smtClean="0"/>
              <a:t>literal</a:t>
            </a:r>
            <a:r>
              <a:rPr lang="tr-TR" sz="2400" dirty="0" smtClean="0"/>
              <a:t> </a:t>
            </a:r>
            <a:r>
              <a:rPr lang="tr-TR" sz="2400" dirty="0" err="1" smtClean="0"/>
              <a:t>Waste</a:t>
            </a:r>
            <a:r>
              <a:rPr lang="tr-TR" sz="2400" dirty="0" smtClean="0"/>
              <a:t> Land of </a:t>
            </a:r>
            <a:r>
              <a:rPr lang="tr-TR" sz="2400" dirty="0" err="1" smtClean="0"/>
              <a:t>poverty</a:t>
            </a:r>
            <a:r>
              <a:rPr lang="tr-TR" sz="2400" dirty="0" smtClean="0"/>
              <a:t> </a:t>
            </a:r>
            <a:r>
              <a:rPr lang="tr-TR" sz="2400" dirty="0" err="1" smtClean="0"/>
              <a:t>and</a:t>
            </a:r>
            <a:r>
              <a:rPr lang="tr-TR" sz="2400" dirty="0" smtClean="0"/>
              <a:t> </a:t>
            </a:r>
            <a:r>
              <a:rPr lang="tr-TR" sz="2400" dirty="0" err="1" smtClean="0"/>
              <a:t>depressed</a:t>
            </a:r>
            <a:r>
              <a:rPr lang="tr-TR" sz="2400" dirty="0" smtClean="0"/>
              <a:t> </a:t>
            </a:r>
            <a:r>
              <a:rPr lang="tr-TR" sz="2400" dirty="0" err="1" smtClean="0"/>
              <a:t>areas</a:t>
            </a:r>
            <a:r>
              <a:rPr lang="tr-TR" sz="2400" dirty="0" smtClean="0"/>
              <a:t>.</a:t>
            </a:r>
            <a:endParaRPr lang="tr-TR" sz="2400" dirty="0"/>
          </a:p>
        </p:txBody>
      </p:sp>
    </p:spTree>
    <p:extLst>
      <p:ext uri="{BB962C8B-B14F-4D97-AF65-F5344CB8AC3E}">
        <p14:creationId xmlns:p14="http://schemas.microsoft.com/office/powerpoint/2010/main" val="32471084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179512" y="332656"/>
            <a:ext cx="8784976" cy="6336704"/>
          </a:xfrm>
        </p:spPr>
        <p:txBody>
          <a:bodyPr/>
          <a:lstStyle/>
          <a:p>
            <a:endParaRPr lang="tr-TR" dirty="0" smtClean="0"/>
          </a:p>
          <a:p>
            <a:r>
              <a:rPr lang="tr-TR" sz="2400" dirty="0" err="1" smtClean="0"/>
              <a:t>Auden’s</a:t>
            </a:r>
            <a:r>
              <a:rPr lang="tr-TR" sz="2400" dirty="0" smtClean="0"/>
              <a:t> </a:t>
            </a:r>
            <a:r>
              <a:rPr lang="tr-TR" sz="2400" dirty="0" err="1" smtClean="0"/>
              <a:t>early</a:t>
            </a:r>
            <a:r>
              <a:rPr lang="tr-TR" sz="2400" dirty="0" smtClean="0"/>
              <a:t> </a:t>
            </a:r>
            <a:r>
              <a:rPr lang="tr-TR" sz="2400" dirty="0" err="1" smtClean="0"/>
              <a:t>poetry</a:t>
            </a:r>
            <a:r>
              <a:rPr lang="tr-TR" sz="2400" dirty="0" smtClean="0"/>
              <a:t> </a:t>
            </a:r>
            <a:r>
              <a:rPr lang="tr-TR" sz="2400" dirty="0" err="1" smtClean="0"/>
              <a:t>diagnoses</a:t>
            </a:r>
            <a:r>
              <a:rPr lang="tr-TR" sz="2400" dirty="0" smtClean="0"/>
              <a:t> </a:t>
            </a:r>
            <a:r>
              <a:rPr lang="tr-TR" sz="2400" dirty="0" err="1" smtClean="0"/>
              <a:t>the</a:t>
            </a:r>
            <a:r>
              <a:rPr lang="tr-TR" sz="2400" dirty="0" smtClean="0"/>
              <a:t> </a:t>
            </a:r>
            <a:r>
              <a:rPr lang="tr-TR" sz="2400" dirty="0" err="1" smtClean="0"/>
              <a:t>ills</a:t>
            </a:r>
            <a:r>
              <a:rPr lang="tr-TR" sz="2400" dirty="0" smtClean="0"/>
              <a:t> of his </a:t>
            </a:r>
            <a:r>
              <a:rPr lang="tr-TR" sz="2400" dirty="0" err="1" smtClean="0"/>
              <a:t>country</a:t>
            </a:r>
            <a:r>
              <a:rPr lang="tr-TR" sz="2400" dirty="0" smtClean="0"/>
              <a:t>. </a:t>
            </a:r>
            <a:r>
              <a:rPr lang="tr-TR" sz="2400" dirty="0" err="1" smtClean="0"/>
              <a:t>This</a:t>
            </a:r>
            <a:r>
              <a:rPr lang="tr-TR" sz="2400" dirty="0" smtClean="0"/>
              <a:t> </a:t>
            </a:r>
            <a:r>
              <a:rPr lang="tr-TR" sz="2400" dirty="0" err="1" smtClean="0"/>
              <a:t>diagnosis</a:t>
            </a:r>
            <a:r>
              <a:rPr lang="tr-TR" sz="2400" dirty="0" smtClean="0"/>
              <a:t>, </a:t>
            </a:r>
            <a:r>
              <a:rPr lang="tr-TR" sz="2400" dirty="0" err="1" smtClean="0"/>
              <a:t>conducted</a:t>
            </a:r>
            <a:r>
              <a:rPr lang="tr-TR" sz="2400" dirty="0" smtClean="0"/>
              <a:t> in a verse </a:t>
            </a:r>
            <a:r>
              <a:rPr lang="tr-TR" sz="2400" dirty="0" err="1" smtClean="0"/>
              <a:t>that</a:t>
            </a:r>
            <a:r>
              <a:rPr lang="tr-TR" sz="2400" dirty="0" smtClean="0"/>
              <a:t> </a:t>
            </a:r>
            <a:r>
              <a:rPr lang="tr-TR" sz="2400" dirty="0" err="1" smtClean="0"/>
              <a:t>combines</a:t>
            </a:r>
            <a:r>
              <a:rPr lang="tr-TR" sz="2400" dirty="0" smtClean="0"/>
              <a:t> </a:t>
            </a:r>
            <a:r>
              <a:rPr lang="tr-TR" sz="2400" dirty="0" err="1" smtClean="0"/>
              <a:t>irreverence</a:t>
            </a:r>
            <a:r>
              <a:rPr lang="tr-TR" sz="2400" dirty="0" smtClean="0"/>
              <a:t> </a:t>
            </a:r>
            <a:r>
              <a:rPr lang="tr-TR" sz="2400" dirty="0" err="1" smtClean="0"/>
              <a:t>with</a:t>
            </a:r>
            <a:r>
              <a:rPr lang="tr-TR" sz="2400" dirty="0" smtClean="0"/>
              <a:t> </a:t>
            </a:r>
            <a:r>
              <a:rPr lang="tr-TR" sz="2400" dirty="0" err="1" smtClean="0"/>
              <a:t>craftsmanship</a:t>
            </a:r>
            <a:r>
              <a:rPr lang="tr-TR" sz="2400" dirty="0" smtClean="0"/>
              <a:t>, </a:t>
            </a:r>
            <a:r>
              <a:rPr lang="tr-TR" sz="2400" dirty="0" err="1" smtClean="0"/>
              <a:t>draws</a:t>
            </a:r>
            <a:r>
              <a:rPr lang="tr-TR" sz="2400" dirty="0" smtClean="0"/>
              <a:t> on </a:t>
            </a:r>
            <a:r>
              <a:rPr lang="tr-TR" sz="2400" dirty="0" err="1" smtClean="0"/>
              <a:t>both</a:t>
            </a:r>
            <a:r>
              <a:rPr lang="tr-TR" sz="2400" dirty="0" smtClean="0"/>
              <a:t> Freud </a:t>
            </a:r>
            <a:r>
              <a:rPr lang="tr-TR" sz="2400" dirty="0" err="1" smtClean="0"/>
              <a:t>and</a:t>
            </a:r>
            <a:r>
              <a:rPr lang="tr-TR" sz="2400" dirty="0" smtClean="0"/>
              <a:t> </a:t>
            </a:r>
            <a:r>
              <a:rPr lang="tr-TR" sz="2400" dirty="0" err="1" smtClean="0"/>
              <a:t>Marx</a:t>
            </a:r>
            <a:r>
              <a:rPr lang="tr-TR" sz="2400" dirty="0" smtClean="0"/>
              <a:t> </a:t>
            </a:r>
            <a:r>
              <a:rPr lang="tr-TR" sz="2400" dirty="0" err="1" smtClean="0"/>
              <a:t>to</a:t>
            </a:r>
            <a:r>
              <a:rPr lang="tr-TR" sz="2400" dirty="0" smtClean="0"/>
              <a:t> </a:t>
            </a:r>
            <a:r>
              <a:rPr lang="tr-TR" sz="2400" dirty="0" err="1" smtClean="0"/>
              <a:t>show</a:t>
            </a:r>
            <a:r>
              <a:rPr lang="tr-TR" sz="2400" dirty="0" smtClean="0"/>
              <a:t> </a:t>
            </a:r>
            <a:r>
              <a:rPr lang="tr-TR" sz="2400" dirty="0" err="1" smtClean="0"/>
              <a:t>England</a:t>
            </a:r>
            <a:r>
              <a:rPr lang="tr-TR" sz="2400" dirty="0" smtClean="0"/>
              <a:t> as a </a:t>
            </a:r>
            <a:r>
              <a:rPr lang="tr-TR" sz="2400" dirty="0" err="1" smtClean="0"/>
              <a:t>nation</a:t>
            </a:r>
            <a:r>
              <a:rPr lang="tr-TR" sz="2400" dirty="0" smtClean="0"/>
              <a:t> of </a:t>
            </a:r>
            <a:r>
              <a:rPr lang="tr-TR" sz="2400" dirty="0" err="1" smtClean="0"/>
              <a:t>neurotic</a:t>
            </a:r>
            <a:r>
              <a:rPr lang="tr-TR" sz="2400" dirty="0" smtClean="0"/>
              <a:t> </a:t>
            </a:r>
            <a:r>
              <a:rPr lang="tr-TR" sz="2400" dirty="0" err="1" smtClean="0"/>
              <a:t>invalids</a:t>
            </a:r>
            <a:r>
              <a:rPr lang="tr-TR" sz="2400" dirty="0" smtClean="0"/>
              <a:t>, as </a:t>
            </a:r>
            <a:r>
              <a:rPr lang="tr-TR" sz="2400" dirty="0" err="1" smtClean="0"/>
              <a:t>the</a:t>
            </a:r>
            <a:r>
              <a:rPr lang="tr-TR" sz="2400" dirty="0" smtClean="0"/>
              <a:t> </a:t>
            </a:r>
            <a:r>
              <a:rPr lang="tr-TR" sz="2400" dirty="0" err="1" smtClean="0"/>
              <a:t>victim</a:t>
            </a:r>
            <a:r>
              <a:rPr lang="tr-TR" sz="2400" dirty="0" smtClean="0"/>
              <a:t> of an </a:t>
            </a:r>
            <a:r>
              <a:rPr lang="tr-TR" sz="2400" dirty="0" err="1" smtClean="0"/>
              <a:t>antiquated</a:t>
            </a:r>
            <a:r>
              <a:rPr lang="tr-TR" sz="2400" dirty="0" smtClean="0"/>
              <a:t> </a:t>
            </a:r>
            <a:r>
              <a:rPr lang="tr-TR" sz="2400" dirty="0" err="1" smtClean="0"/>
              <a:t>economic</a:t>
            </a:r>
            <a:r>
              <a:rPr lang="tr-TR" sz="2400" dirty="0" smtClean="0"/>
              <a:t> </a:t>
            </a:r>
            <a:r>
              <a:rPr lang="tr-TR" sz="2400" dirty="0" err="1" smtClean="0"/>
              <a:t>system</a:t>
            </a:r>
            <a:r>
              <a:rPr lang="tr-TR" sz="2400" dirty="0" smtClean="0"/>
              <a:t>. </a:t>
            </a:r>
          </a:p>
          <a:p>
            <a:r>
              <a:rPr lang="tr-TR" sz="2400" dirty="0" err="1" smtClean="0"/>
              <a:t>The</a:t>
            </a:r>
            <a:r>
              <a:rPr lang="tr-TR" sz="2400" dirty="0" smtClean="0"/>
              <a:t> </a:t>
            </a:r>
            <a:r>
              <a:rPr lang="tr-TR" sz="2400" dirty="0" err="1" smtClean="0"/>
              <a:t>intellectul</a:t>
            </a:r>
            <a:r>
              <a:rPr lang="tr-TR" sz="2400" dirty="0" smtClean="0"/>
              <a:t> </a:t>
            </a:r>
            <a:r>
              <a:rPr lang="tr-TR" sz="2400" dirty="0" err="1" smtClean="0"/>
              <a:t>liveliness</a:t>
            </a:r>
            <a:r>
              <a:rPr lang="tr-TR" sz="2400" dirty="0" smtClean="0"/>
              <a:t> </a:t>
            </a:r>
            <a:r>
              <a:rPr lang="tr-TR" sz="2400" dirty="0" err="1" smtClean="0"/>
              <a:t>and</a:t>
            </a:r>
            <a:r>
              <a:rPr lang="tr-TR" sz="2400" dirty="0" smtClean="0"/>
              <a:t> </a:t>
            </a:r>
            <a:r>
              <a:rPr lang="tr-TR" sz="2400" dirty="0" err="1" smtClean="0"/>
              <a:t>nervous</a:t>
            </a:r>
            <a:r>
              <a:rPr lang="tr-TR" sz="2400" dirty="0" smtClean="0"/>
              <a:t> </a:t>
            </a:r>
            <a:r>
              <a:rPr lang="tr-TR" sz="2400" dirty="0" err="1" smtClean="0"/>
              <a:t>force</a:t>
            </a:r>
            <a:r>
              <a:rPr lang="tr-TR" sz="2400" dirty="0" smtClean="0"/>
              <a:t> of </a:t>
            </a:r>
            <a:r>
              <a:rPr lang="tr-TR" sz="2400" dirty="0" err="1" smtClean="0"/>
              <a:t>such</a:t>
            </a:r>
            <a:r>
              <a:rPr lang="tr-TR" sz="2400" dirty="0" smtClean="0"/>
              <a:t> </a:t>
            </a:r>
            <a:r>
              <a:rPr lang="tr-TR" sz="2400" dirty="0" err="1" smtClean="0"/>
              <a:t>works</a:t>
            </a:r>
            <a:r>
              <a:rPr lang="tr-TR" sz="2400" dirty="0" smtClean="0"/>
              <a:t> </a:t>
            </a:r>
            <a:r>
              <a:rPr lang="tr-TR" sz="2400" dirty="0" err="1" smtClean="0"/>
              <a:t>made</a:t>
            </a:r>
            <a:r>
              <a:rPr lang="tr-TR" sz="2400" dirty="0" smtClean="0"/>
              <a:t> a </a:t>
            </a:r>
            <a:r>
              <a:rPr lang="tr-TR" sz="2400" dirty="0" err="1" smtClean="0"/>
              <a:t>great</a:t>
            </a:r>
            <a:r>
              <a:rPr lang="tr-TR" sz="2400" dirty="0" smtClean="0"/>
              <a:t> </a:t>
            </a:r>
            <a:r>
              <a:rPr lang="tr-TR" sz="2400" dirty="0" err="1" smtClean="0"/>
              <a:t>impression</a:t>
            </a:r>
            <a:r>
              <a:rPr lang="tr-TR" sz="2400" dirty="0" smtClean="0"/>
              <a:t>, </a:t>
            </a:r>
            <a:r>
              <a:rPr lang="tr-TR" sz="2400" dirty="0" err="1" smtClean="0"/>
              <a:t>even</a:t>
            </a:r>
            <a:r>
              <a:rPr lang="tr-TR" sz="2400" dirty="0" smtClean="0"/>
              <a:t> </a:t>
            </a:r>
            <a:r>
              <a:rPr lang="tr-TR" sz="2400" dirty="0" err="1" smtClean="0"/>
              <a:t>though</a:t>
            </a:r>
            <a:r>
              <a:rPr lang="tr-TR" sz="2400" dirty="0" smtClean="0"/>
              <a:t> </a:t>
            </a:r>
            <a:r>
              <a:rPr lang="tr-TR" sz="2400" dirty="0" err="1" smtClean="0"/>
              <a:t>the</a:t>
            </a:r>
            <a:r>
              <a:rPr lang="tr-TR" sz="2400" dirty="0" smtClean="0"/>
              <a:t> </a:t>
            </a:r>
            <a:r>
              <a:rPr lang="tr-TR" sz="2400" dirty="0" err="1" smtClean="0"/>
              <a:t>compressed</a:t>
            </a:r>
            <a:r>
              <a:rPr lang="tr-TR" sz="2400" dirty="0" smtClean="0"/>
              <a:t>, </a:t>
            </a:r>
            <a:r>
              <a:rPr lang="tr-TR" sz="2400" dirty="0" err="1" smtClean="0"/>
              <a:t>elliptical</a:t>
            </a:r>
            <a:r>
              <a:rPr lang="tr-TR" sz="2400" dirty="0" smtClean="0"/>
              <a:t>, </a:t>
            </a:r>
            <a:r>
              <a:rPr lang="tr-TR" sz="2400" dirty="0" err="1" smtClean="0"/>
              <a:t>impersonal</a:t>
            </a:r>
            <a:r>
              <a:rPr lang="tr-TR" sz="2400" dirty="0" smtClean="0"/>
              <a:t> </a:t>
            </a:r>
            <a:r>
              <a:rPr lang="tr-TR" sz="2400" dirty="0" err="1" smtClean="0"/>
              <a:t>style</a:t>
            </a:r>
            <a:r>
              <a:rPr lang="tr-TR" sz="2400" dirty="0" smtClean="0"/>
              <a:t> </a:t>
            </a:r>
            <a:r>
              <a:rPr lang="tr-TR" sz="2400" dirty="0" err="1" smtClean="0"/>
              <a:t>created</a:t>
            </a:r>
            <a:r>
              <a:rPr lang="tr-TR" sz="2400" dirty="0" smtClean="0"/>
              <a:t> </a:t>
            </a:r>
            <a:r>
              <a:rPr lang="tr-TR" sz="2400" dirty="0" err="1" smtClean="0"/>
              <a:t>difficulties</a:t>
            </a:r>
            <a:r>
              <a:rPr lang="tr-TR" sz="2400" dirty="0" smtClean="0"/>
              <a:t> of </a:t>
            </a:r>
            <a:r>
              <a:rPr lang="tr-TR" sz="2400" dirty="0" err="1" smtClean="0"/>
              <a:t>interpretation</a:t>
            </a:r>
            <a:r>
              <a:rPr lang="tr-TR" sz="2400" dirty="0" smtClean="0"/>
              <a:t>. </a:t>
            </a:r>
          </a:p>
          <a:p>
            <a:r>
              <a:rPr lang="tr-TR" sz="2400" dirty="0" err="1" smtClean="0"/>
              <a:t>Gradually</a:t>
            </a:r>
            <a:r>
              <a:rPr lang="tr-TR" sz="2400" dirty="0" smtClean="0"/>
              <a:t> </a:t>
            </a:r>
            <a:r>
              <a:rPr lang="tr-TR" sz="2400" dirty="0" err="1" smtClean="0"/>
              <a:t>Auden</a:t>
            </a:r>
            <a:r>
              <a:rPr lang="tr-TR" sz="2400" dirty="0" smtClean="0"/>
              <a:t> </a:t>
            </a:r>
            <a:r>
              <a:rPr lang="tr-TR" sz="2400" dirty="0" err="1" smtClean="0"/>
              <a:t>sought</a:t>
            </a:r>
            <a:r>
              <a:rPr lang="tr-TR" sz="2400" dirty="0" smtClean="0"/>
              <a:t> </a:t>
            </a:r>
            <a:r>
              <a:rPr lang="tr-TR" sz="2400" dirty="0" err="1" smtClean="0"/>
              <a:t>to</a:t>
            </a:r>
            <a:r>
              <a:rPr lang="tr-TR" sz="2400" dirty="0" smtClean="0"/>
              <a:t> </a:t>
            </a:r>
            <a:r>
              <a:rPr lang="tr-TR" sz="2400" dirty="0" err="1" smtClean="0"/>
              <a:t>clarify</a:t>
            </a:r>
            <a:r>
              <a:rPr lang="tr-TR" sz="2400" dirty="0" smtClean="0"/>
              <a:t> his </a:t>
            </a:r>
            <a:r>
              <a:rPr lang="tr-TR" sz="2400" dirty="0" err="1" smtClean="0"/>
              <a:t>imagery</a:t>
            </a:r>
            <a:r>
              <a:rPr lang="tr-TR" sz="2400" dirty="0" smtClean="0"/>
              <a:t> </a:t>
            </a:r>
            <a:r>
              <a:rPr lang="tr-TR" sz="2400" dirty="0" err="1" smtClean="0"/>
              <a:t>and</a:t>
            </a:r>
            <a:r>
              <a:rPr lang="tr-TR" sz="2400" dirty="0" smtClean="0"/>
              <a:t> </a:t>
            </a:r>
            <a:r>
              <a:rPr lang="tr-TR" sz="2400" dirty="0" err="1" smtClean="0"/>
              <a:t>syntax</a:t>
            </a:r>
            <a:r>
              <a:rPr lang="tr-TR" sz="2400" dirty="0" smtClean="0"/>
              <a:t> </a:t>
            </a:r>
            <a:r>
              <a:rPr lang="tr-TR" sz="2400" dirty="0" err="1" smtClean="0"/>
              <a:t>and</a:t>
            </a:r>
            <a:r>
              <a:rPr lang="tr-TR" sz="2400" dirty="0" smtClean="0"/>
              <a:t> in </a:t>
            </a:r>
            <a:r>
              <a:rPr lang="tr-TR" sz="2400" dirty="0" err="1" smtClean="0"/>
              <a:t>the</a:t>
            </a:r>
            <a:r>
              <a:rPr lang="tr-TR" sz="2400" dirty="0" smtClean="0"/>
              <a:t> </a:t>
            </a:r>
            <a:r>
              <a:rPr lang="tr-TR" sz="2400" dirty="0" err="1" smtClean="0"/>
              <a:t>late</a:t>
            </a:r>
            <a:r>
              <a:rPr lang="tr-TR" sz="2400" dirty="0" smtClean="0"/>
              <a:t> 1930s he </a:t>
            </a:r>
            <a:r>
              <a:rPr lang="tr-TR" sz="2400" dirty="0" err="1" smtClean="0"/>
              <a:t>produced</a:t>
            </a:r>
            <a:r>
              <a:rPr lang="tr-TR" sz="2400" dirty="0" smtClean="0"/>
              <a:t> ‘’</a:t>
            </a:r>
            <a:r>
              <a:rPr lang="tr-TR" sz="2400" dirty="0" err="1" smtClean="0"/>
              <a:t>Lullaby</a:t>
            </a:r>
            <a:r>
              <a:rPr lang="tr-TR" sz="2400" dirty="0" smtClean="0"/>
              <a:t>’’, ‘’</a:t>
            </a:r>
            <a:r>
              <a:rPr lang="tr-TR" sz="2400" dirty="0" err="1" smtClean="0"/>
              <a:t>Musée</a:t>
            </a:r>
            <a:r>
              <a:rPr lang="tr-TR" sz="2400" dirty="0" smtClean="0"/>
              <a:t> </a:t>
            </a:r>
            <a:r>
              <a:rPr lang="tr-TR" sz="2400" dirty="0" err="1" smtClean="0"/>
              <a:t>des</a:t>
            </a:r>
            <a:r>
              <a:rPr lang="tr-TR" sz="2400" dirty="0" smtClean="0"/>
              <a:t> </a:t>
            </a:r>
            <a:r>
              <a:rPr lang="tr-TR" sz="2400" dirty="0" err="1" smtClean="0"/>
              <a:t>Beaux</a:t>
            </a:r>
            <a:r>
              <a:rPr lang="tr-TR" sz="2400" dirty="0" smtClean="0"/>
              <a:t> </a:t>
            </a:r>
            <a:r>
              <a:rPr lang="tr-TR" sz="2400" dirty="0" err="1" smtClean="0"/>
              <a:t>Arts</a:t>
            </a:r>
            <a:r>
              <a:rPr lang="tr-TR" sz="2400" dirty="0" smtClean="0"/>
              <a:t>’’, ‘’</a:t>
            </a:r>
            <a:r>
              <a:rPr lang="tr-TR" sz="2400" dirty="0" err="1" smtClean="0"/>
              <a:t>In</a:t>
            </a:r>
            <a:r>
              <a:rPr lang="tr-TR" sz="2400" dirty="0" smtClean="0"/>
              <a:t> Memory of W.B. </a:t>
            </a:r>
            <a:r>
              <a:rPr lang="tr-TR" sz="2400" dirty="0" err="1" smtClean="0"/>
              <a:t>Yeats</a:t>
            </a:r>
            <a:r>
              <a:rPr lang="tr-TR" sz="2400" dirty="0" smtClean="0"/>
              <a:t>’’, ‘’</a:t>
            </a:r>
            <a:r>
              <a:rPr lang="tr-TR" sz="2400" dirty="0" err="1" smtClean="0"/>
              <a:t>Unknown</a:t>
            </a:r>
            <a:r>
              <a:rPr lang="tr-TR" sz="2400" dirty="0" smtClean="0"/>
              <a:t> </a:t>
            </a:r>
            <a:r>
              <a:rPr lang="tr-TR" sz="2400" dirty="0" err="1" smtClean="0"/>
              <a:t>Citizen</a:t>
            </a:r>
            <a:r>
              <a:rPr lang="tr-TR" sz="2400" dirty="0" smtClean="0"/>
              <a:t>’’ </a:t>
            </a:r>
            <a:r>
              <a:rPr lang="tr-TR" sz="2400" dirty="0" err="1" smtClean="0"/>
              <a:t>and</a:t>
            </a:r>
            <a:r>
              <a:rPr lang="tr-TR" sz="2400" dirty="0" smtClean="0"/>
              <a:t> </a:t>
            </a:r>
            <a:r>
              <a:rPr lang="tr-TR" sz="2400" dirty="0" err="1" smtClean="0"/>
              <a:t>other</a:t>
            </a:r>
            <a:r>
              <a:rPr lang="tr-TR" sz="2400" dirty="0" smtClean="0"/>
              <a:t> </a:t>
            </a:r>
            <a:r>
              <a:rPr lang="tr-TR" sz="2400" dirty="0" err="1" smtClean="0"/>
              <a:t>poems</a:t>
            </a:r>
            <a:r>
              <a:rPr lang="tr-TR" sz="2400" dirty="0" smtClean="0"/>
              <a:t> of </a:t>
            </a:r>
            <a:r>
              <a:rPr lang="tr-TR" sz="2400" dirty="0" err="1" smtClean="0"/>
              <a:t>finely</a:t>
            </a:r>
            <a:r>
              <a:rPr lang="tr-TR" sz="2400" dirty="0" smtClean="0"/>
              <a:t> </a:t>
            </a:r>
            <a:r>
              <a:rPr lang="tr-TR" sz="2400" dirty="0" err="1" smtClean="0"/>
              <a:t>disciplined</a:t>
            </a:r>
            <a:r>
              <a:rPr lang="tr-TR" sz="2400" dirty="0" smtClean="0"/>
              <a:t> </a:t>
            </a:r>
            <a:r>
              <a:rPr lang="tr-TR" sz="2400" dirty="0" err="1" smtClean="0"/>
              <a:t>movement</a:t>
            </a:r>
            <a:r>
              <a:rPr lang="tr-TR" sz="2400" dirty="0" smtClean="0"/>
              <a:t>, </a:t>
            </a:r>
            <a:r>
              <a:rPr lang="tr-TR" sz="2400" dirty="0" err="1" smtClean="0"/>
              <a:t>pellucid</a:t>
            </a:r>
            <a:r>
              <a:rPr lang="tr-TR" sz="2400" dirty="0" smtClean="0"/>
              <a:t> </a:t>
            </a:r>
            <a:r>
              <a:rPr lang="tr-TR" sz="2400" dirty="0" err="1" smtClean="0"/>
              <a:t>clarity</a:t>
            </a:r>
            <a:r>
              <a:rPr lang="tr-TR" sz="2400" dirty="0" smtClean="0"/>
              <a:t>, </a:t>
            </a:r>
            <a:r>
              <a:rPr lang="tr-TR" sz="2400" dirty="0" err="1" smtClean="0"/>
              <a:t>and</a:t>
            </a:r>
            <a:r>
              <a:rPr lang="tr-TR" sz="2400" dirty="0" smtClean="0"/>
              <a:t> </a:t>
            </a:r>
            <a:r>
              <a:rPr lang="tr-TR" sz="2400" dirty="0" err="1" smtClean="0"/>
              <a:t>deep</a:t>
            </a:r>
            <a:r>
              <a:rPr lang="tr-TR" sz="2400" dirty="0" smtClean="0"/>
              <a:t> yet </a:t>
            </a:r>
            <a:r>
              <a:rPr lang="tr-TR" sz="2400" dirty="0" err="1" smtClean="0"/>
              <a:t>unsentimental</a:t>
            </a:r>
            <a:r>
              <a:rPr lang="tr-TR" sz="2400" dirty="0" smtClean="0"/>
              <a:t> </a:t>
            </a:r>
            <a:r>
              <a:rPr lang="tr-TR" sz="2400" dirty="0" err="1" smtClean="0"/>
              <a:t>feeling</a:t>
            </a:r>
            <a:r>
              <a:rPr lang="tr-TR" sz="2400" dirty="0" smtClean="0"/>
              <a:t>. </a:t>
            </a:r>
          </a:p>
          <a:p>
            <a:pPr marL="0" indent="0">
              <a:buNone/>
            </a:pPr>
            <a:endParaRPr lang="tr-TR" sz="2400" dirty="0"/>
          </a:p>
        </p:txBody>
      </p:sp>
    </p:spTree>
    <p:extLst>
      <p:ext uri="{BB962C8B-B14F-4D97-AF65-F5344CB8AC3E}">
        <p14:creationId xmlns:p14="http://schemas.microsoft.com/office/powerpoint/2010/main" val="37370920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018"/>
          </a:xfrm>
        </p:spPr>
        <p:txBody>
          <a:bodyPr>
            <a:normAutofit fontScale="90000"/>
          </a:bodyPr>
          <a:lstStyle/>
          <a:p>
            <a:endParaRPr lang="tr-TR" dirty="0"/>
          </a:p>
        </p:txBody>
      </p:sp>
      <p:sp>
        <p:nvSpPr>
          <p:cNvPr id="3" name="İçerik Yer Tutucusu 2"/>
          <p:cNvSpPr>
            <a:spLocks noGrp="1"/>
          </p:cNvSpPr>
          <p:nvPr>
            <p:ph idx="1"/>
          </p:nvPr>
        </p:nvSpPr>
        <p:spPr>
          <a:xfrm>
            <a:off x="251520" y="116632"/>
            <a:ext cx="8435280" cy="6009531"/>
          </a:xfrm>
        </p:spPr>
        <p:txBody>
          <a:bodyPr/>
          <a:lstStyle/>
          <a:p>
            <a:endParaRPr lang="tr-TR" dirty="0" smtClean="0"/>
          </a:p>
          <a:p>
            <a:r>
              <a:rPr lang="tr-TR" sz="2400" dirty="0" err="1" smtClean="0"/>
              <a:t>Some</a:t>
            </a:r>
            <a:r>
              <a:rPr lang="tr-TR" sz="2400" dirty="0" smtClean="0"/>
              <a:t> of </a:t>
            </a:r>
            <a:r>
              <a:rPr lang="tr-TR" sz="2400" dirty="0" err="1" smtClean="0"/>
              <a:t>the</a:t>
            </a:r>
            <a:r>
              <a:rPr lang="tr-TR" sz="2400" dirty="0" smtClean="0"/>
              <a:t> </a:t>
            </a:r>
            <a:r>
              <a:rPr lang="tr-TR" sz="2400" dirty="0" err="1" smtClean="0"/>
              <a:t>poems</a:t>
            </a:r>
            <a:r>
              <a:rPr lang="tr-TR" sz="2400" dirty="0" smtClean="0"/>
              <a:t> he </a:t>
            </a:r>
            <a:r>
              <a:rPr lang="tr-TR" sz="2400" dirty="0" err="1" smtClean="0"/>
              <a:t>wrote</a:t>
            </a:r>
            <a:r>
              <a:rPr lang="tr-TR" sz="2400" dirty="0" smtClean="0"/>
              <a:t> at </a:t>
            </a:r>
            <a:r>
              <a:rPr lang="tr-TR" sz="2400" dirty="0" err="1" smtClean="0"/>
              <a:t>this</a:t>
            </a:r>
            <a:r>
              <a:rPr lang="tr-TR" sz="2400" dirty="0" smtClean="0"/>
              <a:t> time, </a:t>
            </a:r>
            <a:r>
              <a:rPr lang="tr-TR" sz="2400" dirty="0" err="1" smtClean="0"/>
              <a:t>such</a:t>
            </a:r>
            <a:r>
              <a:rPr lang="tr-TR" sz="2400" dirty="0" smtClean="0"/>
              <a:t> as ‘’</a:t>
            </a:r>
            <a:r>
              <a:rPr lang="tr-TR" sz="2400" dirty="0" err="1" smtClean="0"/>
              <a:t>Spain</a:t>
            </a:r>
            <a:r>
              <a:rPr lang="tr-TR" sz="2400" dirty="0" smtClean="0"/>
              <a:t>’’ </a:t>
            </a:r>
            <a:r>
              <a:rPr lang="tr-TR" sz="2400" dirty="0" err="1" smtClean="0"/>
              <a:t>and</a:t>
            </a:r>
            <a:r>
              <a:rPr lang="tr-TR" sz="2400" dirty="0" smtClean="0"/>
              <a:t> ‘’ </a:t>
            </a:r>
            <a:r>
              <a:rPr lang="tr-TR" sz="2400" dirty="0" err="1" smtClean="0"/>
              <a:t>September</a:t>
            </a:r>
            <a:r>
              <a:rPr lang="tr-TR" sz="2400" dirty="0" smtClean="0"/>
              <a:t> 1, 1939’’ </a:t>
            </a:r>
            <a:r>
              <a:rPr lang="tr-TR" sz="2400" dirty="0" err="1" smtClean="0"/>
              <a:t>aspire</a:t>
            </a:r>
            <a:r>
              <a:rPr lang="tr-TR" sz="2400" dirty="0" smtClean="0"/>
              <a:t> </a:t>
            </a:r>
            <a:r>
              <a:rPr lang="tr-TR" sz="2400" dirty="0" err="1" smtClean="0"/>
              <a:t>to</a:t>
            </a:r>
            <a:r>
              <a:rPr lang="tr-TR" sz="2400" dirty="0" smtClean="0"/>
              <a:t> a </a:t>
            </a:r>
            <a:r>
              <a:rPr lang="tr-TR" sz="2400" dirty="0" err="1" smtClean="0"/>
              <a:t>visionary</a:t>
            </a:r>
            <a:r>
              <a:rPr lang="tr-TR" sz="2400" dirty="0" smtClean="0"/>
              <a:t> </a:t>
            </a:r>
            <a:r>
              <a:rPr lang="tr-TR" sz="2400" dirty="0" err="1" smtClean="0"/>
              <a:t>perspective</a:t>
            </a:r>
            <a:r>
              <a:rPr lang="tr-TR" sz="2400" dirty="0" smtClean="0"/>
              <a:t> on </a:t>
            </a:r>
            <a:r>
              <a:rPr lang="tr-TR" sz="2400" dirty="0" err="1" smtClean="0"/>
              <a:t>political</a:t>
            </a:r>
            <a:r>
              <a:rPr lang="tr-TR" sz="2400" dirty="0" smtClean="0"/>
              <a:t> </a:t>
            </a:r>
            <a:r>
              <a:rPr lang="tr-TR" sz="2400" dirty="0" err="1" smtClean="0"/>
              <a:t>and</a:t>
            </a:r>
            <a:r>
              <a:rPr lang="tr-TR" sz="2400" dirty="0" smtClean="0"/>
              <a:t> </a:t>
            </a:r>
            <a:r>
              <a:rPr lang="tr-TR" sz="2400" dirty="0" err="1" smtClean="0"/>
              <a:t>social</a:t>
            </a:r>
            <a:r>
              <a:rPr lang="tr-TR" sz="2400" dirty="0" smtClean="0"/>
              <a:t> </a:t>
            </a:r>
            <a:r>
              <a:rPr lang="tr-TR" sz="2400" dirty="0" err="1" smtClean="0"/>
              <a:t>change</a:t>
            </a:r>
            <a:r>
              <a:rPr lang="tr-TR" sz="2400" dirty="0" smtClean="0"/>
              <a:t>; but as </a:t>
            </a:r>
            <a:r>
              <a:rPr lang="tr-TR" sz="2400" dirty="0" err="1" smtClean="0"/>
              <a:t>Auden</a:t>
            </a:r>
            <a:r>
              <a:rPr lang="tr-TR" sz="2400" dirty="0" smtClean="0"/>
              <a:t> </a:t>
            </a:r>
            <a:r>
              <a:rPr lang="tr-TR" sz="2400" dirty="0" err="1" smtClean="0"/>
              <a:t>became</a:t>
            </a:r>
            <a:r>
              <a:rPr lang="tr-TR" sz="2400" dirty="0" smtClean="0"/>
              <a:t> </a:t>
            </a:r>
            <a:r>
              <a:rPr lang="tr-TR" sz="2400" dirty="0" err="1" smtClean="0"/>
              <a:t>increasingly</a:t>
            </a:r>
            <a:r>
              <a:rPr lang="tr-TR" sz="2400" dirty="0" smtClean="0"/>
              <a:t> </a:t>
            </a:r>
            <a:r>
              <a:rPr lang="tr-TR" sz="2400" dirty="0" err="1" smtClean="0"/>
              <a:t>skeptical</a:t>
            </a:r>
            <a:r>
              <a:rPr lang="tr-TR" sz="2400" dirty="0" smtClean="0"/>
              <a:t> of </a:t>
            </a:r>
            <a:r>
              <a:rPr lang="tr-TR" sz="2400" dirty="0" err="1" smtClean="0"/>
              <a:t>poetry</a:t>
            </a:r>
            <a:r>
              <a:rPr lang="tr-TR" sz="2400" dirty="0" smtClean="0"/>
              <a:t> in </a:t>
            </a:r>
            <a:r>
              <a:rPr lang="tr-TR" sz="2400" dirty="0" err="1" smtClean="0"/>
              <a:t>the</a:t>
            </a:r>
            <a:r>
              <a:rPr lang="tr-TR" sz="2400" dirty="0" smtClean="0"/>
              <a:t> </a:t>
            </a:r>
            <a:r>
              <a:rPr lang="tr-TR" sz="2400" dirty="0" err="1" smtClean="0"/>
              <a:t>grand</a:t>
            </a:r>
            <a:r>
              <a:rPr lang="tr-TR" sz="2400" dirty="0" smtClean="0"/>
              <a:t> </a:t>
            </a:r>
            <a:r>
              <a:rPr lang="tr-TR" sz="2400" dirty="0" err="1" smtClean="0"/>
              <a:t>manner</a:t>
            </a:r>
            <a:r>
              <a:rPr lang="tr-TR" sz="2400" dirty="0" smtClean="0"/>
              <a:t>, of </a:t>
            </a:r>
            <a:r>
              <a:rPr lang="tr-TR" sz="2400" dirty="0" err="1" smtClean="0"/>
              <a:t>poetry</a:t>
            </a:r>
            <a:r>
              <a:rPr lang="tr-TR" sz="2400" dirty="0" smtClean="0"/>
              <a:t> as </a:t>
            </a:r>
            <a:r>
              <a:rPr lang="tr-TR" sz="2400" dirty="0" err="1" smtClean="0"/>
              <a:t>revelation</a:t>
            </a:r>
            <a:r>
              <a:rPr lang="tr-TR" sz="2400" dirty="0" smtClean="0"/>
              <a:t> </a:t>
            </a:r>
            <a:r>
              <a:rPr lang="tr-TR" sz="2400" dirty="0" err="1" smtClean="0"/>
              <a:t>or</a:t>
            </a:r>
            <a:r>
              <a:rPr lang="tr-TR" sz="2400" dirty="0" smtClean="0"/>
              <a:t> as a </a:t>
            </a:r>
            <a:r>
              <a:rPr lang="tr-TR" sz="2400" dirty="0" err="1" smtClean="0"/>
              <a:t>tool</a:t>
            </a:r>
            <a:r>
              <a:rPr lang="tr-TR" sz="2400" dirty="0" smtClean="0"/>
              <a:t> </a:t>
            </a:r>
            <a:r>
              <a:rPr lang="tr-TR" sz="2400" dirty="0" err="1" smtClean="0"/>
              <a:t>for</a:t>
            </a:r>
            <a:r>
              <a:rPr lang="tr-TR" sz="2400" dirty="0" smtClean="0"/>
              <a:t> </a:t>
            </a:r>
            <a:r>
              <a:rPr lang="tr-TR" sz="2400" dirty="0" err="1" smtClean="0"/>
              <a:t>political</a:t>
            </a:r>
            <a:r>
              <a:rPr lang="tr-TR" sz="2400" dirty="0" smtClean="0"/>
              <a:t> </a:t>
            </a:r>
            <a:r>
              <a:rPr lang="tr-TR" sz="2400" dirty="0" err="1" smtClean="0"/>
              <a:t>change</a:t>
            </a:r>
            <a:r>
              <a:rPr lang="tr-TR" sz="2400" dirty="0" smtClean="0"/>
              <a:t>, he </a:t>
            </a:r>
            <a:r>
              <a:rPr lang="tr-TR" sz="2400" dirty="0" err="1" smtClean="0"/>
              <a:t>removed</a:t>
            </a:r>
            <a:r>
              <a:rPr lang="tr-TR" sz="2400" dirty="0" smtClean="0"/>
              <a:t> </a:t>
            </a:r>
            <a:r>
              <a:rPr lang="tr-TR" sz="2400" dirty="0" err="1" smtClean="0"/>
              <a:t>these</a:t>
            </a:r>
            <a:r>
              <a:rPr lang="tr-TR" sz="2400" dirty="0" smtClean="0"/>
              <a:t> </a:t>
            </a:r>
            <a:r>
              <a:rPr lang="tr-TR" sz="2400" dirty="0" err="1" smtClean="0"/>
              <a:t>poems</a:t>
            </a:r>
            <a:r>
              <a:rPr lang="tr-TR" sz="2400" dirty="0" smtClean="0"/>
              <a:t> </a:t>
            </a:r>
            <a:r>
              <a:rPr lang="tr-TR" sz="2400" dirty="0" err="1" smtClean="0"/>
              <a:t>from</a:t>
            </a:r>
            <a:r>
              <a:rPr lang="tr-TR" sz="2400" dirty="0" smtClean="0"/>
              <a:t> his </a:t>
            </a:r>
            <a:r>
              <a:rPr lang="tr-TR" sz="2400" dirty="0" err="1" smtClean="0"/>
              <a:t>canon</a:t>
            </a:r>
            <a:r>
              <a:rPr lang="tr-TR" sz="2400" dirty="0" smtClean="0"/>
              <a:t>.</a:t>
            </a:r>
          </a:p>
          <a:p>
            <a:r>
              <a:rPr lang="tr-TR" sz="2400" dirty="0" smtClean="0"/>
              <a:t>As he </a:t>
            </a:r>
            <a:r>
              <a:rPr lang="tr-TR" sz="2400" dirty="0" err="1" smtClean="0"/>
              <a:t>continued</a:t>
            </a:r>
            <a:r>
              <a:rPr lang="tr-TR" sz="2400" dirty="0" smtClean="0"/>
              <a:t> </a:t>
            </a:r>
            <a:r>
              <a:rPr lang="tr-TR" sz="2400" dirty="0" err="1" smtClean="0"/>
              <a:t>to</a:t>
            </a:r>
            <a:r>
              <a:rPr lang="tr-TR" sz="2400" dirty="0" smtClean="0"/>
              <a:t> </a:t>
            </a:r>
            <a:r>
              <a:rPr lang="tr-TR" sz="2400" dirty="0" err="1" smtClean="0"/>
              <a:t>remake</a:t>
            </a:r>
            <a:r>
              <a:rPr lang="tr-TR" sz="2400" dirty="0" smtClean="0"/>
              <a:t> his </a:t>
            </a:r>
            <a:r>
              <a:rPr lang="tr-TR" sz="2400" dirty="0" err="1" smtClean="0"/>
              <a:t>style</a:t>
            </a:r>
            <a:r>
              <a:rPr lang="tr-TR" sz="2400" dirty="0" smtClean="0"/>
              <a:t> </a:t>
            </a:r>
            <a:r>
              <a:rPr lang="tr-TR" sz="2400" dirty="0" err="1" smtClean="0"/>
              <a:t>during</a:t>
            </a:r>
            <a:r>
              <a:rPr lang="tr-TR" sz="2400" dirty="0" smtClean="0"/>
              <a:t> World </a:t>
            </a:r>
            <a:r>
              <a:rPr lang="tr-TR" sz="2400" dirty="0" err="1" smtClean="0"/>
              <a:t>War</a:t>
            </a:r>
            <a:r>
              <a:rPr lang="tr-TR" sz="2400" dirty="0" smtClean="0"/>
              <a:t> II, he </a:t>
            </a:r>
            <a:r>
              <a:rPr lang="tr-TR" sz="2400" dirty="0" err="1" smtClean="0"/>
              <a:t>created</a:t>
            </a:r>
            <a:r>
              <a:rPr lang="tr-TR" sz="2400" dirty="0" smtClean="0"/>
              <a:t> a </a:t>
            </a:r>
            <a:r>
              <a:rPr lang="tr-TR" sz="2400" dirty="0" err="1" smtClean="0"/>
              <a:t>voice</a:t>
            </a:r>
            <a:r>
              <a:rPr lang="tr-TR" sz="2400" dirty="0" smtClean="0"/>
              <a:t> </a:t>
            </a:r>
            <a:r>
              <a:rPr lang="tr-TR" sz="2400" dirty="0" err="1" smtClean="0"/>
              <a:t>that</a:t>
            </a:r>
            <a:r>
              <a:rPr lang="tr-TR" sz="2400" dirty="0" smtClean="0"/>
              <a:t>, in </a:t>
            </a:r>
            <a:r>
              <a:rPr lang="tr-TR" sz="2400" dirty="0" err="1" smtClean="0"/>
              <a:t>contrast</a:t>
            </a:r>
            <a:r>
              <a:rPr lang="tr-TR" sz="2400" dirty="0" smtClean="0"/>
              <a:t> not </a:t>
            </a:r>
            <a:r>
              <a:rPr lang="tr-TR" sz="2400" dirty="0" err="1" smtClean="0"/>
              <a:t>only</a:t>
            </a:r>
            <a:r>
              <a:rPr lang="tr-TR" sz="2400" dirty="0" smtClean="0"/>
              <a:t> </a:t>
            </a:r>
            <a:r>
              <a:rPr lang="tr-TR" sz="2400" dirty="0" err="1" smtClean="0"/>
              <a:t>to</a:t>
            </a:r>
            <a:r>
              <a:rPr lang="tr-TR" sz="2400" dirty="0" smtClean="0"/>
              <a:t> </a:t>
            </a:r>
            <a:r>
              <a:rPr lang="tr-TR" sz="2400" dirty="0" err="1" smtClean="0"/>
              <a:t>Romanticism</a:t>
            </a:r>
            <a:r>
              <a:rPr lang="tr-TR" sz="2400" dirty="0" smtClean="0"/>
              <a:t> but </a:t>
            </a:r>
            <a:r>
              <a:rPr lang="tr-TR" sz="2400" dirty="0" err="1" smtClean="0"/>
              <a:t>also</a:t>
            </a:r>
            <a:r>
              <a:rPr lang="tr-TR" sz="2400" dirty="0" smtClean="0"/>
              <a:t>  </a:t>
            </a:r>
            <a:r>
              <a:rPr lang="tr-TR" sz="2400" dirty="0" err="1" smtClean="0"/>
              <a:t>to</a:t>
            </a:r>
            <a:r>
              <a:rPr lang="tr-TR" sz="2400" dirty="0" smtClean="0"/>
              <a:t> </a:t>
            </a:r>
            <a:r>
              <a:rPr lang="tr-TR" sz="2400" dirty="0" err="1" smtClean="0"/>
              <a:t>the</a:t>
            </a:r>
            <a:r>
              <a:rPr lang="tr-TR" sz="2400" dirty="0" smtClean="0"/>
              <a:t> </a:t>
            </a:r>
            <a:r>
              <a:rPr lang="tr-TR" sz="2400" dirty="0" err="1" smtClean="0"/>
              <a:t>authoritarianism</a:t>
            </a:r>
            <a:r>
              <a:rPr lang="tr-TR" sz="2400" dirty="0" smtClean="0"/>
              <a:t> </a:t>
            </a:r>
            <a:r>
              <a:rPr lang="tr-TR" sz="2400" dirty="0" err="1" smtClean="0"/>
              <a:t>devastating</a:t>
            </a:r>
            <a:r>
              <a:rPr lang="tr-TR" sz="2400" dirty="0" smtClean="0"/>
              <a:t> Europe, </a:t>
            </a:r>
            <a:r>
              <a:rPr lang="tr-TR" sz="2400" dirty="0" err="1" smtClean="0"/>
              <a:t>was</a:t>
            </a:r>
            <a:r>
              <a:rPr lang="tr-TR" sz="2400" dirty="0" smtClean="0"/>
              <a:t> </a:t>
            </a:r>
            <a:r>
              <a:rPr lang="tr-TR" sz="2400" dirty="0" err="1" smtClean="0"/>
              <a:t>increasingly</a:t>
            </a:r>
            <a:r>
              <a:rPr lang="tr-TR" sz="2400" dirty="0" smtClean="0"/>
              <a:t> </a:t>
            </a:r>
            <a:r>
              <a:rPr lang="tr-TR" sz="2400" dirty="0" err="1" smtClean="0"/>
              <a:t>flat</a:t>
            </a:r>
            <a:r>
              <a:rPr lang="tr-TR" sz="2400" dirty="0" smtClean="0"/>
              <a:t>, </a:t>
            </a:r>
            <a:r>
              <a:rPr lang="tr-TR" sz="2400" dirty="0" err="1" smtClean="0"/>
              <a:t>ironic</a:t>
            </a:r>
            <a:r>
              <a:rPr lang="tr-TR" sz="2400" dirty="0" smtClean="0"/>
              <a:t> </a:t>
            </a:r>
            <a:r>
              <a:rPr lang="tr-TR" sz="2400" dirty="0" err="1" smtClean="0"/>
              <a:t>and</a:t>
            </a:r>
            <a:r>
              <a:rPr lang="tr-TR" sz="2400" dirty="0" smtClean="0"/>
              <a:t> </a:t>
            </a:r>
            <a:r>
              <a:rPr lang="tr-TR" sz="2400" dirty="0" err="1" smtClean="0"/>
              <a:t>conversational</a:t>
            </a:r>
            <a:r>
              <a:rPr lang="tr-TR" sz="2400" dirty="0" smtClean="0"/>
              <a:t>.</a:t>
            </a:r>
          </a:p>
          <a:p>
            <a:r>
              <a:rPr lang="tr-TR" sz="2400" dirty="0" smtClean="0"/>
              <a:t>He </a:t>
            </a:r>
            <a:r>
              <a:rPr lang="tr-TR" sz="2400" dirty="0" err="1" smtClean="0"/>
              <a:t>never</a:t>
            </a:r>
            <a:r>
              <a:rPr lang="tr-TR" sz="2400" dirty="0" smtClean="0"/>
              <a:t> </a:t>
            </a:r>
            <a:r>
              <a:rPr lang="tr-TR" sz="2400" dirty="0" err="1" smtClean="0"/>
              <a:t>lost</a:t>
            </a:r>
            <a:r>
              <a:rPr lang="tr-TR" sz="2400" dirty="0" smtClean="0"/>
              <a:t> his </a:t>
            </a:r>
            <a:r>
              <a:rPr lang="tr-TR" sz="2400" dirty="0" err="1" smtClean="0"/>
              <a:t>ear</a:t>
            </a:r>
            <a:r>
              <a:rPr lang="tr-TR" sz="2400" dirty="0" smtClean="0"/>
              <a:t> </a:t>
            </a:r>
            <a:r>
              <a:rPr lang="tr-TR" sz="2400" dirty="0" err="1" smtClean="0"/>
              <a:t>for</a:t>
            </a:r>
            <a:r>
              <a:rPr lang="tr-TR" sz="2400" dirty="0" smtClean="0"/>
              <a:t> popular </a:t>
            </a:r>
            <a:r>
              <a:rPr lang="tr-TR" sz="2400" dirty="0" err="1" smtClean="0"/>
              <a:t>speech</a:t>
            </a:r>
            <a:r>
              <a:rPr lang="tr-TR" sz="2400" dirty="0" smtClean="0"/>
              <a:t> </a:t>
            </a:r>
            <a:r>
              <a:rPr lang="tr-TR" sz="2400" dirty="0" err="1" smtClean="0"/>
              <a:t>or</a:t>
            </a:r>
            <a:r>
              <a:rPr lang="tr-TR" sz="2400" dirty="0" smtClean="0"/>
              <a:t> his </a:t>
            </a:r>
            <a:r>
              <a:rPr lang="tr-TR" sz="2400" dirty="0" err="1" smtClean="0"/>
              <a:t>ability</a:t>
            </a:r>
            <a:r>
              <a:rPr lang="tr-TR" sz="2400" dirty="0" smtClean="0"/>
              <a:t> </a:t>
            </a:r>
            <a:r>
              <a:rPr lang="tr-TR" sz="2400" dirty="0" err="1" smtClean="0"/>
              <a:t>to</a:t>
            </a:r>
            <a:r>
              <a:rPr lang="tr-TR" sz="2400" dirty="0" smtClean="0"/>
              <a:t> </a:t>
            </a:r>
            <a:r>
              <a:rPr lang="tr-TR" sz="2400" dirty="0" err="1" smtClean="0"/>
              <a:t>combine</a:t>
            </a:r>
            <a:r>
              <a:rPr lang="tr-TR" sz="2400" dirty="0" smtClean="0"/>
              <a:t> </a:t>
            </a:r>
            <a:r>
              <a:rPr lang="tr-TR" sz="2400" dirty="0" err="1" smtClean="0"/>
              <a:t>elements</a:t>
            </a:r>
            <a:r>
              <a:rPr lang="tr-TR" sz="2400" dirty="0" smtClean="0"/>
              <a:t> </a:t>
            </a:r>
            <a:r>
              <a:rPr lang="tr-TR" sz="2400" dirty="0" err="1" smtClean="0"/>
              <a:t>from</a:t>
            </a:r>
            <a:r>
              <a:rPr lang="tr-TR" sz="2400" dirty="0" smtClean="0"/>
              <a:t> popular art </a:t>
            </a:r>
            <a:r>
              <a:rPr lang="tr-TR" sz="2400" dirty="0" err="1" smtClean="0"/>
              <a:t>with</a:t>
            </a:r>
            <a:r>
              <a:rPr lang="tr-TR" sz="2400" dirty="0" smtClean="0"/>
              <a:t> </a:t>
            </a:r>
            <a:r>
              <a:rPr lang="tr-TR" sz="2400" dirty="0" err="1" smtClean="0"/>
              <a:t>technical</a:t>
            </a:r>
            <a:r>
              <a:rPr lang="tr-TR" sz="2400" dirty="0" smtClean="0"/>
              <a:t> </a:t>
            </a:r>
            <a:r>
              <a:rPr lang="tr-TR" sz="2400" dirty="0" err="1" smtClean="0"/>
              <a:t>formality</a:t>
            </a:r>
            <a:r>
              <a:rPr lang="tr-TR" sz="2400" dirty="0" smtClean="0"/>
              <a:t>. He </a:t>
            </a:r>
            <a:r>
              <a:rPr lang="tr-TR" sz="2400" dirty="0" err="1" smtClean="0"/>
              <a:t>always</a:t>
            </a:r>
            <a:r>
              <a:rPr lang="tr-TR" sz="2400" dirty="0" smtClean="0"/>
              <a:t> </a:t>
            </a:r>
            <a:r>
              <a:rPr lang="tr-TR" sz="2400" dirty="0" err="1" smtClean="0"/>
              <a:t>experimented</a:t>
            </a:r>
            <a:r>
              <a:rPr lang="tr-TR" sz="2400" dirty="0" smtClean="0"/>
              <a:t>, </a:t>
            </a:r>
            <a:r>
              <a:rPr lang="tr-TR" sz="2400" dirty="0" err="1" smtClean="0"/>
              <a:t>particulary</a:t>
            </a:r>
            <a:r>
              <a:rPr lang="tr-TR" sz="2400" dirty="0" smtClean="0"/>
              <a:t> in </a:t>
            </a:r>
            <a:r>
              <a:rPr lang="tr-TR" sz="2400" dirty="0" err="1" smtClean="0"/>
              <a:t>ways</a:t>
            </a:r>
            <a:r>
              <a:rPr lang="tr-TR" sz="2400" dirty="0" smtClean="0"/>
              <a:t> of </a:t>
            </a:r>
            <a:r>
              <a:rPr lang="tr-TR" sz="2400" dirty="0" err="1" smtClean="0"/>
              <a:t>bringing</a:t>
            </a:r>
            <a:r>
              <a:rPr lang="tr-TR" sz="2400" dirty="0" smtClean="0"/>
              <a:t> </a:t>
            </a:r>
            <a:r>
              <a:rPr lang="tr-TR" sz="2400" dirty="0" err="1" smtClean="0"/>
              <a:t>together</a:t>
            </a:r>
            <a:r>
              <a:rPr lang="tr-TR" sz="2400" dirty="0" smtClean="0"/>
              <a:t> </a:t>
            </a:r>
            <a:r>
              <a:rPr lang="tr-TR" sz="2400" dirty="0" err="1" smtClean="0"/>
              <a:t>high</a:t>
            </a:r>
            <a:r>
              <a:rPr lang="tr-TR" sz="2400" dirty="0" smtClean="0"/>
              <a:t> </a:t>
            </a:r>
            <a:r>
              <a:rPr lang="tr-TR" sz="2400" dirty="0" err="1" smtClean="0"/>
              <a:t>artifice</a:t>
            </a:r>
            <a:r>
              <a:rPr lang="tr-TR" sz="2400" dirty="0" smtClean="0"/>
              <a:t> </a:t>
            </a:r>
            <a:r>
              <a:rPr lang="tr-TR" sz="2400" dirty="0" err="1" smtClean="0"/>
              <a:t>and</a:t>
            </a:r>
            <a:r>
              <a:rPr lang="tr-TR" sz="2400" dirty="0" smtClean="0"/>
              <a:t> a </a:t>
            </a:r>
            <a:r>
              <a:rPr lang="tr-TR" sz="2400" dirty="0" err="1" smtClean="0"/>
              <a:t>colloquial</a:t>
            </a:r>
            <a:r>
              <a:rPr lang="tr-TR" sz="2400" dirty="0" smtClean="0"/>
              <a:t> </a:t>
            </a:r>
            <a:r>
              <a:rPr lang="tr-TR" sz="2400" dirty="0" err="1" smtClean="0"/>
              <a:t>tone</a:t>
            </a:r>
            <a:r>
              <a:rPr lang="tr-TR" sz="2400" dirty="0" smtClean="0"/>
              <a:t>. </a:t>
            </a:r>
            <a:endParaRPr lang="tr-TR" sz="2400" dirty="0"/>
          </a:p>
        </p:txBody>
      </p:sp>
    </p:spTree>
    <p:extLst>
      <p:ext uri="{BB962C8B-B14F-4D97-AF65-F5344CB8AC3E}">
        <p14:creationId xmlns:p14="http://schemas.microsoft.com/office/powerpoint/2010/main" val="10822263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UNKNOWN CITIZEN (1939)</a:t>
            </a:r>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1196752"/>
            <a:ext cx="9112316" cy="5661248"/>
          </a:xfrm>
        </p:spPr>
      </p:pic>
    </p:spTree>
    <p:extLst>
      <p:ext uri="{BB962C8B-B14F-4D97-AF65-F5344CB8AC3E}">
        <p14:creationId xmlns:p14="http://schemas.microsoft.com/office/powerpoint/2010/main" val="28381075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Analysis</a:t>
            </a:r>
            <a:endParaRPr lang="tr-TR" dirty="0"/>
          </a:p>
        </p:txBody>
      </p:sp>
      <p:sp>
        <p:nvSpPr>
          <p:cNvPr id="3" name="İçerik Yer Tutucusu 2"/>
          <p:cNvSpPr>
            <a:spLocks noGrp="1"/>
          </p:cNvSpPr>
          <p:nvPr>
            <p:ph idx="1"/>
          </p:nvPr>
        </p:nvSpPr>
        <p:spPr>
          <a:xfrm>
            <a:off x="107504" y="1196752"/>
            <a:ext cx="8856984" cy="5544616"/>
          </a:xfrm>
        </p:spPr>
        <p:txBody>
          <a:bodyPr>
            <a:normAutofit lnSpcReduction="10000"/>
          </a:bodyPr>
          <a:lstStyle/>
          <a:p>
            <a:r>
              <a:rPr lang="tr-TR" dirty="0" smtClean="0"/>
              <a:t>A</a:t>
            </a:r>
            <a:r>
              <a:rPr lang="en-US" dirty="0" smtClean="0"/>
              <a:t> </a:t>
            </a:r>
            <a:r>
              <a:rPr lang="en-US" dirty="0"/>
              <a:t>satiric poem. </a:t>
            </a:r>
            <a:endParaRPr lang="tr-TR" dirty="0" smtClean="0"/>
          </a:p>
          <a:p>
            <a:r>
              <a:rPr lang="tr-TR" dirty="0"/>
              <a:t>D</a:t>
            </a:r>
            <a:r>
              <a:rPr lang="en-US" dirty="0" err="1" smtClean="0"/>
              <a:t>escrib</a:t>
            </a:r>
            <a:r>
              <a:rPr lang="tr-TR" dirty="0" err="1" smtClean="0"/>
              <a:t>ing</a:t>
            </a:r>
            <a:r>
              <a:rPr lang="en-US" dirty="0" smtClean="0"/>
              <a:t> </a:t>
            </a:r>
            <a:r>
              <a:rPr lang="en-US" dirty="0"/>
              <a:t>an average citizen in a government-controlled state. </a:t>
            </a:r>
            <a:endParaRPr lang="tr-TR" dirty="0" smtClean="0"/>
          </a:p>
          <a:p>
            <a:r>
              <a:rPr lang="en-US" dirty="0" smtClean="0"/>
              <a:t>In </a:t>
            </a:r>
            <a:r>
              <a:rPr lang="en-US" dirty="0"/>
              <a:t>many big cities, there is a monument to the Unknown Soldier that stands for the thousands of unknown soldiers who die for their country. </a:t>
            </a:r>
            <a:endParaRPr lang="tr-TR" dirty="0" smtClean="0"/>
          </a:p>
          <a:p>
            <a:r>
              <a:rPr lang="en-US" dirty="0" smtClean="0"/>
              <a:t>The </a:t>
            </a:r>
            <a:r>
              <a:rPr lang="en-US" dirty="0"/>
              <a:t>title of Auden’s poem parodies this. </a:t>
            </a:r>
            <a:endParaRPr lang="tr-TR" dirty="0" smtClean="0"/>
          </a:p>
          <a:p>
            <a:r>
              <a:rPr lang="en-US" dirty="0" smtClean="0"/>
              <a:t>The </a:t>
            </a:r>
            <a:r>
              <a:rPr lang="en-US" dirty="0"/>
              <a:t>citizen to whom the monument has been built has been found to be without any </a:t>
            </a:r>
            <a:r>
              <a:rPr lang="en-US" dirty="0" smtClean="0"/>
              <a:t>fault</a:t>
            </a:r>
            <a:r>
              <a:rPr lang="tr-TR" dirty="0" smtClean="0"/>
              <a:t>. </a:t>
            </a:r>
            <a:r>
              <a:rPr lang="en-US" dirty="0"/>
              <a:t>He was a saint not because he searched for God but because he served the government perfectly.</a:t>
            </a:r>
            <a:endParaRPr lang="tr-TR" dirty="0"/>
          </a:p>
        </p:txBody>
      </p:sp>
    </p:spTree>
    <p:extLst>
      <p:ext uri="{BB962C8B-B14F-4D97-AF65-F5344CB8AC3E}">
        <p14:creationId xmlns:p14="http://schemas.microsoft.com/office/powerpoint/2010/main" val="16516570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1918</TotalTime>
  <Words>4289</Words>
  <Application>Microsoft Office PowerPoint</Application>
  <PresentationFormat>Ekran Gösterisi (4:3)</PresentationFormat>
  <Paragraphs>114</Paragraphs>
  <Slides>29</Slides>
  <Notes>0</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Ofis Teması</vt:lpstr>
      <vt:lpstr>W. H. AUDEN (1907-1973)</vt:lpstr>
      <vt:lpstr>About Poetry</vt:lpstr>
      <vt:lpstr>PowerPoint Sunusu</vt:lpstr>
      <vt:lpstr>PowerPoint Sunusu</vt:lpstr>
      <vt:lpstr>PowerPoint Sunusu</vt:lpstr>
      <vt:lpstr>PowerPoint Sunusu</vt:lpstr>
      <vt:lpstr>PowerPoint Sunusu</vt:lpstr>
      <vt:lpstr>UNKNOWN CITIZEN (1939)</vt:lpstr>
      <vt:lpstr>Analysis</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 H. AUDEN (1907-1973)</dc:title>
  <dc:creator>Emrah Işık</dc:creator>
  <cp:lastModifiedBy>Emrah Işık</cp:lastModifiedBy>
  <cp:revision>24</cp:revision>
  <dcterms:created xsi:type="dcterms:W3CDTF">2017-12-16T23:32:14Z</dcterms:created>
  <dcterms:modified xsi:type="dcterms:W3CDTF">2017-12-21T09:08:24Z</dcterms:modified>
</cp:coreProperties>
</file>