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2C68C66-4A7D-47DB-9DD2-A85F7EC912A4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8E8B975-3B14-4DB8-8952-862AC7AC9FA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6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8C66-4A7D-47DB-9DD2-A85F7EC912A4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975-3B14-4DB8-8952-862AC7AC9F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23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8C66-4A7D-47DB-9DD2-A85F7EC912A4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975-3B14-4DB8-8952-862AC7AC9FA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80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8C66-4A7D-47DB-9DD2-A85F7EC912A4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975-3B14-4DB8-8952-862AC7AC9FA2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92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8C66-4A7D-47DB-9DD2-A85F7EC912A4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975-3B14-4DB8-8952-862AC7AC9F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433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8C66-4A7D-47DB-9DD2-A85F7EC912A4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975-3B14-4DB8-8952-862AC7AC9FA2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741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8C66-4A7D-47DB-9DD2-A85F7EC912A4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975-3B14-4DB8-8952-862AC7AC9FA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99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8C66-4A7D-47DB-9DD2-A85F7EC912A4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975-3B14-4DB8-8952-862AC7AC9FA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53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8C66-4A7D-47DB-9DD2-A85F7EC912A4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975-3B14-4DB8-8952-862AC7AC9FA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39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8C66-4A7D-47DB-9DD2-A85F7EC912A4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975-3B14-4DB8-8952-862AC7AC9F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50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8C66-4A7D-47DB-9DD2-A85F7EC912A4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975-3B14-4DB8-8952-862AC7AC9FA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3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8C66-4A7D-47DB-9DD2-A85F7EC912A4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975-3B14-4DB8-8952-862AC7AC9F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95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8C66-4A7D-47DB-9DD2-A85F7EC912A4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975-3B14-4DB8-8952-862AC7AC9FA2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64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8C66-4A7D-47DB-9DD2-A85F7EC912A4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975-3B14-4DB8-8952-862AC7AC9FA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67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8C66-4A7D-47DB-9DD2-A85F7EC912A4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975-3B14-4DB8-8952-862AC7AC9F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64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8C66-4A7D-47DB-9DD2-A85F7EC912A4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975-3B14-4DB8-8952-862AC7AC9FA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83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8C66-4A7D-47DB-9DD2-A85F7EC912A4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975-3B14-4DB8-8952-862AC7AC9F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42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C68C66-4A7D-47DB-9DD2-A85F7EC912A4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E8B975-3B14-4DB8-8952-862AC7AC9F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77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773879" y="3449369"/>
            <a:ext cx="6815669" cy="1023710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Ekstraselüler</a:t>
            </a:r>
            <a:r>
              <a:rPr lang="tr-TR" dirty="0" smtClean="0"/>
              <a:t> DNA’nın (</a:t>
            </a:r>
            <a:r>
              <a:rPr lang="tr-TR" dirty="0" err="1" smtClean="0"/>
              <a:t>eDNA</a:t>
            </a:r>
            <a:r>
              <a:rPr lang="tr-TR" dirty="0" smtClean="0"/>
              <a:t>) </a:t>
            </a:r>
            <a:r>
              <a:rPr lang="tr-TR" dirty="0" err="1" smtClean="0"/>
              <a:t>Biyofilm</a:t>
            </a:r>
            <a:r>
              <a:rPr lang="tr-TR" dirty="0" smtClean="0"/>
              <a:t> Yapısındaki </a:t>
            </a:r>
            <a:r>
              <a:rPr lang="tr-TR" dirty="0"/>
              <a:t>R</a:t>
            </a:r>
            <a:r>
              <a:rPr lang="tr-TR" dirty="0" smtClean="0"/>
              <a:t>olü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328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Gram Pozitif Bakterilerde </a:t>
            </a:r>
            <a:r>
              <a:rPr lang="tr-TR" dirty="0" err="1"/>
              <a:t>eDNA</a:t>
            </a:r>
            <a:r>
              <a:rPr lang="tr-TR" dirty="0"/>
              <a:t> </a:t>
            </a:r>
            <a:r>
              <a:rPr lang="tr-TR" dirty="0" smtClean="0"/>
              <a:t>Salımı (devam)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Gram pozitif bakterilerde </a:t>
            </a:r>
            <a:r>
              <a:rPr lang="tr-TR" dirty="0" err="1"/>
              <a:t>eDNA</a:t>
            </a:r>
            <a:r>
              <a:rPr lang="tr-TR" dirty="0"/>
              <a:t> salımı QS-bağımlı </a:t>
            </a:r>
            <a:r>
              <a:rPr lang="tr-TR" dirty="0" err="1"/>
              <a:t>otolizinler</a:t>
            </a:r>
            <a:r>
              <a:rPr lang="tr-TR" dirty="0"/>
              <a:t> aracılığıyla hücrelerin </a:t>
            </a:r>
            <a:r>
              <a:rPr lang="tr-TR" dirty="0" err="1"/>
              <a:t>lize</a:t>
            </a:r>
            <a:r>
              <a:rPr lang="tr-TR" dirty="0"/>
              <a:t> olması sonucunda gerçekleşir. </a:t>
            </a:r>
            <a:r>
              <a:rPr lang="tr-TR" dirty="0" err="1"/>
              <a:t>AtlE</a:t>
            </a:r>
            <a:r>
              <a:rPr lang="tr-TR" dirty="0"/>
              <a:t>, </a:t>
            </a:r>
            <a:r>
              <a:rPr lang="tr-TR" i="1" dirty="0" err="1"/>
              <a:t>Staphylococcus</a:t>
            </a:r>
            <a:r>
              <a:rPr lang="tr-TR" i="1" dirty="0"/>
              <a:t> </a:t>
            </a:r>
            <a:r>
              <a:rPr lang="tr-TR" i="1" dirty="0" err="1"/>
              <a:t>epidermidis’</a:t>
            </a:r>
            <a:r>
              <a:rPr lang="tr-TR" dirty="0" err="1"/>
              <a:t>in</a:t>
            </a:r>
            <a:r>
              <a:rPr lang="tr-TR" dirty="0"/>
              <a:t> hücre duvarı yüzeyinde bulunan ve hücre </a:t>
            </a:r>
            <a:r>
              <a:rPr lang="tr-TR" dirty="0" err="1"/>
              <a:t>lizisinde</a:t>
            </a:r>
            <a:r>
              <a:rPr lang="tr-TR" dirty="0"/>
              <a:t> görev alan, </a:t>
            </a:r>
            <a:r>
              <a:rPr lang="tr-TR" i="1" dirty="0" err="1"/>
              <a:t>atlE</a:t>
            </a:r>
            <a:r>
              <a:rPr lang="tr-TR" dirty="0"/>
              <a:t> geninden kodlanan bir </a:t>
            </a:r>
            <a:r>
              <a:rPr lang="tr-TR" dirty="0" err="1"/>
              <a:t>otolizin</a:t>
            </a:r>
            <a:r>
              <a:rPr lang="tr-TR" dirty="0"/>
              <a:t> </a:t>
            </a:r>
            <a:r>
              <a:rPr lang="tr-TR" dirty="0" smtClean="0"/>
              <a:t>faktörüdür. </a:t>
            </a:r>
            <a:r>
              <a:rPr lang="tr-TR" i="1" dirty="0" err="1"/>
              <a:t>Staphylococcus</a:t>
            </a:r>
            <a:r>
              <a:rPr lang="tr-TR" dirty="0"/>
              <a:t> </a:t>
            </a:r>
            <a:r>
              <a:rPr lang="tr-TR" i="1" dirty="0" err="1"/>
              <a:t>epidermidis</a:t>
            </a:r>
            <a:r>
              <a:rPr lang="tr-TR" dirty="0"/>
              <a:t> 1457 </a:t>
            </a:r>
            <a:r>
              <a:rPr lang="tr-TR" dirty="0" err="1"/>
              <a:t>Δ</a:t>
            </a:r>
            <a:r>
              <a:rPr lang="tr-TR" i="1" dirty="0" err="1"/>
              <a:t>atlE</a:t>
            </a:r>
            <a:r>
              <a:rPr lang="tr-TR" dirty="0"/>
              <a:t> gibi </a:t>
            </a:r>
            <a:r>
              <a:rPr lang="tr-TR" dirty="0" err="1"/>
              <a:t>mutant</a:t>
            </a:r>
            <a:r>
              <a:rPr lang="tr-TR" dirty="0"/>
              <a:t> </a:t>
            </a:r>
            <a:r>
              <a:rPr lang="tr-TR" dirty="0" err="1"/>
              <a:t>suşlarda</a:t>
            </a:r>
            <a:r>
              <a:rPr lang="tr-TR" dirty="0"/>
              <a:t> </a:t>
            </a:r>
            <a:r>
              <a:rPr lang="tr-TR" dirty="0" err="1"/>
              <a:t>otolizin</a:t>
            </a:r>
            <a:r>
              <a:rPr lang="tr-TR" dirty="0"/>
              <a:t> faktörünün eksikliği hücre </a:t>
            </a:r>
            <a:r>
              <a:rPr lang="tr-TR" dirty="0" err="1"/>
              <a:t>lizisinden</a:t>
            </a:r>
            <a:r>
              <a:rPr lang="tr-TR" dirty="0"/>
              <a:t> kaynaklı </a:t>
            </a:r>
            <a:r>
              <a:rPr lang="tr-TR" dirty="0" err="1"/>
              <a:t>eDNA</a:t>
            </a:r>
            <a:r>
              <a:rPr lang="tr-TR" dirty="0"/>
              <a:t> </a:t>
            </a:r>
            <a:r>
              <a:rPr lang="tr-TR" dirty="0" err="1"/>
              <a:t>salımında</a:t>
            </a:r>
            <a:r>
              <a:rPr lang="tr-TR" dirty="0"/>
              <a:t> %90 oranında azalmaya yol </a:t>
            </a:r>
            <a:r>
              <a:rPr lang="tr-TR" dirty="0" smtClean="0"/>
              <a:t>açar. </a:t>
            </a:r>
            <a:r>
              <a:rPr lang="tr-TR" dirty="0"/>
              <a:t>Bir başka araştırmada  </a:t>
            </a:r>
            <a:r>
              <a:rPr lang="tr-TR" i="1" dirty="0" err="1"/>
              <a:t>Enterococcus</a:t>
            </a:r>
            <a:r>
              <a:rPr lang="tr-TR" i="1" dirty="0"/>
              <a:t> </a:t>
            </a:r>
            <a:r>
              <a:rPr lang="tr-TR" i="1" dirty="0" err="1"/>
              <a:t>faecalis</a:t>
            </a:r>
            <a:r>
              <a:rPr lang="tr-TR" dirty="0" err="1"/>
              <a:t>’de</a:t>
            </a:r>
            <a:r>
              <a:rPr lang="tr-TR" dirty="0"/>
              <a:t> QS-bağımlı mekanizmalara benzer yollarla </a:t>
            </a:r>
            <a:r>
              <a:rPr lang="tr-TR" dirty="0" err="1"/>
              <a:t>eDNA</a:t>
            </a:r>
            <a:r>
              <a:rPr lang="tr-TR" dirty="0"/>
              <a:t> salımı gerçekleştiği </a:t>
            </a:r>
            <a:r>
              <a:rPr lang="tr-TR" dirty="0" smtClean="0"/>
              <a:t>gösterilmiştir. </a:t>
            </a:r>
            <a:r>
              <a:rPr lang="tr-TR" dirty="0"/>
              <a:t>Bu mikroorganizmada </a:t>
            </a:r>
            <a:r>
              <a:rPr lang="tr-TR" dirty="0" err="1"/>
              <a:t>peptit</a:t>
            </a:r>
            <a:r>
              <a:rPr lang="tr-TR" dirty="0"/>
              <a:t> </a:t>
            </a:r>
            <a:r>
              <a:rPr lang="tr-TR" dirty="0" err="1"/>
              <a:t>lakton</a:t>
            </a:r>
            <a:r>
              <a:rPr lang="tr-TR" dirty="0"/>
              <a:t>, </a:t>
            </a:r>
            <a:r>
              <a:rPr lang="tr-TR" dirty="0" err="1"/>
              <a:t>jelatinaz</a:t>
            </a:r>
            <a:r>
              <a:rPr lang="tr-TR" dirty="0"/>
              <a:t> ve serin </a:t>
            </a:r>
            <a:r>
              <a:rPr lang="tr-TR" dirty="0" err="1"/>
              <a:t>proteaz</a:t>
            </a:r>
            <a:r>
              <a:rPr lang="tr-TR" dirty="0"/>
              <a:t> adı verilen </a:t>
            </a:r>
            <a:r>
              <a:rPr lang="tr-TR" dirty="0" err="1"/>
              <a:t>proteazların</a:t>
            </a:r>
            <a:r>
              <a:rPr lang="tr-TR" dirty="0"/>
              <a:t> </a:t>
            </a:r>
            <a:r>
              <a:rPr lang="tr-TR" dirty="0" err="1"/>
              <a:t>salımını</a:t>
            </a:r>
            <a:r>
              <a:rPr lang="tr-TR" dirty="0"/>
              <a:t> arttırmasıyla, </a:t>
            </a:r>
            <a:r>
              <a:rPr lang="tr-TR" dirty="0" err="1"/>
              <a:t>eDNA</a:t>
            </a:r>
            <a:r>
              <a:rPr lang="tr-TR" dirty="0"/>
              <a:t> salımı dolaylı olarak </a:t>
            </a:r>
            <a:r>
              <a:rPr lang="tr-TR" dirty="0" smtClean="0"/>
              <a:t>artar.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330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eDNA’nın</a:t>
            </a:r>
            <a:r>
              <a:rPr lang="tr-TR" dirty="0"/>
              <a:t> Kökeni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i="1" dirty="0"/>
              <a:t>P. </a:t>
            </a:r>
            <a:r>
              <a:rPr lang="tr-TR" i="1" dirty="0" err="1"/>
              <a:t>aeruginosa</a:t>
            </a:r>
            <a:r>
              <a:rPr lang="tr-TR" dirty="0"/>
              <a:t> </a:t>
            </a:r>
            <a:r>
              <a:rPr lang="tr-TR" dirty="0" err="1"/>
              <a:t>biyofilmlerinde</a:t>
            </a:r>
            <a:r>
              <a:rPr lang="tr-TR" dirty="0"/>
              <a:t> </a:t>
            </a:r>
            <a:r>
              <a:rPr lang="tr-TR" dirty="0" err="1"/>
              <a:t>eDNA’nın</a:t>
            </a:r>
            <a:r>
              <a:rPr lang="tr-TR" dirty="0"/>
              <a:t> miktar olarak proteinlerden altı kat, karbonhidratlardan on sekiz kat daha fazla olduğu belirlenmiştir. Özetle </a:t>
            </a:r>
            <a:r>
              <a:rPr lang="tr-TR" dirty="0" err="1"/>
              <a:t>eDNA</a:t>
            </a:r>
            <a:r>
              <a:rPr lang="tr-TR" dirty="0"/>
              <a:t> EPS yapısında oldukça fazla bulunan bir </a:t>
            </a:r>
            <a:r>
              <a:rPr lang="tr-TR" dirty="0" err="1"/>
              <a:t>matriks</a:t>
            </a:r>
            <a:r>
              <a:rPr lang="tr-TR" dirty="0"/>
              <a:t> </a:t>
            </a:r>
            <a:r>
              <a:rPr lang="tr-TR" dirty="0" smtClean="0"/>
              <a:t>elemanıdır. </a:t>
            </a:r>
            <a:r>
              <a:rPr lang="tr-TR" dirty="0"/>
              <a:t>Araştırmacılar uzun bir süre </a:t>
            </a:r>
            <a:r>
              <a:rPr lang="tr-TR" dirty="0" err="1"/>
              <a:t>eDNA’nın</a:t>
            </a:r>
            <a:r>
              <a:rPr lang="tr-TR" dirty="0"/>
              <a:t> </a:t>
            </a:r>
            <a:r>
              <a:rPr lang="tr-TR" dirty="0" err="1"/>
              <a:t>genomik</a:t>
            </a:r>
            <a:r>
              <a:rPr lang="tr-TR" dirty="0"/>
              <a:t> DNA’dan mı yoksa </a:t>
            </a:r>
            <a:r>
              <a:rPr lang="tr-TR" dirty="0" err="1"/>
              <a:t>plazmit</a:t>
            </a:r>
            <a:r>
              <a:rPr lang="tr-TR" dirty="0"/>
              <a:t> DNA’sından mı oluştuğunu tartışmıştır. </a:t>
            </a:r>
            <a:r>
              <a:rPr lang="tr-TR" dirty="0" err="1"/>
              <a:t>eDNA’nın</a:t>
            </a:r>
            <a:r>
              <a:rPr lang="tr-TR" dirty="0"/>
              <a:t> kaynağı ile ilgili akla gelen bir diğer ihtimal ise </a:t>
            </a:r>
            <a:r>
              <a:rPr lang="tr-TR" dirty="0" err="1"/>
              <a:t>eDNA’nın</a:t>
            </a:r>
            <a:r>
              <a:rPr lang="tr-TR" dirty="0"/>
              <a:t> hücreler tarafından özel olarak sentezlenen bir polimer olduğu yönündeydi. Çeşitli araştırmalar sonucunda </a:t>
            </a:r>
            <a:r>
              <a:rPr lang="tr-TR" dirty="0" err="1"/>
              <a:t>eDNA’nın</a:t>
            </a:r>
            <a:r>
              <a:rPr lang="tr-TR" dirty="0"/>
              <a:t> </a:t>
            </a:r>
            <a:r>
              <a:rPr lang="tr-TR" dirty="0" err="1"/>
              <a:t>genomik</a:t>
            </a:r>
            <a:r>
              <a:rPr lang="tr-TR" dirty="0"/>
              <a:t> DNA (</a:t>
            </a:r>
            <a:r>
              <a:rPr lang="tr-TR" dirty="0" err="1"/>
              <a:t>gDNA</a:t>
            </a:r>
            <a:r>
              <a:rPr lang="tr-TR" dirty="0"/>
              <a:t>) ile benzerlik gösterdiği tespit </a:t>
            </a:r>
            <a:r>
              <a:rPr lang="tr-TR" dirty="0" smtClean="0"/>
              <a:t>edilmiştir.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80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eDNA’nın</a:t>
            </a:r>
            <a:r>
              <a:rPr lang="tr-TR" dirty="0"/>
              <a:t> </a:t>
            </a:r>
            <a:r>
              <a:rPr lang="tr-TR" dirty="0" smtClean="0"/>
              <a:t>Kökeni (devam)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Steinberger</a:t>
            </a:r>
            <a:r>
              <a:rPr lang="tr-TR" dirty="0"/>
              <a:t> ve </a:t>
            </a:r>
            <a:r>
              <a:rPr lang="tr-TR" dirty="0" err="1"/>
              <a:t>Holden’in</a:t>
            </a:r>
            <a:r>
              <a:rPr lang="tr-TR" dirty="0"/>
              <a:t> çalışmasında (2005) </a:t>
            </a:r>
            <a:r>
              <a:rPr lang="tr-TR" i="1" dirty="0"/>
              <a:t>P. </a:t>
            </a:r>
            <a:r>
              <a:rPr lang="tr-TR" i="1" dirty="0" err="1"/>
              <a:t>aeruginosa</a:t>
            </a:r>
            <a:r>
              <a:rPr lang="tr-TR" i="1" dirty="0"/>
              <a:t> </a:t>
            </a:r>
            <a:r>
              <a:rPr lang="tr-TR" dirty="0" err="1"/>
              <a:t>biyofilmlerinde</a:t>
            </a:r>
            <a:r>
              <a:rPr lang="tr-TR" dirty="0"/>
              <a:t> yapılan “Rastgele </a:t>
            </a:r>
            <a:r>
              <a:rPr lang="tr-TR" dirty="0" err="1"/>
              <a:t>Polimorfik</a:t>
            </a:r>
            <a:r>
              <a:rPr lang="tr-TR" dirty="0"/>
              <a:t> DNA </a:t>
            </a:r>
            <a:r>
              <a:rPr lang="tr-TR" dirty="0" err="1"/>
              <a:t>Amplifikasyon</a:t>
            </a:r>
            <a:r>
              <a:rPr lang="tr-TR" dirty="0"/>
              <a:t>” (RAPD) denemeleri, </a:t>
            </a:r>
            <a:r>
              <a:rPr lang="tr-TR" dirty="0" err="1"/>
              <a:t>eDNA’nın</a:t>
            </a:r>
            <a:r>
              <a:rPr lang="tr-TR" dirty="0"/>
              <a:t> </a:t>
            </a:r>
            <a:r>
              <a:rPr lang="tr-TR" dirty="0" err="1"/>
              <a:t>gDNA</a:t>
            </a:r>
            <a:r>
              <a:rPr lang="tr-TR" dirty="0"/>
              <a:t> ile özdeş olduğunu kanıtlar </a:t>
            </a:r>
            <a:r>
              <a:rPr lang="tr-TR" dirty="0" smtClean="0"/>
              <a:t>niteliktedir. </a:t>
            </a:r>
            <a:endParaRPr lang="tr-TR" dirty="0"/>
          </a:p>
          <a:p>
            <a:r>
              <a:rPr lang="tr-TR" dirty="0"/>
              <a:t>Bir başka araştırma grubu tarafından yine </a:t>
            </a:r>
            <a:r>
              <a:rPr lang="tr-TR" i="1" dirty="0"/>
              <a:t>P. </a:t>
            </a:r>
            <a:r>
              <a:rPr lang="tr-TR" i="1" dirty="0" err="1"/>
              <a:t>aeruginosa’</a:t>
            </a:r>
            <a:r>
              <a:rPr lang="tr-TR" dirty="0" err="1"/>
              <a:t>da</a:t>
            </a:r>
            <a:r>
              <a:rPr lang="tr-TR" dirty="0"/>
              <a:t> yapılan </a:t>
            </a:r>
            <a:r>
              <a:rPr lang="tr-TR" dirty="0" err="1"/>
              <a:t>Polimeraz</a:t>
            </a:r>
            <a:r>
              <a:rPr lang="tr-TR" dirty="0"/>
              <a:t> Zincir Reaksiyonu (PZR) ve </a:t>
            </a:r>
            <a:r>
              <a:rPr lang="tr-TR" dirty="0" err="1"/>
              <a:t>Southern</a:t>
            </a:r>
            <a:r>
              <a:rPr lang="tr-TR" dirty="0"/>
              <a:t> analizleri sonucunda </a:t>
            </a:r>
            <a:r>
              <a:rPr lang="tr-TR" dirty="0" err="1"/>
              <a:t>eDNA</a:t>
            </a:r>
            <a:r>
              <a:rPr lang="tr-TR" dirty="0"/>
              <a:t> ve </a:t>
            </a:r>
            <a:r>
              <a:rPr lang="tr-TR" dirty="0" err="1"/>
              <a:t>gDNA</a:t>
            </a:r>
            <a:r>
              <a:rPr lang="tr-TR" dirty="0"/>
              <a:t> arasındaki benzerlik bir kez daha </a:t>
            </a:r>
            <a:r>
              <a:rPr lang="tr-TR" dirty="0" smtClean="0"/>
              <a:t>gösterilmiştir. </a:t>
            </a:r>
            <a:r>
              <a:rPr lang="tr-TR" i="1" dirty="0" err="1"/>
              <a:t>Listeria</a:t>
            </a:r>
            <a:r>
              <a:rPr lang="tr-TR" i="1" dirty="0"/>
              <a:t> </a:t>
            </a:r>
            <a:r>
              <a:rPr lang="tr-TR" i="1" dirty="0" err="1"/>
              <a:t>monocytogens</a:t>
            </a:r>
            <a:r>
              <a:rPr lang="tr-TR" i="1" dirty="0"/>
              <a:t> </a:t>
            </a:r>
            <a:r>
              <a:rPr lang="tr-TR" dirty="0"/>
              <a:t>ile yürütülen PCR çalışmaları, incelenen </a:t>
            </a:r>
            <a:r>
              <a:rPr lang="tr-TR" dirty="0" err="1"/>
              <a:t>eDNA’nın</a:t>
            </a:r>
            <a:r>
              <a:rPr lang="tr-TR" dirty="0"/>
              <a:t> </a:t>
            </a:r>
            <a:r>
              <a:rPr lang="tr-TR" dirty="0" err="1"/>
              <a:t>kromozomal</a:t>
            </a:r>
            <a:r>
              <a:rPr lang="tr-TR" dirty="0"/>
              <a:t> kökenli olduğunu </a:t>
            </a:r>
            <a:r>
              <a:rPr lang="tr-TR" dirty="0" smtClean="0"/>
              <a:t>kanıtlamıştır. </a:t>
            </a:r>
            <a:r>
              <a:rPr lang="tr-TR" dirty="0"/>
              <a:t>Özetle, farklı araştırmacılar tarafından, farklı bakteri </a:t>
            </a:r>
            <a:r>
              <a:rPr lang="tr-TR" dirty="0" err="1"/>
              <a:t>biyofilmleri</a:t>
            </a:r>
            <a:r>
              <a:rPr lang="tr-TR" dirty="0"/>
              <a:t> ile yürütülen çalışmalar, </a:t>
            </a:r>
            <a:r>
              <a:rPr lang="tr-TR" dirty="0" err="1"/>
              <a:t>eDNA’nın</a:t>
            </a:r>
            <a:r>
              <a:rPr lang="tr-TR" dirty="0"/>
              <a:t> </a:t>
            </a:r>
            <a:r>
              <a:rPr lang="tr-TR" dirty="0" err="1"/>
              <a:t>gDNA</a:t>
            </a:r>
            <a:r>
              <a:rPr lang="tr-TR" dirty="0"/>
              <a:t> kökenli olduğunu kanıtlar niteliktedir.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175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eDNA</a:t>
            </a:r>
            <a:r>
              <a:rPr lang="tr-TR" b="1" dirty="0"/>
              <a:t> Salımı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Hücre </a:t>
            </a:r>
            <a:r>
              <a:rPr lang="tr-TR" dirty="0"/>
              <a:t>dışı DNA’nın </a:t>
            </a:r>
            <a:r>
              <a:rPr lang="tr-TR" dirty="0" err="1"/>
              <a:t>biyofilm</a:t>
            </a:r>
            <a:r>
              <a:rPr lang="tr-TR" dirty="0"/>
              <a:t> </a:t>
            </a:r>
            <a:r>
              <a:rPr lang="tr-TR" dirty="0" err="1"/>
              <a:t>matriksindeki</a:t>
            </a:r>
            <a:r>
              <a:rPr lang="tr-TR" dirty="0"/>
              <a:t> varlığı bilinse de, </a:t>
            </a:r>
            <a:r>
              <a:rPr lang="tr-TR" dirty="0" err="1"/>
              <a:t>Whitchurch</a:t>
            </a:r>
            <a:r>
              <a:rPr lang="tr-TR" dirty="0"/>
              <a:t> vd. (2002) tarafından yapılan çalışmada hücre dışı DNA’nın </a:t>
            </a:r>
            <a:r>
              <a:rPr lang="tr-TR" dirty="0" err="1"/>
              <a:t>biyofilm</a:t>
            </a:r>
            <a:r>
              <a:rPr lang="tr-TR" dirty="0"/>
              <a:t> </a:t>
            </a:r>
            <a:r>
              <a:rPr lang="tr-TR" dirty="0" err="1"/>
              <a:t>matriksinde</a:t>
            </a:r>
            <a:r>
              <a:rPr lang="tr-TR" dirty="0"/>
              <a:t> sadece bulunmakla kalmayıp önemli bir role sahip olduğunu da </a:t>
            </a:r>
            <a:r>
              <a:rPr lang="tr-TR" dirty="0" smtClean="0"/>
              <a:t>göstermiştir. </a:t>
            </a:r>
          </a:p>
          <a:p>
            <a:r>
              <a:rPr lang="tr-TR" dirty="0" smtClean="0"/>
              <a:t>Yapılan </a:t>
            </a:r>
            <a:r>
              <a:rPr lang="tr-TR" dirty="0"/>
              <a:t>çalışmada </a:t>
            </a:r>
            <a:r>
              <a:rPr lang="tr-TR" dirty="0" err="1"/>
              <a:t>biyofilm</a:t>
            </a:r>
            <a:r>
              <a:rPr lang="tr-TR" dirty="0"/>
              <a:t> araştırmalarında model organizma olan </a:t>
            </a:r>
            <a:r>
              <a:rPr lang="tr-TR" i="1" dirty="0"/>
              <a:t>P. </a:t>
            </a:r>
            <a:r>
              <a:rPr lang="tr-TR" i="1" dirty="0" err="1"/>
              <a:t>aeruginosa</a:t>
            </a:r>
            <a:r>
              <a:rPr lang="tr-TR" dirty="0"/>
              <a:t> </a:t>
            </a:r>
            <a:r>
              <a:rPr lang="tr-TR" dirty="0" err="1"/>
              <a:t>biyofilmleri</a:t>
            </a:r>
            <a:r>
              <a:rPr lang="tr-TR" dirty="0"/>
              <a:t> yeşil floresan boya ile boyanmış, ardından </a:t>
            </a:r>
            <a:r>
              <a:rPr lang="tr-TR" dirty="0" err="1"/>
              <a:t>DNaz</a:t>
            </a:r>
            <a:r>
              <a:rPr lang="tr-TR" dirty="0"/>
              <a:t> I eklenmiş ve eklenmemiş örnekler karşılaştırılmıştır. </a:t>
            </a:r>
            <a:r>
              <a:rPr lang="tr-TR" dirty="0" err="1"/>
              <a:t>DNaz</a:t>
            </a:r>
            <a:r>
              <a:rPr lang="tr-TR" dirty="0"/>
              <a:t> I enziminin uygulanması sonucunda,  </a:t>
            </a:r>
            <a:r>
              <a:rPr lang="tr-TR" dirty="0" err="1"/>
              <a:t>biyofilm</a:t>
            </a:r>
            <a:r>
              <a:rPr lang="tr-TR" dirty="0"/>
              <a:t> yapısını zayıfladığı ve daha çözülebilir bir hale geldiği gösterilmiştir. Ardından, </a:t>
            </a:r>
            <a:r>
              <a:rPr lang="tr-TR" dirty="0" err="1"/>
              <a:t>deoksiribonükleazların</a:t>
            </a:r>
            <a:r>
              <a:rPr lang="tr-TR" dirty="0"/>
              <a:t> </a:t>
            </a:r>
            <a:r>
              <a:rPr lang="tr-TR" dirty="0" err="1"/>
              <a:t>biyofilm</a:t>
            </a:r>
            <a:r>
              <a:rPr lang="tr-TR" dirty="0"/>
              <a:t> yapısına olan etkisinin </a:t>
            </a:r>
            <a:r>
              <a:rPr lang="tr-TR" dirty="0" err="1"/>
              <a:t>biyofilm</a:t>
            </a:r>
            <a:r>
              <a:rPr lang="tr-TR" dirty="0"/>
              <a:t> oluşumunun hangi aşamasında en yüksek düzeye ulaştığını belirlemek amacıyla 12, 36, 60 ve 84 saat </a:t>
            </a:r>
            <a:r>
              <a:rPr lang="tr-TR" dirty="0" err="1"/>
              <a:t>inkübasyona</a:t>
            </a:r>
            <a:r>
              <a:rPr lang="tr-TR" dirty="0"/>
              <a:t> bırakılan örneklere farklı zamanlarda eklenmiş </a:t>
            </a:r>
            <a:r>
              <a:rPr lang="tr-TR" dirty="0" err="1"/>
              <a:t>DNaz</a:t>
            </a:r>
            <a:r>
              <a:rPr lang="tr-TR" dirty="0"/>
              <a:t> I enziminin etkileri incelenmiştir.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630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eDNA</a:t>
            </a:r>
            <a:r>
              <a:rPr lang="tr-TR" b="1" dirty="0"/>
              <a:t> </a:t>
            </a:r>
            <a:r>
              <a:rPr lang="tr-TR" b="1" dirty="0" smtClean="0"/>
              <a:t>Salımı (devam)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Yapılan çalışmada 12, 36 ve 60 saatlik </a:t>
            </a:r>
            <a:r>
              <a:rPr lang="tr-TR" dirty="0" err="1"/>
              <a:t>inkübasyona</a:t>
            </a:r>
            <a:r>
              <a:rPr lang="tr-TR" dirty="0"/>
              <a:t> bırakılmış örneklere belirli aralıklar eklenmiş </a:t>
            </a:r>
            <a:r>
              <a:rPr lang="tr-TR" dirty="0" err="1"/>
              <a:t>DNaz</a:t>
            </a:r>
            <a:r>
              <a:rPr lang="tr-TR" dirty="0"/>
              <a:t> I sayesinde </a:t>
            </a:r>
            <a:r>
              <a:rPr lang="tr-TR" dirty="0" err="1"/>
              <a:t>biyofilm</a:t>
            </a:r>
            <a:r>
              <a:rPr lang="tr-TR" dirty="0"/>
              <a:t> yapısı zayıflatılmış ancak 84 saatlik olgun </a:t>
            </a:r>
            <a:r>
              <a:rPr lang="tr-TR" dirty="0" err="1"/>
              <a:t>biyofilmde</a:t>
            </a:r>
            <a:r>
              <a:rPr lang="tr-TR" dirty="0"/>
              <a:t> </a:t>
            </a:r>
            <a:r>
              <a:rPr lang="tr-TR" dirty="0" err="1"/>
              <a:t>DNaz</a:t>
            </a:r>
            <a:r>
              <a:rPr lang="tr-TR" dirty="0"/>
              <a:t> I uygulamasının neredeyse hiç etki göstermediği </a:t>
            </a:r>
            <a:r>
              <a:rPr lang="tr-TR" dirty="0" smtClean="0"/>
              <a:t>kanıtlanmıştır. </a:t>
            </a:r>
            <a:r>
              <a:rPr lang="tr-TR" dirty="0"/>
              <a:t>Bu çalışmanın sonucunda, </a:t>
            </a:r>
            <a:r>
              <a:rPr lang="tr-TR" dirty="0" err="1"/>
              <a:t>biyofilm</a:t>
            </a:r>
            <a:r>
              <a:rPr lang="tr-TR" dirty="0"/>
              <a:t> yapısındaki </a:t>
            </a:r>
            <a:r>
              <a:rPr lang="tr-TR" dirty="0" err="1"/>
              <a:t>eDNA’nın</a:t>
            </a:r>
            <a:r>
              <a:rPr lang="tr-TR" dirty="0"/>
              <a:t> fonksiyonel ve yapısal özellikleri araştırmacılar tarafından merak edilmeye başlanmış ve hücre dışı DNA bakteriyel </a:t>
            </a:r>
            <a:r>
              <a:rPr lang="tr-TR" dirty="0" err="1"/>
              <a:t>biyofilmler</a:t>
            </a:r>
            <a:r>
              <a:rPr lang="tr-TR" dirty="0"/>
              <a:t> için güncel araştırma konularından biri haline gelmiştir.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430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Gram Negatif Bakterilerde </a:t>
            </a:r>
            <a:r>
              <a:rPr lang="tr-TR" dirty="0" err="1"/>
              <a:t>eDNA</a:t>
            </a:r>
            <a:r>
              <a:rPr lang="tr-TR" dirty="0"/>
              <a:t> Salımı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Daha öncede belirtiğimiz gibi QS mekanizmaları </a:t>
            </a:r>
            <a:r>
              <a:rPr lang="tr-TR" dirty="0" err="1"/>
              <a:t>profajların</a:t>
            </a:r>
            <a:r>
              <a:rPr lang="tr-TR" dirty="0"/>
              <a:t> üretimini ve hücre </a:t>
            </a:r>
            <a:r>
              <a:rPr lang="tr-TR" dirty="0" err="1"/>
              <a:t>lizisinde</a:t>
            </a:r>
            <a:r>
              <a:rPr lang="tr-TR" dirty="0"/>
              <a:t> yer alan proteinlerin ve büyük miktarlarda </a:t>
            </a:r>
            <a:r>
              <a:rPr lang="tr-TR" dirty="0" err="1"/>
              <a:t>eDNA’nın</a:t>
            </a:r>
            <a:r>
              <a:rPr lang="tr-TR" dirty="0"/>
              <a:t> </a:t>
            </a:r>
            <a:r>
              <a:rPr lang="tr-TR" dirty="0" err="1"/>
              <a:t>salımını</a:t>
            </a:r>
            <a:r>
              <a:rPr lang="tr-TR" dirty="0"/>
              <a:t> kontrol eder. Gram negatif bakterilerdeki QS sinyal molekülleri olan </a:t>
            </a:r>
            <a:r>
              <a:rPr lang="tr-TR" dirty="0" err="1"/>
              <a:t>açillenmiş</a:t>
            </a:r>
            <a:r>
              <a:rPr lang="tr-TR" dirty="0"/>
              <a:t> </a:t>
            </a:r>
            <a:r>
              <a:rPr lang="tr-TR" dirty="0" err="1"/>
              <a:t>homoserin</a:t>
            </a:r>
            <a:r>
              <a:rPr lang="tr-TR" dirty="0"/>
              <a:t> </a:t>
            </a:r>
            <a:r>
              <a:rPr lang="tr-TR" dirty="0" err="1"/>
              <a:t>laktonlar</a:t>
            </a:r>
            <a:r>
              <a:rPr lang="tr-TR" dirty="0"/>
              <a:t> (AHL) ve </a:t>
            </a:r>
            <a:r>
              <a:rPr lang="tr-TR" i="1" dirty="0" err="1"/>
              <a:t>Pseudomonas</a:t>
            </a:r>
            <a:r>
              <a:rPr lang="tr-TR" dirty="0"/>
              <a:t> </a:t>
            </a:r>
            <a:r>
              <a:rPr lang="tr-TR" dirty="0" err="1"/>
              <a:t>kinolon</a:t>
            </a:r>
            <a:r>
              <a:rPr lang="tr-TR" dirty="0"/>
              <a:t> sinyal molekülü (PQS), </a:t>
            </a:r>
            <a:r>
              <a:rPr lang="tr-TR" dirty="0" err="1"/>
              <a:t>profaj</a:t>
            </a:r>
            <a:r>
              <a:rPr lang="tr-TR" dirty="0"/>
              <a:t> ve </a:t>
            </a:r>
            <a:r>
              <a:rPr lang="tr-TR" dirty="0" err="1"/>
              <a:t>fenazin</a:t>
            </a:r>
            <a:r>
              <a:rPr lang="tr-TR" dirty="0"/>
              <a:t> gibi hücre </a:t>
            </a:r>
            <a:r>
              <a:rPr lang="tr-TR" dirty="0" err="1"/>
              <a:t>lizis</a:t>
            </a:r>
            <a:r>
              <a:rPr lang="tr-TR" dirty="0"/>
              <a:t> faktörlerinin </a:t>
            </a:r>
            <a:r>
              <a:rPr lang="tr-TR" dirty="0" err="1"/>
              <a:t>salımını</a:t>
            </a:r>
            <a:r>
              <a:rPr lang="tr-TR" dirty="0"/>
              <a:t> kontrol ederler. Bu faktörler de hücre </a:t>
            </a:r>
            <a:r>
              <a:rPr lang="tr-TR" dirty="0" err="1"/>
              <a:t>lizisini</a:t>
            </a:r>
            <a:r>
              <a:rPr lang="tr-TR" dirty="0"/>
              <a:t> arttırarak </a:t>
            </a:r>
            <a:r>
              <a:rPr lang="tr-TR" dirty="0" err="1"/>
              <a:t>eDNA</a:t>
            </a:r>
            <a:r>
              <a:rPr lang="tr-TR" dirty="0"/>
              <a:t> </a:t>
            </a:r>
            <a:r>
              <a:rPr lang="tr-TR" dirty="0" err="1"/>
              <a:t>salımını</a:t>
            </a:r>
            <a:r>
              <a:rPr lang="tr-TR" dirty="0"/>
              <a:t> tetikler. Örnek olarak, </a:t>
            </a:r>
            <a:r>
              <a:rPr lang="tr-TR" i="1" dirty="0"/>
              <a:t>P. </a:t>
            </a:r>
            <a:r>
              <a:rPr lang="tr-TR" i="1" dirty="0" err="1"/>
              <a:t>aeruginosa</a:t>
            </a:r>
            <a:r>
              <a:rPr lang="tr-TR" dirty="0"/>
              <a:t> </a:t>
            </a:r>
            <a:r>
              <a:rPr lang="tr-TR" i="1" dirty="0" err="1"/>
              <a:t>pqsA</a:t>
            </a:r>
            <a:r>
              <a:rPr lang="tr-TR" dirty="0"/>
              <a:t> ve </a:t>
            </a:r>
            <a:r>
              <a:rPr lang="tr-TR" i="1" dirty="0" err="1"/>
              <a:t>lasI</a:t>
            </a:r>
            <a:r>
              <a:rPr lang="tr-TR" i="1" dirty="0"/>
              <a:t>/</a:t>
            </a:r>
            <a:r>
              <a:rPr lang="tr-TR" i="1" dirty="0" err="1"/>
              <a:t>rhlI</a:t>
            </a:r>
            <a:r>
              <a:rPr lang="tr-TR" dirty="0"/>
              <a:t> </a:t>
            </a:r>
            <a:r>
              <a:rPr lang="tr-TR" dirty="0" err="1"/>
              <a:t>mutantlarında</a:t>
            </a:r>
            <a:r>
              <a:rPr lang="tr-TR" dirty="0"/>
              <a:t> </a:t>
            </a:r>
            <a:r>
              <a:rPr lang="tr-TR" dirty="0" err="1"/>
              <a:t>eDNA</a:t>
            </a:r>
            <a:r>
              <a:rPr lang="tr-TR" dirty="0"/>
              <a:t> </a:t>
            </a:r>
            <a:r>
              <a:rPr lang="tr-TR" dirty="0" err="1"/>
              <a:t>salımının</a:t>
            </a:r>
            <a:r>
              <a:rPr lang="tr-TR" dirty="0"/>
              <a:t> azaldığı görülmektedir. Çünkü </a:t>
            </a:r>
            <a:r>
              <a:rPr lang="tr-TR" dirty="0" err="1"/>
              <a:t>mutant</a:t>
            </a:r>
            <a:r>
              <a:rPr lang="tr-TR" dirty="0"/>
              <a:t> hücrelerde PQS ve AHL üretim eksikliği meydana gelir ve bağlantılı olarak </a:t>
            </a:r>
            <a:r>
              <a:rPr lang="tr-TR" dirty="0" err="1"/>
              <a:t>profaj</a:t>
            </a:r>
            <a:r>
              <a:rPr lang="tr-TR" dirty="0"/>
              <a:t> ve hücre-</a:t>
            </a:r>
            <a:r>
              <a:rPr lang="tr-TR" dirty="0" err="1"/>
              <a:t>membran</a:t>
            </a:r>
            <a:r>
              <a:rPr lang="tr-TR" dirty="0"/>
              <a:t> veziküllerinde azalma, dolayısıyla düşük miktarda </a:t>
            </a:r>
            <a:r>
              <a:rPr lang="tr-TR" dirty="0" err="1"/>
              <a:t>eDNA</a:t>
            </a:r>
            <a:r>
              <a:rPr lang="tr-TR" dirty="0"/>
              <a:t> salımı gerçekleşir.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23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Gram Negatif Bakterilerde </a:t>
            </a:r>
            <a:r>
              <a:rPr lang="tr-TR" dirty="0" err="1"/>
              <a:t>eDNA</a:t>
            </a:r>
            <a:r>
              <a:rPr lang="tr-TR" dirty="0"/>
              <a:t> </a:t>
            </a:r>
            <a:r>
              <a:rPr lang="tr-TR" dirty="0" smtClean="0"/>
              <a:t>Salımı (devam)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Gram negatif bakterilerde bulunan </a:t>
            </a:r>
            <a:r>
              <a:rPr lang="tr-TR" dirty="0" err="1"/>
              <a:t>fenazin</a:t>
            </a:r>
            <a:r>
              <a:rPr lang="tr-TR" dirty="0"/>
              <a:t> molekülü doğrudan veya dolaylı olarak moleküler oksijenin azalması ve hidrojen peroksit gibi radikallerin artmasına sebep </a:t>
            </a:r>
            <a:r>
              <a:rPr lang="tr-TR" dirty="0" smtClean="0"/>
              <a:t>olur. </a:t>
            </a:r>
            <a:r>
              <a:rPr lang="tr-TR" dirty="0"/>
              <a:t>Bu durum hücre </a:t>
            </a:r>
            <a:r>
              <a:rPr lang="tr-TR" dirty="0" err="1"/>
              <a:t>membranına</a:t>
            </a:r>
            <a:r>
              <a:rPr lang="tr-TR" dirty="0"/>
              <a:t> zarar vererek </a:t>
            </a:r>
            <a:r>
              <a:rPr lang="tr-TR" dirty="0" err="1"/>
              <a:t>kromozomal</a:t>
            </a:r>
            <a:r>
              <a:rPr lang="tr-TR" dirty="0"/>
              <a:t> DNA’nın </a:t>
            </a:r>
            <a:r>
              <a:rPr lang="tr-TR" dirty="0" err="1"/>
              <a:t>eDNA</a:t>
            </a:r>
            <a:r>
              <a:rPr lang="tr-TR" dirty="0"/>
              <a:t> olarak çevreye bırakılmasına yol </a:t>
            </a:r>
            <a:r>
              <a:rPr lang="tr-TR" dirty="0" smtClean="0"/>
              <a:t>açar. </a:t>
            </a:r>
            <a:r>
              <a:rPr lang="tr-TR" dirty="0"/>
              <a:t>Farklı </a:t>
            </a:r>
            <a:r>
              <a:rPr lang="tr-TR" dirty="0" err="1"/>
              <a:t>suşlarda</a:t>
            </a:r>
            <a:r>
              <a:rPr lang="tr-TR" dirty="0"/>
              <a:t> gözlenen </a:t>
            </a:r>
            <a:r>
              <a:rPr lang="tr-TR" dirty="0" err="1"/>
              <a:t>fenazin</a:t>
            </a:r>
            <a:r>
              <a:rPr lang="tr-TR" dirty="0"/>
              <a:t> eksikliği düşük miktarlarda H</a:t>
            </a:r>
            <a:r>
              <a:rPr lang="tr-TR" baseline="-25000" dirty="0"/>
              <a:t>2</a:t>
            </a:r>
            <a:r>
              <a:rPr lang="tr-TR" dirty="0"/>
              <a:t>O</a:t>
            </a:r>
            <a:r>
              <a:rPr lang="tr-TR" baseline="-25000" dirty="0"/>
              <a:t>2 </a:t>
            </a:r>
            <a:r>
              <a:rPr lang="tr-TR" dirty="0"/>
              <a:t>üretimine bağlı olarak hücre </a:t>
            </a:r>
            <a:r>
              <a:rPr lang="tr-TR" dirty="0" err="1"/>
              <a:t>lizisini</a:t>
            </a:r>
            <a:r>
              <a:rPr lang="tr-TR" dirty="0"/>
              <a:t> ve dolayısıyla </a:t>
            </a:r>
            <a:r>
              <a:rPr lang="tr-TR" dirty="0" err="1"/>
              <a:t>eDNA</a:t>
            </a:r>
            <a:r>
              <a:rPr lang="tr-TR" dirty="0"/>
              <a:t> </a:t>
            </a:r>
            <a:r>
              <a:rPr lang="tr-TR" dirty="0" err="1"/>
              <a:t>salımını</a:t>
            </a:r>
            <a:r>
              <a:rPr lang="tr-TR" dirty="0"/>
              <a:t> </a:t>
            </a:r>
            <a:r>
              <a:rPr lang="tr-TR" dirty="0" smtClean="0"/>
              <a:t>azaltır.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511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Gram </a:t>
            </a:r>
            <a:r>
              <a:rPr lang="tr-TR" dirty="0"/>
              <a:t>Pozitif Bakterilerde </a:t>
            </a:r>
            <a:r>
              <a:rPr lang="tr-TR" dirty="0" err="1"/>
              <a:t>eDNA</a:t>
            </a:r>
            <a:r>
              <a:rPr lang="tr-TR" dirty="0"/>
              <a:t> Salımı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Gram pozitif bakterilerde </a:t>
            </a:r>
            <a:r>
              <a:rPr lang="tr-TR" dirty="0" err="1"/>
              <a:t>eDNA</a:t>
            </a:r>
            <a:r>
              <a:rPr lang="tr-TR" dirty="0"/>
              <a:t> salımı QS-bağımlı </a:t>
            </a:r>
            <a:r>
              <a:rPr lang="tr-TR" dirty="0" err="1"/>
              <a:t>otolizinler</a:t>
            </a:r>
            <a:r>
              <a:rPr lang="tr-TR" dirty="0"/>
              <a:t> aracılığıyla hücrelerin </a:t>
            </a:r>
            <a:r>
              <a:rPr lang="tr-TR" dirty="0" err="1"/>
              <a:t>lize</a:t>
            </a:r>
            <a:r>
              <a:rPr lang="tr-TR" dirty="0"/>
              <a:t> olması sonucunda gerçekleşir. </a:t>
            </a:r>
            <a:endParaRPr lang="tr-TR" dirty="0" smtClean="0"/>
          </a:p>
          <a:p>
            <a:r>
              <a:rPr lang="tr-TR" dirty="0" err="1" smtClean="0"/>
              <a:t>AtlE</a:t>
            </a:r>
            <a:r>
              <a:rPr lang="tr-TR" dirty="0"/>
              <a:t>, </a:t>
            </a:r>
            <a:r>
              <a:rPr lang="tr-TR" i="1" dirty="0" err="1"/>
              <a:t>Staphylococcus</a:t>
            </a:r>
            <a:r>
              <a:rPr lang="tr-TR" i="1" dirty="0"/>
              <a:t> </a:t>
            </a:r>
            <a:r>
              <a:rPr lang="tr-TR" i="1" dirty="0" err="1"/>
              <a:t>epidermidis’</a:t>
            </a:r>
            <a:r>
              <a:rPr lang="tr-TR" dirty="0" err="1"/>
              <a:t>in</a:t>
            </a:r>
            <a:r>
              <a:rPr lang="tr-TR" dirty="0"/>
              <a:t> hücre duvarı yüzeyinde bulunan ve hücre </a:t>
            </a:r>
            <a:r>
              <a:rPr lang="tr-TR" dirty="0" err="1"/>
              <a:t>lizisinde</a:t>
            </a:r>
            <a:r>
              <a:rPr lang="tr-TR" dirty="0"/>
              <a:t> görev alan, </a:t>
            </a:r>
            <a:r>
              <a:rPr lang="tr-TR" i="1" dirty="0" err="1"/>
              <a:t>atlE</a:t>
            </a:r>
            <a:r>
              <a:rPr lang="tr-TR" dirty="0"/>
              <a:t> geninden kodlanan bir </a:t>
            </a:r>
            <a:r>
              <a:rPr lang="tr-TR" dirty="0" err="1"/>
              <a:t>otolizin</a:t>
            </a:r>
            <a:r>
              <a:rPr lang="tr-TR" dirty="0"/>
              <a:t> </a:t>
            </a:r>
            <a:r>
              <a:rPr lang="tr-TR" dirty="0" smtClean="0"/>
              <a:t>faktörüdür. </a:t>
            </a:r>
          </a:p>
          <a:p>
            <a:r>
              <a:rPr lang="tr-TR" i="1" dirty="0" err="1" smtClean="0"/>
              <a:t>Staphylococcus</a:t>
            </a:r>
            <a:r>
              <a:rPr lang="tr-TR" dirty="0" smtClean="0"/>
              <a:t> </a:t>
            </a:r>
            <a:r>
              <a:rPr lang="tr-TR" i="1" dirty="0" err="1"/>
              <a:t>epidermidis</a:t>
            </a:r>
            <a:r>
              <a:rPr lang="tr-TR" dirty="0"/>
              <a:t> 1457 </a:t>
            </a:r>
            <a:r>
              <a:rPr lang="tr-TR" dirty="0" err="1"/>
              <a:t>Δ</a:t>
            </a:r>
            <a:r>
              <a:rPr lang="tr-TR" i="1" dirty="0" err="1"/>
              <a:t>atlE</a:t>
            </a:r>
            <a:r>
              <a:rPr lang="tr-TR" dirty="0"/>
              <a:t> gibi </a:t>
            </a:r>
            <a:r>
              <a:rPr lang="tr-TR" dirty="0" err="1"/>
              <a:t>mutant</a:t>
            </a:r>
            <a:r>
              <a:rPr lang="tr-TR" dirty="0"/>
              <a:t> </a:t>
            </a:r>
            <a:r>
              <a:rPr lang="tr-TR" dirty="0" err="1"/>
              <a:t>suşlarda</a:t>
            </a:r>
            <a:r>
              <a:rPr lang="tr-TR" dirty="0"/>
              <a:t> </a:t>
            </a:r>
            <a:r>
              <a:rPr lang="tr-TR" dirty="0" err="1"/>
              <a:t>otolizin</a:t>
            </a:r>
            <a:r>
              <a:rPr lang="tr-TR" dirty="0"/>
              <a:t> faktörünün eksikliği hücre </a:t>
            </a:r>
            <a:r>
              <a:rPr lang="tr-TR" dirty="0" err="1"/>
              <a:t>lizisinden</a:t>
            </a:r>
            <a:r>
              <a:rPr lang="tr-TR" dirty="0"/>
              <a:t> kaynaklı </a:t>
            </a:r>
            <a:r>
              <a:rPr lang="tr-TR" dirty="0" err="1"/>
              <a:t>eDNA</a:t>
            </a:r>
            <a:r>
              <a:rPr lang="tr-TR" dirty="0"/>
              <a:t> </a:t>
            </a:r>
            <a:r>
              <a:rPr lang="tr-TR" dirty="0" err="1"/>
              <a:t>salımında</a:t>
            </a:r>
            <a:r>
              <a:rPr lang="tr-TR" dirty="0"/>
              <a:t> %90 oranında azalmaya yol </a:t>
            </a:r>
            <a:r>
              <a:rPr lang="tr-TR" dirty="0" smtClean="0"/>
              <a:t>açar. </a:t>
            </a:r>
          </a:p>
          <a:p>
            <a:r>
              <a:rPr lang="tr-TR" dirty="0" smtClean="0"/>
              <a:t>Bir </a:t>
            </a:r>
            <a:r>
              <a:rPr lang="tr-TR" dirty="0"/>
              <a:t>başka araştırmada  </a:t>
            </a:r>
            <a:r>
              <a:rPr lang="tr-TR" i="1" dirty="0" err="1"/>
              <a:t>Enterococcus</a:t>
            </a:r>
            <a:r>
              <a:rPr lang="tr-TR" i="1" dirty="0"/>
              <a:t> </a:t>
            </a:r>
            <a:r>
              <a:rPr lang="tr-TR" i="1" dirty="0" err="1"/>
              <a:t>faecalis</a:t>
            </a:r>
            <a:r>
              <a:rPr lang="tr-TR" dirty="0" err="1"/>
              <a:t>’de</a:t>
            </a:r>
            <a:r>
              <a:rPr lang="tr-TR" dirty="0"/>
              <a:t> QS-bağımlı mekanizmalara benzer yollarla </a:t>
            </a:r>
            <a:r>
              <a:rPr lang="tr-TR" dirty="0" err="1"/>
              <a:t>eDNA</a:t>
            </a:r>
            <a:r>
              <a:rPr lang="tr-TR" dirty="0"/>
              <a:t> salımı gerçekleştiği </a:t>
            </a:r>
            <a:r>
              <a:rPr lang="tr-TR" dirty="0" smtClean="0"/>
              <a:t>gösterilmiştir. </a:t>
            </a:r>
          </a:p>
          <a:p>
            <a:r>
              <a:rPr lang="tr-TR" dirty="0" smtClean="0"/>
              <a:t>Bu </a:t>
            </a:r>
            <a:r>
              <a:rPr lang="tr-TR" dirty="0"/>
              <a:t>mikroorganizmada </a:t>
            </a:r>
            <a:r>
              <a:rPr lang="tr-TR" dirty="0" err="1"/>
              <a:t>peptit</a:t>
            </a:r>
            <a:r>
              <a:rPr lang="tr-TR" dirty="0"/>
              <a:t> </a:t>
            </a:r>
            <a:r>
              <a:rPr lang="tr-TR" dirty="0" err="1"/>
              <a:t>lakton</a:t>
            </a:r>
            <a:r>
              <a:rPr lang="tr-TR" dirty="0"/>
              <a:t>, </a:t>
            </a:r>
            <a:r>
              <a:rPr lang="tr-TR" dirty="0" err="1"/>
              <a:t>jelatinaz</a:t>
            </a:r>
            <a:r>
              <a:rPr lang="tr-TR" dirty="0"/>
              <a:t> ve serin </a:t>
            </a:r>
            <a:r>
              <a:rPr lang="tr-TR" dirty="0" err="1"/>
              <a:t>proteaz</a:t>
            </a:r>
            <a:r>
              <a:rPr lang="tr-TR" dirty="0"/>
              <a:t> adı verilen </a:t>
            </a:r>
            <a:r>
              <a:rPr lang="tr-TR" dirty="0" err="1"/>
              <a:t>proteazların</a:t>
            </a:r>
            <a:r>
              <a:rPr lang="tr-TR" dirty="0"/>
              <a:t> </a:t>
            </a:r>
            <a:r>
              <a:rPr lang="tr-TR" dirty="0" err="1"/>
              <a:t>salımını</a:t>
            </a:r>
            <a:r>
              <a:rPr lang="tr-TR" dirty="0"/>
              <a:t> arttırmasıyla, </a:t>
            </a:r>
            <a:r>
              <a:rPr lang="tr-TR" dirty="0" err="1"/>
              <a:t>eDNA</a:t>
            </a:r>
            <a:r>
              <a:rPr lang="tr-TR" dirty="0"/>
              <a:t> salımı dolaylı olarak </a:t>
            </a:r>
            <a:r>
              <a:rPr lang="tr-TR" dirty="0" smtClean="0"/>
              <a:t>artar.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448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Gram Pozitif Bakterilerde </a:t>
            </a:r>
            <a:r>
              <a:rPr lang="tr-TR" dirty="0" err="1"/>
              <a:t>eDNA</a:t>
            </a:r>
            <a:r>
              <a:rPr lang="tr-TR" dirty="0"/>
              <a:t> Salımı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i="1" dirty="0" err="1"/>
              <a:t>Streptococcus</a:t>
            </a:r>
            <a:r>
              <a:rPr lang="tr-TR" i="1" dirty="0"/>
              <a:t> </a:t>
            </a:r>
            <a:r>
              <a:rPr lang="tr-TR" i="1" dirty="0" err="1"/>
              <a:t>intermedius</a:t>
            </a:r>
            <a:r>
              <a:rPr lang="tr-TR" i="1" dirty="0"/>
              <a:t> </a:t>
            </a:r>
            <a:r>
              <a:rPr lang="tr-TR" dirty="0"/>
              <a:t>ve</a:t>
            </a:r>
            <a:r>
              <a:rPr lang="tr-TR" i="1" dirty="0"/>
              <a:t> S. </a:t>
            </a:r>
            <a:r>
              <a:rPr lang="tr-TR" i="1" dirty="0" err="1"/>
              <a:t>mutans</a:t>
            </a:r>
            <a:r>
              <a:rPr lang="tr-TR" dirty="0"/>
              <a:t> gibi oral bakteriyel </a:t>
            </a:r>
            <a:r>
              <a:rPr lang="tr-TR" dirty="0" err="1"/>
              <a:t>suşlar</a:t>
            </a:r>
            <a:r>
              <a:rPr lang="tr-TR" dirty="0"/>
              <a:t> yetkinlik-uyarıcı </a:t>
            </a:r>
            <a:r>
              <a:rPr lang="tr-TR" dirty="0" err="1"/>
              <a:t>peptit</a:t>
            </a:r>
            <a:r>
              <a:rPr lang="tr-TR" dirty="0"/>
              <a:t> (</a:t>
            </a:r>
            <a:r>
              <a:rPr lang="tr-TR" dirty="0" err="1"/>
              <a:t>Competence</a:t>
            </a:r>
            <a:r>
              <a:rPr lang="tr-TR" dirty="0"/>
              <a:t> </a:t>
            </a:r>
            <a:r>
              <a:rPr lang="tr-TR" dirty="0" err="1"/>
              <a:t>Stimulating</a:t>
            </a:r>
            <a:r>
              <a:rPr lang="tr-TR" dirty="0"/>
              <a:t> </a:t>
            </a:r>
            <a:r>
              <a:rPr lang="tr-TR" dirty="0" err="1"/>
              <a:t>Peptide</a:t>
            </a:r>
            <a:r>
              <a:rPr lang="tr-TR" dirty="0"/>
              <a:t>; CSP) denilen bir </a:t>
            </a:r>
            <a:r>
              <a:rPr lang="tr-TR" dirty="0" err="1"/>
              <a:t>peptit</a:t>
            </a:r>
            <a:r>
              <a:rPr lang="tr-TR" dirty="0"/>
              <a:t> sentezleyerek QS molekülleri aracılığıyla çevreden DNA alımı yapabilmek gibi çeşitli yollar </a:t>
            </a:r>
            <a:r>
              <a:rPr lang="tr-TR" dirty="0" smtClean="0"/>
              <a:t>geliştirmişlerdir. </a:t>
            </a:r>
          </a:p>
          <a:p>
            <a:r>
              <a:rPr lang="tr-TR" dirty="0" smtClean="0"/>
              <a:t>CSP </a:t>
            </a:r>
            <a:r>
              <a:rPr lang="tr-TR" dirty="0"/>
              <a:t>molekülleri DNA’ya bağlanma ve DNA’yı hücre içine almada görev yaptıkları gibi, </a:t>
            </a:r>
            <a:r>
              <a:rPr lang="tr-TR" dirty="0" err="1"/>
              <a:t>otolizinler</a:t>
            </a:r>
            <a:r>
              <a:rPr lang="tr-TR" dirty="0"/>
              <a:t> aracılıyla hücre </a:t>
            </a:r>
            <a:r>
              <a:rPr lang="tr-TR" dirty="0" err="1"/>
              <a:t>lizisini</a:t>
            </a:r>
            <a:r>
              <a:rPr lang="tr-TR" dirty="0"/>
              <a:t> arttırarak </a:t>
            </a:r>
            <a:r>
              <a:rPr lang="tr-TR" dirty="0" err="1"/>
              <a:t>eDNA</a:t>
            </a:r>
            <a:r>
              <a:rPr lang="tr-TR" dirty="0"/>
              <a:t> </a:t>
            </a:r>
            <a:r>
              <a:rPr lang="tr-TR" dirty="0" err="1"/>
              <a:t>salımını</a:t>
            </a:r>
            <a:r>
              <a:rPr lang="tr-TR" dirty="0"/>
              <a:t> da kontrol </a:t>
            </a:r>
            <a:r>
              <a:rPr lang="tr-TR" dirty="0" smtClean="0"/>
              <a:t>eder. </a:t>
            </a:r>
          </a:p>
          <a:p>
            <a:r>
              <a:rPr lang="tr-TR" dirty="0" smtClean="0"/>
              <a:t>Ancak </a:t>
            </a:r>
            <a:r>
              <a:rPr lang="tr-TR" i="1" dirty="0" err="1"/>
              <a:t>Streptococcus</a:t>
            </a:r>
            <a:r>
              <a:rPr lang="tr-TR" i="1" dirty="0"/>
              <a:t> </a:t>
            </a:r>
            <a:r>
              <a:rPr lang="tr-TR" i="1" dirty="0" err="1"/>
              <a:t>pneumoniae</a:t>
            </a:r>
            <a:r>
              <a:rPr lang="tr-TR" i="1" dirty="0"/>
              <a:t> </a:t>
            </a:r>
            <a:r>
              <a:rPr lang="tr-TR" dirty="0"/>
              <a:t>ve</a:t>
            </a:r>
            <a:r>
              <a:rPr lang="tr-TR" i="1" dirty="0"/>
              <a:t> </a:t>
            </a:r>
            <a:r>
              <a:rPr lang="tr-TR" i="1" dirty="0" err="1"/>
              <a:t>Streptococcus</a:t>
            </a:r>
            <a:r>
              <a:rPr lang="tr-TR" i="1" dirty="0"/>
              <a:t> </a:t>
            </a:r>
            <a:r>
              <a:rPr lang="tr-TR" i="1" dirty="0" err="1"/>
              <a:t>sanguinis</a:t>
            </a:r>
            <a:r>
              <a:rPr lang="tr-TR" i="1" dirty="0"/>
              <a:t> </a:t>
            </a:r>
            <a:r>
              <a:rPr lang="tr-TR" dirty="0"/>
              <a:t>gibi </a:t>
            </a:r>
            <a:r>
              <a:rPr lang="tr-TR" dirty="0" err="1"/>
              <a:t>suşlarda</a:t>
            </a:r>
            <a:r>
              <a:rPr lang="tr-TR" dirty="0"/>
              <a:t> </a:t>
            </a:r>
            <a:r>
              <a:rPr lang="tr-TR" dirty="0" err="1"/>
              <a:t>eDNA</a:t>
            </a:r>
            <a:r>
              <a:rPr lang="tr-TR" dirty="0"/>
              <a:t> salımı </a:t>
            </a:r>
            <a:r>
              <a:rPr lang="tr-TR" dirty="0" err="1"/>
              <a:t>otolizinler</a:t>
            </a:r>
            <a:r>
              <a:rPr lang="tr-TR" dirty="0"/>
              <a:t> aracılığıyla değil hidrojen peroksit</a:t>
            </a:r>
            <a:r>
              <a:rPr lang="tr-TR" baseline="-25000" dirty="0"/>
              <a:t> </a:t>
            </a:r>
            <a:r>
              <a:rPr lang="tr-TR" dirty="0"/>
              <a:t>veya </a:t>
            </a:r>
            <a:r>
              <a:rPr lang="tr-TR" dirty="0" err="1"/>
              <a:t>bakteriyofajlar</a:t>
            </a:r>
            <a:r>
              <a:rPr lang="tr-TR" dirty="0"/>
              <a:t> aracılığıyla </a:t>
            </a:r>
            <a:r>
              <a:rPr lang="tr-TR" dirty="0" smtClean="0"/>
              <a:t>gerçekleşir.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8192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824</Words>
  <Application>Microsoft Office PowerPoint</Application>
  <PresentationFormat>Geniş ekran</PresentationFormat>
  <Paragraphs>27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Organik</vt:lpstr>
      <vt:lpstr>            Ekstraselüler DNA’nın (eDNA) Biyofilm Yapısındaki Rolü</vt:lpstr>
      <vt:lpstr>eDNA’nın Kökeni</vt:lpstr>
      <vt:lpstr>eDNA’nın Kökeni (devam)</vt:lpstr>
      <vt:lpstr>eDNA Salımı </vt:lpstr>
      <vt:lpstr>eDNA Salımı (devam)</vt:lpstr>
      <vt:lpstr>Gram Negatif Bakterilerde eDNA Salımı</vt:lpstr>
      <vt:lpstr>Gram Negatif Bakterilerde eDNA Salımı (devam)</vt:lpstr>
      <vt:lpstr>Gram Pozitif Bakterilerde eDNA Salımı</vt:lpstr>
      <vt:lpstr>Gram Pozitif Bakterilerde eDNA Salımı</vt:lpstr>
      <vt:lpstr>Gram Pozitif Bakterilerde eDNA Salımı (devam)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Ekstraselüler DNA’nın (eDNA) Biyofilm Yapısındaki Rolü</dc:title>
  <dc:creator>iso</dc:creator>
  <cp:lastModifiedBy>iso</cp:lastModifiedBy>
  <cp:revision>4</cp:revision>
  <dcterms:created xsi:type="dcterms:W3CDTF">2018-01-04T07:52:57Z</dcterms:created>
  <dcterms:modified xsi:type="dcterms:W3CDTF">2018-01-04T10:24:37Z</dcterms:modified>
</cp:coreProperties>
</file>