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A8026B7-995B-410A-A596-EE5F83D4BB1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176934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8026B7-995B-410A-A596-EE5F83D4BB1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3226713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8026B7-995B-410A-A596-EE5F83D4BB1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1915441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8026B7-995B-410A-A596-EE5F83D4BB1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1112054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A8026B7-995B-410A-A596-EE5F83D4BB1A}"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157774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A8026B7-995B-410A-A596-EE5F83D4BB1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152553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A8026B7-995B-410A-A596-EE5F83D4BB1A}"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2123611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A8026B7-995B-410A-A596-EE5F83D4BB1A}"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4263954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A8026B7-995B-410A-A596-EE5F83D4BB1A}"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3749040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A8026B7-995B-410A-A596-EE5F83D4BB1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3429491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A8026B7-995B-410A-A596-EE5F83D4BB1A}"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3FF234-BF2B-4CDE-8728-D8F6D39C7952}" type="slidenum">
              <a:rPr lang="tr-TR" smtClean="0"/>
              <a:t>‹#›</a:t>
            </a:fld>
            <a:endParaRPr lang="tr-TR"/>
          </a:p>
        </p:txBody>
      </p:sp>
    </p:spTree>
    <p:extLst>
      <p:ext uri="{BB962C8B-B14F-4D97-AF65-F5344CB8AC3E}">
        <p14:creationId xmlns:p14="http://schemas.microsoft.com/office/powerpoint/2010/main" val="3037054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8026B7-995B-410A-A596-EE5F83D4BB1A}"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FF234-BF2B-4CDE-8728-D8F6D39C7952}" type="slidenum">
              <a:rPr lang="tr-TR" smtClean="0"/>
              <a:t>‹#›</a:t>
            </a:fld>
            <a:endParaRPr lang="tr-TR"/>
          </a:p>
        </p:txBody>
      </p:sp>
    </p:spTree>
    <p:extLst>
      <p:ext uri="{BB962C8B-B14F-4D97-AF65-F5344CB8AC3E}">
        <p14:creationId xmlns:p14="http://schemas.microsoft.com/office/powerpoint/2010/main" val="2279050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 ders</a:t>
            </a:r>
            <a:endParaRPr lang="tr-TR" dirty="0"/>
          </a:p>
        </p:txBody>
      </p:sp>
      <p:sp>
        <p:nvSpPr>
          <p:cNvPr id="3" name="2 İçerik Yer Tutucusu"/>
          <p:cNvSpPr>
            <a:spLocks noGrp="1"/>
          </p:cNvSpPr>
          <p:nvPr>
            <p:ph idx="1"/>
          </p:nvPr>
        </p:nvSpPr>
        <p:spPr/>
        <p:txBody>
          <a:bodyPr/>
          <a:lstStyle/>
          <a:p>
            <a:pPr>
              <a:lnSpc>
                <a:spcPct val="100000"/>
              </a:lnSpc>
              <a:spcBef>
                <a:spcPts val="0"/>
              </a:spcBef>
            </a:pPr>
            <a:r>
              <a:rPr lang="tr-TR" dirty="0" smtClean="0">
                <a:solidFill>
                  <a:schemeClr val="tx1">
                    <a:lumMod val="95000"/>
                    <a:lumOff val="5000"/>
                  </a:schemeClr>
                </a:solidFill>
              </a:rPr>
              <a:t>Dil Edinimi</a:t>
            </a:r>
          </a:p>
          <a:p>
            <a:pPr>
              <a:lnSpc>
                <a:spcPct val="100000"/>
              </a:lnSpc>
              <a:spcBef>
                <a:spcPts val="0"/>
              </a:spcBef>
            </a:pPr>
            <a:r>
              <a:rPr lang="tr-TR" dirty="0" smtClean="0">
                <a:solidFill>
                  <a:schemeClr val="tx1">
                    <a:lumMod val="95000"/>
                    <a:lumOff val="5000"/>
                  </a:schemeClr>
                </a:solidFill>
              </a:rPr>
              <a:t>Dilbilgisi Yitimi</a:t>
            </a:r>
          </a:p>
          <a:p>
            <a:pPr>
              <a:lnSpc>
                <a:spcPct val="100000"/>
              </a:lnSpc>
              <a:spcBef>
                <a:spcPts val="0"/>
              </a:spcBef>
            </a:pPr>
            <a:r>
              <a:rPr lang="tr-TR" dirty="0" smtClean="0">
                <a:solidFill>
                  <a:schemeClr val="tx1">
                    <a:lumMod val="95000"/>
                    <a:lumOff val="5000"/>
                  </a:schemeClr>
                </a:solidFill>
              </a:rPr>
              <a:t>Sözcüksel Belirsizlik</a:t>
            </a:r>
          </a:p>
          <a:p>
            <a:pPr>
              <a:lnSpc>
                <a:spcPct val="100000"/>
              </a:lnSpc>
              <a:spcBef>
                <a:spcPts val="0"/>
              </a:spcBef>
            </a:pPr>
            <a:r>
              <a:rPr lang="tr-TR" dirty="0" smtClean="0">
                <a:solidFill>
                  <a:schemeClr val="tx1">
                    <a:lumMod val="95000"/>
                    <a:lumOff val="5000"/>
                  </a:schemeClr>
                </a:solidFill>
              </a:rPr>
              <a:t>Sözdizimsel Belirsizlik</a:t>
            </a:r>
          </a:p>
          <a:p>
            <a:pPr>
              <a:lnSpc>
                <a:spcPct val="100000"/>
              </a:lnSpc>
              <a:spcBef>
                <a:spcPts val="0"/>
              </a:spcBef>
            </a:pPr>
            <a:r>
              <a:rPr lang="tr-TR" dirty="0" smtClean="0">
                <a:solidFill>
                  <a:schemeClr val="tx1">
                    <a:lumMod val="95000"/>
                    <a:lumOff val="5000"/>
                  </a:schemeClr>
                </a:solidFill>
              </a:rPr>
              <a:t>Hayvanlarda İletişim</a:t>
            </a:r>
          </a:p>
          <a:p>
            <a:pPr>
              <a:buNone/>
            </a:pPr>
            <a:endParaRPr lang="tr-TR" dirty="0"/>
          </a:p>
        </p:txBody>
      </p:sp>
    </p:spTree>
    <p:extLst>
      <p:ext uri="{BB962C8B-B14F-4D97-AF65-F5344CB8AC3E}">
        <p14:creationId xmlns:p14="http://schemas.microsoft.com/office/powerpoint/2010/main" val="3521103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9E87D7-9C5F-4452-9F1D-EAF3D03FC098}"/>
              </a:ext>
            </a:extLst>
          </p:cNvPr>
          <p:cNvSpPr>
            <a:spLocks noGrp="1"/>
          </p:cNvSpPr>
          <p:nvPr>
            <p:ph type="title"/>
          </p:nvPr>
        </p:nvSpPr>
        <p:spPr/>
        <p:txBody>
          <a:bodyPr/>
          <a:lstStyle/>
          <a:p>
            <a:r>
              <a:rPr lang="tr-TR" dirty="0"/>
              <a:t>Sözdizimsel Belirsizlik</a:t>
            </a:r>
          </a:p>
        </p:txBody>
      </p:sp>
      <p:sp>
        <p:nvSpPr>
          <p:cNvPr id="3" name="İçerik Yer Tutucusu 2">
            <a:extLst>
              <a:ext uri="{FF2B5EF4-FFF2-40B4-BE49-F238E27FC236}">
                <a16:creationId xmlns:a16="http://schemas.microsoft.com/office/drawing/2014/main" id="{5DB4E471-9A64-4D85-9C45-60501CF18DB8}"/>
              </a:ext>
            </a:extLst>
          </p:cNvPr>
          <p:cNvSpPr>
            <a:spLocks noGrp="1"/>
          </p:cNvSpPr>
          <p:nvPr>
            <p:ph idx="1"/>
          </p:nvPr>
        </p:nvSpPr>
        <p:spPr/>
        <p:txBody>
          <a:bodyPr/>
          <a:lstStyle/>
          <a:p>
            <a:pPr marL="0" indent="0">
              <a:buNone/>
            </a:pPr>
            <a:r>
              <a:rPr lang="tr-TR" dirty="0"/>
              <a:t>Ek olarak, bahçe yolu belirsizliğinde, yazılı metinlerde deneklerin doğru yoruma ulaşmaları daha fazla zaman almıştır. Başka bir değişle, vurgu, duraklama, prozodi ve ezgi gibi sesbilimsel bilgilerin yardımı tümcelerin anlaşılmasında deneklere kolaylık sağlamaktadır. </a:t>
            </a:r>
          </a:p>
          <a:p>
            <a:pPr marL="0" indent="0">
              <a:buNone/>
            </a:pPr>
            <a:r>
              <a:rPr lang="tr-TR" dirty="0"/>
              <a:t>Diğer örnekler;</a:t>
            </a:r>
          </a:p>
          <a:p>
            <a:pPr marL="0" indent="0">
              <a:buNone/>
            </a:pPr>
            <a:r>
              <a:rPr lang="en-US" dirty="0"/>
              <a:t>The girl told the story cried.</a:t>
            </a:r>
            <a:endParaRPr lang="tr-TR" dirty="0"/>
          </a:p>
          <a:p>
            <a:pPr marL="0" indent="0">
              <a:buNone/>
            </a:pPr>
            <a:r>
              <a:rPr lang="tr-TR" dirty="0"/>
              <a:t>T</a:t>
            </a:r>
            <a:r>
              <a:rPr lang="en-US" dirty="0"/>
              <a:t>he florist sent the flowers was pleased</a:t>
            </a:r>
            <a:r>
              <a:rPr lang="tr-TR" dirty="0"/>
              <a:t>.</a:t>
            </a:r>
          </a:p>
          <a:p>
            <a:pPr marL="0" indent="0">
              <a:buNone/>
            </a:pPr>
            <a:r>
              <a:rPr lang="en-US" dirty="0"/>
              <a:t>Time flies like an arrow; fruit flies like a banana.</a:t>
            </a:r>
            <a:endParaRPr lang="tr-TR" dirty="0"/>
          </a:p>
        </p:txBody>
      </p:sp>
    </p:spTree>
    <p:extLst>
      <p:ext uri="{BB962C8B-B14F-4D97-AF65-F5344CB8AC3E}">
        <p14:creationId xmlns:p14="http://schemas.microsoft.com/office/powerpoint/2010/main" val="375912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1B4302-C76B-4278-B4AF-F858DD9A44C8}"/>
              </a:ext>
            </a:extLst>
          </p:cNvPr>
          <p:cNvSpPr>
            <a:spLocks noGrp="1"/>
          </p:cNvSpPr>
          <p:nvPr>
            <p:ph type="title"/>
          </p:nvPr>
        </p:nvSpPr>
        <p:spPr/>
        <p:txBody>
          <a:bodyPr/>
          <a:lstStyle/>
          <a:p>
            <a:r>
              <a:rPr lang="tr-TR" dirty="0"/>
              <a:t>Hayvanlarda İletişim</a:t>
            </a:r>
          </a:p>
        </p:txBody>
      </p:sp>
      <p:sp>
        <p:nvSpPr>
          <p:cNvPr id="3" name="İçerik Yer Tutucusu 2">
            <a:extLst>
              <a:ext uri="{FF2B5EF4-FFF2-40B4-BE49-F238E27FC236}">
                <a16:creationId xmlns:a16="http://schemas.microsoft.com/office/drawing/2014/main" id="{70B3FCF5-8BC7-46D7-80B6-FE04D89F1746}"/>
              </a:ext>
            </a:extLst>
          </p:cNvPr>
          <p:cNvSpPr>
            <a:spLocks noGrp="1"/>
          </p:cNvSpPr>
          <p:nvPr>
            <p:ph idx="1"/>
          </p:nvPr>
        </p:nvSpPr>
        <p:spPr/>
        <p:txBody>
          <a:bodyPr/>
          <a:lstStyle/>
          <a:p>
            <a:pPr marL="0" indent="0">
              <a:buNone/>
            </a:pPr>
            <a:r>
              <a:rPr lang="tr-TR" dirty="0"/>
              <a:t>Bazı bilgilerin ses dışında farklı yöntemler ile iletilmesi. Hayvan iletişimi üzerine yapılan çalışmalar dil dizgesinin sadece bir türe ait olması (insan türü) ile ilgilidir. </a:t>
            </a:r>
          </a:p>
          <a:p>
            <a:pPr marL="0" indent="0">
              <a:buNone/>
            </a:pPr>
            <a:r>
              <a:rPr lang="tr-TR" dirty="0"/>
              <a:t>Bazı hayvan türleri şu anki zaman dışındaki olaylardan bahsedebilmektedir (beyaz bir maymun türü). Aynı zamanda bazı türlerin iletişim yönteminde uzam ile ilgili bilgiler de verilmektedir (arılar). Bu özelliğe </a:t>
            </a:r>
            <a:r>
              <a:rPr lang="tr-TR" dirty="0">
                <a:solidFill>
                  <a:srgbClr val="FF0000"/>
                </a:solidFill>
              </a:rPr>
              <a:t>uzanım</a:t>
            </a:r>
            <a:r>
              <a:rPr lang="tr-TR" dirty="0"/>
              <a:t> (</a:t>
            </a:r>
            <a:r>
              <a:rPr lang="tr-TR" dirty="0" err="1"/>
              <a:t>displacement</a:t>
            </a:r>
            <a:r>
              <a:rPr lang="tr-TR" dirty="0"/>
              <a:t>) denilmektedir. Bu iki türün kullandığı sistemler gönderim açısından sınırlı olmakla beraber, bu sistemler sembolik olmaktan çok </a:t>
            </a:r>
            <a:r>
              <a:rPr lang="tr-TR" dirty="0" err="1"/>
              <a:t>dizinsel</a:t>
            </a:r>
            <a:r>
              <a:rPr lang="tr-TR" dirty="0"/>
              <a:t> olduğu öne sürülmüştür. </a:t>
            </a:r>
          </a:p>
          <a:p>
            <a:pPr marL="0" indent="0">
              <a:buNone/>
            </a:pPr>
            <a:endParaRPr lang="tr-TR" dirty="0"/>
          </a:p>
        </p:txBody>
      </p:sp>
    </p:spTree>
    <p:extLst>
      <p:ext uri="{BB962C8B-B14F-4D97-AF65-F5344CB8AC3E}">
        <p14:creationId xmlns:p14="http://schemas.microsoft.com/office/powerpoint/2010/main" val="2747388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8360C4-7B70-4829-B97B-EFA420A4B35E}"/>
              </a:ext>
            </a:extLst>
          </p:cNvPr>
          <p:cNvSpPr>
            <a:spLocks noGrp="1"/>
          </p:cNvSpPr>
          <p:nvPr>
            <p:ph type="title"/>
          </p:nvPr>
        </p:nvSpPr>
        <p:spPr/>
        <p:txBody>
          <a:bodyPr/>
          <a:lstStyle/>
          <a:p>
            <a:r>
              <a:rPr lang="tr-TR" dirty="0"/>
              <a:t>Hayvanlarda İletişim</a:t>
            </a:r>
          </a:p>
        </p:txBody>
      </p:sp>
      <p:sp>
        <p:nvSpPr>
          <p:cNvPr id="3" name="İçerik Yer Tutucusu 2">
            <a:extLst>
              <a:ext uri="{FF2B5EF4-FFF2-40B4-BE49-F238E27FC236}">
                <a16:creationId xmlns:a16="http://schemas.microsoft.com/office/drawing/2014/main" id="{E57FA3F8-C553-4CA5-9D0A-E1AA96AF2DBD}"/>
              </a:ext>
            </a:extLst>
          </p:cNvPr>
          <p:cNvSpPr>
            <a:spLocks noGrp="1"/>
          </p:cNvSpPr>
          <p:nvPr>
            <p:ph idx="1"/>
          </p:nvPr>
        </p:nvSpPr>
        <p:spPr/>
        <p:txBody>
          <a:bodyPr/>
          <a:lstStyle/>
          <a:p>
            <a:pPr marL="0" indent="0">
              <a:buNone/>
            </a:pPr>
            <a:r>
              <a:rPr lang="tr-TR" dirty="0"/>
              <a:t>Alanda en bilinen çalışma </a:t>
            </a:r>
            <a:r>
              <a:rPr lang="tr-TR" dirty="0" err="1"/>
              <a:t>Hockett’in</a:t>
            </a:r>
            <a:r>
              <a:rPr lang="tr-TR" dirty="0"/>
              <a:t> (1963) öne sürdüğü </a:t>
            </a:r>
            <a:r>
              <a:rPr lang="tr-TR" dirty="0">
                <a:solidFill>
                  <a:srgbClr val="FF0000"/>
                </a:solidFill>
              </a:rPr>
              <a:t>tasarım özellikler</a:t>
            </a:r>
            <a:r>
              <a:rPr lang="tr-TR" dirty="0"/>
              <a:t>idir (</a:t>
            </a:r>
            <a:r>
              <a:rPr lang="tr-TR" dirty="0" err="1"/>
              <a:t>design</a:t>
            </a:r>
            <a:r>
              <a:rPr lang="tr-TR" dirty="0"/>
              <a:t> </a:t>
            </a:r>
            <a:r>
              <a:rPr lang="tr-TR" dirty="0" err="1"/>
              <a:t>features</a:t>
            </a:r>
            <a:r>
              <a:rPr lang="tr-TR" dirty="0"/>
              <a:t>). İnsan dilinde bulunan özelliklerin bazıları hayvan iletişim sistemlerinde de görülmektedir. Bir türün iletişim özellikleri insan dilindekine göre ne kadar yakın olduğu belirlenirken bu çalışmadan faydalanılmıştır. Hiçbir türün iletişim sistemi </a:t>
            </a:r>
            <a:r>
              <a:rPr lang="tr-TR" dirty="0" err="1"/>
              <a:t>Hockett’in</a:t>
            </a:r>
            <a:r>
              <a:rPr lang="tr-TR" dirty="0"/>
              <a:t> belirlediği özelliklerin çoğuna sahip değildir. </a:t>
            </a:r>
          </a:p>
          <a:p>
            <a:pPr marL="0" indent="0">
              <a:buNone/>
            </a:pPr>
            <a:r>
              <a:rPr lang="tr-TR" dirty="0"/>
              <a:t>Diğer memeli hayvanların beyni gırtlak üzerinde kontrolü yoktur. İnsanlar kendi gırtlak ve ağız içinde çok daha fazla kontrole sahiptir. Bu nedenle insanlar çok farklı sesler üretebilmektedir. </a:t>
            </a:r>
          </a:p>
        </p:txBody>
      </p:sp>
    </p:spTree>
    <p:extLst>
      <p:ext uri="{BB962C8B-B14F-4D97-AF65-F5344CB8AC3E}">
        <p14:creationId xmlns:p14="http://schemas.microsoft.com/office/powerpoint/2010/main" val="460460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894BC8-EC09-48AB-B110-53624B06F954}"/>
              </a:ext>
            </a:extLst>
          </p:cNvPr>
          <p:cNvSpPr>
            <a:spLocks noGrp="1"/>
          </p:cNvSpPr>
          <p:nvPr>
            <p:ph type="title"/>
          </p:nvPr>
        </p:nvSpPr>
        <p:spPr/>
        <p:txBody>
          <a:bodyPr/>
          <a:lstStyle/>
          <a:p>
            <a:r>
              <a:rPr lang="tr-TR" dirty="0"/>
              <a:t>Dil Edinimi</a:t>
            </a:r>
          </a:p>
        </p:txBody>
      </p:sp>
      <p:sp>
        <p:nvSpPr>
          <p:cNvPr id="3" name="İçerik Yer Tutucusu 2">
            <a:extLst>
              <a:ext uri="{FF2B5EF4-FFF2-40B4-BE49-F238E27FC236}">
                <a16:creationId xmlns:a16="http://schemas.microsoft.com/office/drawing/2014/main" id="{E0866597-0F4B-42C1-824F-F48167765367}"/>
              </a:ext>
            </a:extLst>
          </p:cNvPr>
          <p:cNvSpPr>
            <a:spLocks noGrp="1"/>
          </p:cNvSpPr>
          <p:nvPr>
            <p:ph idx="1"/>
          </p:nvPr>
        </p:nvSpPr>
        <p:spPr/>
        <p:txBody>
          <a:bodyPr/>
          <a:lstStyle/>
          <a:p>
            <a:r>
              <a:rPr lang="tr-TR" dirty="0"/>
              <a:t>Bir dilde edincin gelişmesi sürecine </a:t>
            </a:r>
            <a:r>
              <a:rPr lang="tr-TR" dirty="0">
                <a:solidFill>
                  <a:srgbClr val="FF0000"/>
                </a:solidFill>
              </a:rPr>
              <a:t>edinim</a:t>
            </a:r>
            <a:r>
              <a:rPr lang="tr-TR" dirty="0"/>
              <a:t> denir.</a:t>
            </a:r>
          </a:p>
          <a:p>
            <a:r>
              <a:rPr lang="tr-TR" dirty="0"/>
              <a:t>Bu terim genellikle bebeklerin anadili edinme (ilk dil) sürecini kapsadığı gibi doğumdan sonra ikinci dile maruz kalan ve yabancı dil olarak farklı bir dili öğrenme (ikinci dil) süreçlerini de kapsamaktadır. </a:t>
            </a:r>
          </a:p>
          <a:p>
            <a:r>
              <a:rPr lang="tr-TR" dirty="0"/>
              <a:t>Edinim sürecinde </a:t>
            </a:r>
            <a:r>
              <a:rPr lang="tr-TR" dirty="0">
                <a:solidFill>
                  <a:srgbClr val="FF0000"/>
                </a:solidFill>
              </a:rPr>
              <a:t>U-şeklinde</a:t>
            </a:r>
            <a:r>
              <a:rPr lang="tr-TR" dirty="0"/>
              <a:t> gelişim vardır. </a:t>
            </a:r>
          </a:p>
          <a:p>
            <a:r>
              <a:rPr lang="tr-TR" dirty="0"/>
              <a:t>Dil ediniminde sözcüklerde kategori edinimi bulunur. Dili edinen kişi bir sözcüğün biçimini öğrenebilir. Ancak aynı biçimlerin farklı kategorilerini ve anlamlarını edinmeyebilir. Örnek olarak boya sözcüğü farklı sözdizimsel yapılarda hem eylem hem de ad olabilir.                                                                                                                                                                                                                                                                                                                                                                                                                        </a:t>
            </a:r>
          </a:p>
          <a:p>
            <a:pPr marL="0" indent="0">
              <a:buNone/>
            </a:pPr>
            <a:endParaRPr lang="tr-TR" dirty="0"/>
          </a:p>
        </p:txBody>
      </p:sp>
    </p:spTree>
    <p:extLst>
      <p:ext uri="{BB962C8B-B14F-4D97-AF65-F5344CB8AC3E}">
        <p14:creationId xmlns:p14="http://schemas.microsoft.com/office/powerpoint/2010/main" val="4216821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A07C2E-22F3-4FE1-B246-C1236E3DFF65}"/>
              </a:ext>
            </a:extLst>
          </p:cNvPr>
          <p:cNvSpPr>
            <a:spLocks noGrp="1"/>
          </p:cNvSpPr>
          <p:nvPr>
            <p:ph type="title"/>
          </p:nvPr>
        </p:nvSpPr>
        <p:spPr/>
        <p:txBody>
          <a:bodyPr/>
          <a:lstStyle/>
          <a:p>
            <a:r>
              <a:rPr lang="tr-TR" dirty="0"/>
              <a:t>Dilbilgisi Yitimi</a:t>
            </a:r>
          </a:p>
        </p:txBody>
      </p:sp>
      <p:sp>
        <p:nvSpPr>
          <p:cNvPr id="3" name="İçerik Yer Tutucusu 2">
            <a:extLst>
              <a:ext uri="{FF2B5EF4-FFF2-40B4-BE49-F238E27FC236}">
                <a16:creationId xmlns:a16="http://schemas.microsoft.com/office/drawing/2014/main" id="{7A170DF2-7F95-477C-A7D6-1F96A4ADF804}"/>
              </a:ext>
            </a:extLst>
          </p:cNvPr>
          <p:cNvSpPr>
            <a:spLocks noGrp="1"/>
          </p:cNvSpPr>
          <p:nvPr>
            <p:ph idx="1"/>
          </p:nvPr>
        </p:nvSpPr>
        <p:spPr>
          <a:xfrm>
            <a:off x="838200" y="1825624"/>
            <a:ext cx="10515600" cy="4639343"/>
          </a:xfrm>
        </p:spPr>
        <p:txBody>
          <a:bodyPr>
            <a:normAutofit/>
          </a:bodyPr>
          <a:lstStyle/>
          <a:p>
            <a:pPr marL="0" indent="0">
              <a:buNone/>
            </a:pPr>
            <a:r>
              <a:rPr lang="tr-TR" dirty="0"/>
              <a:t>Dilsel üretimde konuşucuların, işlevsel sözcüklerin çoğunu ve çekim eklerini kullanamaması durumuna </a:t>
            </a:r>
            <a:r>
              <a:rPr lang="tr-TR" dirty="0">
                <a:solidFill>
                  <a:srgbClr val="FF0000"/>
                </a:solidFill>
              </a:rPr>
              <a:t>dilbilgisi yitimi</a:t>
            </a:r>
            <a:r>
              <a:rPr lang="tr-TR" dirty="0"/>
              <a:t> adı verilir. Bu semptom </a:t>
            </a:r>
            <a:r>
              <a:rPr lang="tr-TR" dirty="0" err="1"/>
              <a:t>Broka</a:t>
            </a:r>
            <a:r>
              <a:rPr lang="tr-TR" dirty="0"/>
              <a:t> afazisi sendromun göstergelerinden bir tanesidir. </a:t>
            </a:r>
          </a:p>
          <a:p>
            <a:pPr marL="0" indent="0">
              <a:buNone/>
            </a:pPr>
            <a:r>
              <a:rPr lang="tr-TR" dirty="0"/>
              <a:t>İlk çalışmalar, sözdizimsel yapıların birleştirilmesindeki sorunların motor işlevlerin bulunduğu beyin bölgelerinde hasar olmasından kaynaklandığını iddia etmiştir. Ancak sonradan yapılan çalışmalarda, </a:t>
            </a:r>
            <a:r>
              <a:rPr lang="tr-TR" dirty="0" err="1"/>
              <a:t>Broka</a:t>
            </a:r>
            <a:r>
              <a:rPr lang="tr-TR" dirty="0"/>
              <a:t> afazisi kişilerin işlevsel sözcükleri anlamada ve üretilmede sorunları yaşadıkları görülmüştür.</a:t>
            </a:r>
          </a:p>
          <a:p>
            <a:pPr marL="0" indent="0">
              <a:buNone/>
            </a:pPr>
            <a:r>
              <a:rPr lang="tr-TR" dirty="0"/>
              <a:t>Bir teoriye göre kapalı kategoride olan işlevsel sözcüklerin, anlamı olan </a:t>
            </a:r>
            <a:r>
              <a:rPr lang="tr-TR" dirty="0" err="1"/>
              <a:t>sözlüksel</a:t>
            </a:r>
            <a:r>
              <a:rPr lang="tr-TR" dirty="0"/>
              <a:t> birimlerden farklı bir yerde bulunmaktadır. Dilbilgisi yitiminde kişiler </a:t>
            </a:r>
            <a:r>
              <a:rPr lang="tr-TR" dirty="0" err="1"/>
              <a:t>sözlükçeye</a:t>
            </a:r>
            <a:r>
              <a:rPr lang="tr-TR" dirty="0"/>
              <a:t> erişebilirken, işlevsel birimlere erişememektedir.</a:t>
            </a:r>
          </a:p>
        </p:txBody>
      </p:sp>
    </p:spTree>
    <p:extLst>
      <p:ext uri="{BB962C8B-B14F-4D97-AF65-F5344CB8AC3E}">
        <p14:creationId xmlns:p14="http://schemas.microsoft.com/office/powerpoint/2010/main" val="170415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59DAB2-E07B-4138-8AEA-722C63E7F2E4}"/>
              </a:ext>
            </a:extLst>
          </p:cNvPr>
          <p:cNvSpPr>
            <a:spLocks noGrp="1"/>
          </p:cNvSpPr>
          <p:nvPr>
            <p:ph type="title"/>
          </p:nvPr>
        </p:nvSpPr>
        <p:spPr/>
        <p:txBody>
          <a:bodyPr/>
          <a:lstStyle/>
          <a:p>
            <a:r>
              <a:rPr lang="tr-TR" dirty="0" err="1"/>
              <a:t>Sözcüksel</a:t>
            </a:r>
            <a:r>
              <a:rPr lang="tr-TR" dirty="0"/>
              <a:t> Belirsizlik</a:t>
            </a:r>
          </a:p>
        </p:txBody>
      </p:sp>
      <p:sp>
        <p:nvSpPr>
          <p:cNvPr id="3" name="İçerik Yer Tutucusu 2">
            <a:extLst>
              <a:ext uri="{FF2B5EF4-FFF2-40B4-BE49-F238E27FC236}">
                <a16:creationId xmlns:a16="http://schemas.microsoft.com/office/drawing/2014/main" id="{41BAF208-6898-4F59-BE7E-5BFD91A341F0}"/>
              </a:ext>
            </a:extLst>
          </p:cNvPr>
          <p:cNvSpPr>
            <a:spLocks noGrp="1"/>
          </p:cNvSpPr>
          <p:nvPr>
            <p:ph idx="1"/>
          </p:nvPr>
        </p:nvSpPr>
        <p:spPr/>
        <p:txBody>
          <a:bodyPr>
            <a:normAutofit/>
          </a:bodyPr>
          <a:lstStyle/>
          <a:p>
            <a:pPr marL="0" indent="0">
              <a:buNone/>
            </a:pPr>
            <a:r>
              <a:rPr lang="tr-TR" dirty="0"/>
              <a:t>Anlam belirsizliği çalışmalarında deneklerin anlam belirsizliğine neden olan sözcükten sonra tümce işlemleme de yavaşladığı görülmüştür. Bu yavaşlamanın nedeni olarak iki anlamın birden aktivasyonu iddia edilmektedir.</a:t>
            </a:r>
          </a:p>
          <a:p>
            <a:pPr marL="0" indent="0">
              <a:buNone/>
            </a:pPr>
            <a:r>
              <a:rPr lang="tr-TR" dirty="0"/>
              <a:t>Bir yaklaşıma göre bağlam tümcedeki belirsizliği anlamada önemlidir. Diğer görüş ise diğer anlamın da aktive olduğunu savunur. </a:t>
            </a:r>
            <a:r>
              <a:rPr lang="tr-TR" dirty="0" err="1"/>
              <a:t>Swinney’in</a:t>
            </a:r>
            <a:r>
              <a:rPr lang="tr-TR" dirty="0"/>
              <a:t> araştırmasına göre (1979) </a:t>
            </a:r>
            <a:r>
              <a:rPr lang="tr-TR" dirty="0" err="1"/>
              <a:t>İngilizce’deki</a:t>
            </a:r>
            <a:r>
              <a:rPr lang="tr-TR" dirty="0"/>
              <a:t> /</a:t>
            </a:r>
            <a:r>
              <a:rPr lang="tr-TR" dirty="0" err="1"/>
              <a:t>bug</a:t>
            </a:r>
            <a:r>
              <a:rPr lang="tr-TR" dirty="0"/>
              <a:t>/ sesbirimleri deneklerde hem böcek hem de ajan cihazı anlamlarına erişmelerine neden olmuş.</a:t>
            </a:r>
          </a:p>
        </p:txBody>
      </p:sp>
    </p:spTree>
    <p:extLst>
      <p:ext uri="{BB962C8B-B14F-4D97-AF65-F5344CB8AC3E}">
        <p14:creationId xmlns:p14="http://schemas.microsoft.com/office/powerpoint/2010/main" val="248180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A98C8C-AADF-479E-BE71-C5E488417B0E}"/>
              </a:ext>
            </a:extLst>
          </p:cNvPr>
          <p:cNvSpPr>
            <a:spLocks noGrp="1"/>
          </p:cNvSpPr>
          <p:nvPr>
            <p:ph type="title"/>
          </p:nvPr>
        </p:nvSpPr>
        <p:spPr/>
        <p:txBody>
          <a:bodyPr/>
          <a:lstStyle/>
          <a:p>
            <a:r>
              <a:rPr lang="tr-TR" dirty="0" err="1"/>
              <a:t>Sözcüksel</a:t>
            </a:r>
            <a:r>
              <a:rPr lang="tr-TR" dirty="0"/>
              <a:t> Belirsizlik</a:t>
            </a:r>
          </a:p>
        </p:txBody>
      </p:sp>
      <p:sp>
        <p:nvSpPr>
          <p:cNvPr id="3" name="İçerik Yer Tutucusu 2">
            <a:extLst>
              <a:ext uri="{FF2B5EF4-FFF2-40B4-BE49-F238E27FC236}">
                <a16:creationId xmlns:a16="http://schemas.microsoft.com/office/drawing/2014/main" id="{6E3951F5-DFD4-4AB5-97E6-A2409AF380C8}"/>
              </a:ext>
            </a:extLst>
          </p:cNvPr>
          <p:cNvSpPr>
            <a:spLocks noGrp="1"/>
          </p:cNvSpPr>
          <p:nvPr>
            <p:ph idx="1"/>
          </p:nvPr>
        </p:nvSpPr>
        <p:spPr/>
        <p:txBody>
          <a:bodyPr>
            <a:normAutofit/>
          </a:bodyPr>
          <a:lstStyle/>
          <a:p>
            <a:pPr marL="0" indent="0">
              <a:buNone/>
            </a:pPr>
            <a:r>
              <a:rPr lang="tr-TR" dirty="0">
                <a:solidFill>
                  <a:srgbClr val="FF0000"/>
                </a:solidFill>
              </a:rPr>
              <a:t>Kutuplaşmış eşadlı sözcükler </a:t>
            </a:r>
            <a:r>
              <a:rPr lang="tr-TR" dirty="0"/>
              <a:t>(</a:t>
            </a:r>
            <a:r>
              <a:rPr lang="tr-TR" dirty="0" err="1"/>
              <a:t>polarized</a:t>
            </a:r>
            <a:r>
              <a:rPr lang="tr-TR" dirty="0"/>
              <a:t> </a:t>
            </a:r>
            <a:r>
              <a:rPr lang="tr-TR" dirty="0" err="1"/>
              <a:t>homonym</a:t>
            </a:r>
            <a:r>
              <a:rPr lang="tr-TR" dirty="0"/>
              <a:t>) iki uzak anlama sahiptirler. SCALE </a:t>
            </a:r>
            <a:r>
              <a:rPr lang="tr-TR" dirty="0" err="1"/>
              <a:t>sözlüksel</a:t>
            </a:r>
            <a:r>
              <a:rPr lang="tr-TR" dirty="0"/>
              <a:t> birimi hem pul anlamına gelmektedir hem de tartı/ölçek anlamına gelmektedir. Kutuplaşmış eşadlı </a:t>
            </a:r>
            <a:r>
              <a:rPr lang="tr-TR" dirty="0" err="1"/>
              <a:t>sözcükşer</a:t>
            </a:r>
            <a:r>
              <a:rPr lang="tr-TR" dirty="0"/>
              <a:t> üzerinde yapılan araştırmaya göre, doğru bağlam verilmesine rağmen deneklerde işlemlemede yavaşlama kaydedilmiştir. Buna göre sözcük erişiminde birden fazla anlam erişim olduğu düşünülmektedir.</a:t>
            </a:r>
          </a:p>
          <a:p>
            <a:r>
              <a:rPr lang="tr-TR" dirty="0"/>
              <a:t>I </a:t>
            </a:r>
            <a:r>
              <a:rPr lang="tr-TR" dirty="0" err="1"/>
              <a:t>went</a:t>
            </a:r>
            <a:r>
              <a:rPr lang="tr-TR" dirty="0"/>
              <a:t> </a:t>
            </a:r>
            <a:r>
              <a:rPr lang="tr-TR" dirty="0" err="1"/>
              <a:t>to</a:t>
            </a:r>
            <a:r>
              <a:rPr lang="tr-TR" dirty="0"/>
              <a:t> </a:t>
            </a:r>
            <a:r>
              <a:rPr lang="tr-TR" dirty="0" err="1"/>
              <a:t>the</a:t>
            </a:r>
            <a:r>
              <a:rPr lang="tr-TR" dirty="0"/>
              <a:t> bank.               Bankaya/Nehir kıyısına gittim.</a:t>
            </a:r>
          </a:p>
          <a:p>
            <a:r>
              <a:rPr lang="tr-TR" dirty="0" err="1"/>
              <a:t>Turn</a:t>
            </a:r>
            <a:r>
              <a:rPr lang="tr-TR" dirty="0"/>
              <a:t> </a:t>
            </a:r>
            <a:r>
              <a:rPr lang="tr-TR" dirty="0" err="1"/>
              <a:t>to</a:t>
            </a:r>
            <a:r>
              <a:rPr lang="tr-TR" dirty="0"/>
              <a:t> </a:t>
            </a:r>
            <a:r>
              <a:rPr lang="tr-TR" dirty="0" err="1"/>
              <a:t>the</a:t>
            </a:r>
            <a:r>
              <a:rPr lang="tr-TR" dirty="0"/>
              <a:t> </a:t>
            </a:r>
            <a:r>
              <a:rPr lang="tr-TR" dirty="0" err="1"/>
              <a:t>right</a:t>
            </a:r>
            <a:r>
              <a:rPr lang="tr-TR" dirty="0"/>
              <a:t>.                                                      Sağa Dön.</a:t>
            </a:r>
          </a:p>
          <a:p>
            <a:r>
              <a:rPr lang="tr-TR" dirty="0" err="1"/>
              <a:t>The</a:t>
            </a:r>
            <a:r>
              <a:rPr lang="tr-TR" dirty="0"/>
              <a:t> tank </a:t>
            </a:r>
            <a:r>
              <a:rPr lang="tr-TR" dirty="0" err="1"/>
              <a:t>was</a:t>
            </a:r>
            <a:r>
              <a:rPr lang="tr-TR" dirty="0"/>
              <a:t> </a:t>
            </a:r>
            <a:r>
              <a:rPr lang="tr-TR" dirty="0" err="1"/>
              <a:t>full</a:t>
            </a:r>
            <a:r>
              <a:rPr lang="tr-TR" dirty="0"/>
              <a:t> of </a:t>
            </a:r>
            <a:r>
              <a:rPr lang="tr-TR" dirty="0" err="1"/>
              <a:t>water</a:t>
            </a:r>
            <a:r>
              <a:rPr lang="tr-TR" dirty="0"/>
              <a:t>.                           Tank su ile dolu.</a:t>
            </a:r>
          </a:p>
          <a:p>
            <a:endParaRPr lang="tr-TR" dirty="0"/>
          </a:p>
        </p:txBody>
      </p:sp>
    </p:spTree>
    <p:extLst>
      <p:ext uri="{BB962C8B-B14F-4D97-AF65-F5344CB8AC3E}">
        <p14:creationId xmlns:p14="http://schemas.microsoft.com/office/powerpoint/2010/main" val="2885436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144086-A15C-4149-8458-6C3C0A41FE1C}"/>
              </a:ext>
            </a:extLst>
          </p:cNvPr>
          <p:cNvSpPr>
            <a:spLocks noGrp="1"/>
          </p:cNvSpPr>
          <p:nvPr>
            <p:ph type="title"/>
          </p:nvPr>
        </p:nvSpPr>
        <p:spPr/>
        <p:txBody>
          <a:bodyPr/>
          <a:lstStyle/>
          <a:p>
            <a:r>
              <a:rPr lang="tr-TR" dirty="0"/>
              <a:t>Sözdizimsel Belirsizlik</a:t>
            </a:r>
          </a:p>
        </p:txBody>
      </p:sp>
      <p:sp>
        <p:nvSpPr>
          <p:cNvPr id="3" name="İçerik Yer Tutucusu 2">
            <a:extLst>
              <a:ext uri="{FF2B5EF4-FFF2-40B4-BE49-F238E27FC236}">
                <a16:creationId xmlns:a16="http://schemas.microsoft.com/office/drawing/2014/main" id="{902024AC-00F4-4981-A49F-25D45959BC86}"/>
              </a:ext>
            </a:extLst>
          </p:cNvPr>
          <p:cNvSpPr>
            <a:spLocks noGrp="1"/>
          </p:cNvSpPr>
          <p:nvPr>
            <p:ph idx="1"/>
          </p:nvPr>
        </p:nvSpPr>
        <p:spPr/>
        <p:txBody>
          <a:bodyPr/>
          <a:lstStyle/>
          <a:p>
            <a:pPr marL="0" indent="0">
              <a:buNone/>
            </a:pPr>
            <a:r>
              <a:rPr lang="tr-TR" dirty="0"/>
              <a:t>Sözdizimsel belirsizlik ikiye ayrılmaktadır. </a:t>
            </a:r>
          </a:p>
          <a:p>
            <a:pPr marL="0" indent="0">
              <a:buNone/>
            </a:pPr>
            <a:r>
              <a:rPr lang="tr-TR" dirty="0">
                <a:solidFill>
                  <a:srgbClr val="FF0000"/>
                </a:solidFill>
              </a:rPr>
              <a:t>Yakın belirsizlik </a:t>
            </a:r>
            <a:r>
              <a:rPr lang="tr-TR" dirty="0"/>
              <a:t>(</a:t>
            </a:r>
            <a:r>
              <a:rPr lang="tr-TR" dirty="0" err="1"/>
              <a:t>local</a:t>
            </a:r>
            <a:r>
              <a:rPr lang="tr-TR" dirty="0"/>
              <a:t> </a:t>
            </a:r>
            <a:r>
              <a:rPr lang="tr-TR" dirty="0" err="1"/>
              <a:t>ambiguity</a:t>
            </a:r>
            <a:r>
              <a:rPr lang="tr-TR" dirty="0"/>
              <a:t>): sözcük kategorisi ya da sözcüğün sözdizimsel işlevi açık olmadığı durumlarda ortaya çıkmaktadır. Tümce işlemleme tamamlanınca sadece tek bir yorum ortaya çıkar.</a:t>
            </a:r>
          </a:p>
          <a:p>
            <a:pPr marL="0" indent="0">
              <a:buNone/>
            </a:pPr>
            <a:r>
              <a:rPr lang="tr-TR" dirty="0"/>
              <a:t>Örnek: John </a:t>
            </a:r>
            <a:r>
              <a:rPr lang="tr-TR" dirty="0" err="1"/>
              <a:t>remembered</a:t>
            </a:r>
            <a:r>
              <a:rPr lang="tr-TR" dirty="0"/>
              <a:t> </a:t>
            </a:r>
            <a:r>
              <a:rPr lang="tr-TR" dirty="0" err="1"/>
              <a:t>the</a:t>
            </a:r>
            <a:r>
              <a:rPr lang="tr-TR" dirty="0"/>
              <a:t> </a:t>
            </a:r>
            <a:r>
              <a:rPr lang="tr-TR" dirty="0" err="1"/>
              <a:t>answer</a:t>
            </a:r>
            <a:r>
              <a:rPr lang="tr-TR" dirty="0"/>
              <a:t> / </a:t>
            </a:r>
            <a:r>
              <a:rPr lang="tr-TR" dirty="0" err="1"/>
              <a:t>was</a:t>
            </a:r>
            <a:r>
              <a:rPr lang="tr-TR" dirty="0"/>
              <a:t> in </a:t>
            </a:r>
            <a:r>
              <a:rPr lang="tr-TR" dirty="0" err="1"/>
              <a:t>the</a:t>
            </a:r>
            <a:r>
              <a:rPr lang="tr-TR" dirty="0"/>
              <a:t> </a:t>
            </a:r>
            <a:r>
              <a:rPr lang="tr-TR" dirty="0" err="1"/>
              <a:t>book</a:t>
            </a:r>
            <a:r>
              <a:rPr lang="tr-TR" dirty="0"/>
              <a:t>. </a:t>
            </a:r>
          </a:p>
          <a:p>
            <a:pPr marL="0" indent="0">
              <a:buNone/>
            </a:pPr>
            <a:r>
              <a:rPr lang="tr-TR" dirty="0"/>
              <a:t>Yer belirsizliği (</a:t>
            </a:r>
            <a:r>
              <a:rPr lang="tr-TR" dirty="0" err="1"/>
              <a:t>standing</a:t>
            </a:r>
            <a:r>
              <a:rPr lang="tr-TR" dirty="0"/>
              <a:t> </a:t>
            </a:r>
            <a:r>
              <a:rPr lang="tr-TR" dirty="0" err="1"/>
              <a:t>ambiguity</a:t>
            </a:r>
            <a:r>
              <a:rPr lang="tr-TR" dirty="0"/>
              <a:t>): tümce tamamlandıktan sonra birden fazla yorum ortaya çıkar.</a:t>
            </a:r>
          </a:p>
          <a:p>
            <a:pPr marL="0" indent="0">
              <a:buNone/>
            </a:pPr>
            <a:r>
              <a:rPr lang="tr-TR" dirty="0"/>
              <a:t>Örnek: Bond </a:t>
            </a:r>
            <a:r>
              <a:rPr lang="tr-TR" dirty="0" err="1"/>
              <a:t>saw</a:t>
            </a:r>
            <a:r>
              <a:rPr lang="tr-TR" dirty="0"/>
              <a:t> </a:t>
            </a:r>
            <a:r>
              <a:rPr lang="tr-TR" dirty="0" err="1"/>
              <a:t>the</a:t>
            </a:r>
            <a:r>
              <a:rPr lang="tr-TR" dirty="0"/>
              <a:t> </a:t>
            </a:r>
            <a:r>
              <a:rPr lang="tr-TR" dirty="0" err="1"/>
              <a:t>spy</a:t>
            </a:r>
            <a:r>
              <a:rPr lang="tr-TR" dirty="0"/>
              <a:t> </a:t>
            </a:r>
            <a:r>
              <a:rPr lang="tr-TR" dirty="0" err="1"/>
              <a:t>with</a:t>
            </a:r>
            <a:r>
              <a:rPr lang="tr-TR" dirty="0"/>
              <a:t> </a:t>
            </a:r>
            <a:r>
              <a:rPr lang="tr-TR" dirty="0" err="1"/>
              <a:t>the</a:t>
            </a:r>
            <a:r>
              <a:rPr lang="tr-TR" dirty="0"/>
              <a:t> </a:t>
            </a:r>
            <a:r>
              <a:rPr lang="tr-TR" dirty="0" err="1"/>
              <a:t>telescope</a:t>
            </a:r>
            <a:r>
              <a:rPr lang="tr-TR" dirty="0"/>
              <a:t>.</a:t>
            </a:r>
          </a:p>
          <a:p>
            <a:pPr marL="0" indent="0">
              <a:buNone/>
            </a:pPr>
            <a:endParaRPr lang="tr-TR" dirty="0"/>
          </a:p>
        </p:txBody>
      </p:sp>
    </p:spTree>
    <p:extLst>
      <p:ext uri="{BB962C8B-B14F-4D97-AF65-F5344CB8AC3E}">
        <p14:creationId xmlns:p14="http://schemas.microsoft.com/office/powerpoint/2010/main" val="34085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61B9DF8-8DC3-42D8-87E6-FFE86FE84EC2}"/>
              </a:ext>
            </a:extLst>
          </p:cNvPr>
          <p:cNvSpPr>
            <a:spLocks noGrp="1"/>
          </p:cNvSpPr>
          <p:nvPr>
            <p:ph type="title"/>
          </p:nvPr>
        </p:nvSpPr>
        <p:spPr/>
        <p:txBody>
          <a:bodyPr/>
          <a:lstStyle/>
          <a:p>
            <a:r>
              <a:rPr lang="tr-TR" dirty="0"/>
              <a:t>Sözdizimsel Belirsizlik</a:t>
            </a:r>
          </a:p>
        </p:txBody>
      </p:sp>
      <p:sp>
        <p:nvSpPr>
          <p:cNvPr id="3" name="İçerik Yer Tutucusu 2">
            <a:extLst>
              <a:ext uri="{FF2B5EF4-FFF2-40B4-BE49-F238E27FC236}">
                <a16:creationId xmlns:a16="http://schemas.microsoft.com/office/drawing/2014/main" id="{C45AEE78-FF7E-4795-A6B9-71043B9F4235}"/>
              </a:ext>
            </a:extLst>
          </p:cNvPr>
          <p:cNvSpPr>
            <a:spLocks noGrp="1"/>
          </p:cNvSpPr>
          <p:nvPr>
            <p:ph idx="1"/>
          </p:nvPr>
        </p:nvSpPr>
        <p:spPr/>
        <p:txBody>
          <a:bodyPr>
            <a:normAutofit/>
          </a:bodyPr>
          <a:lstStyle/>
          <a:p>
            <a:pPr marL="0" indent="0">
              <a:buNone/>
            </a:pPr>
            <a:r>
              <a:rPr lang="tr-TR" dirty="0"/>
              <a:t>Yakın belirsizlik sözdizimsel çözümleme (</a:t>
            </a:r>
            <a:r>
              <a:rPr lang="tr-TR" dirty="0" err="1"/>
              <a:t>syntactic</a:t>
            </a:r>
            <a:r>
              <a:rPr lang="tr-TR" dirty="0"/>
              <a:t> </a:t>
            </a:r>
            <a:r>
              <a:rPr lang="tr-TR" dirty="0" err="1"/>
              <a:t>parsing</a:t>
            </a:r>
            <a:r>
              <a:rPr lang="tr-TR" dirty="0"/>
              <a:t>) ile ilgili çalışma alanı sunar. Araştırmacılar anlam belirsizliğinin oluştuğu yer ve çözümlendiği yeri çeşitli teknikler ile görüntüleyebilirler. Göz izleme cihazı ve kendi hızında okuma deneyi ile yapılan çalışmalar deneklerin işlemlemede zorlandığı yerler saptamaktadır. </a:t>
            </a:r>
          </a:p>
          <a:p>
            <a:endParaRPr lang="tr-TR" dirty="0"/>
          </a:p>
        </p:txBody>
      </p:sp>
    </p:spTree>
    <p:extLst>
      <p:ext uri="{BB962C8B-B14F-4D97-AF65-F5344CB8AC3E}">
        <p14:creationId xmlns:p14="http://schemas.microsoft.com/office/powerpoint/2010/main" val="11579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D1F3F0-945B-4581-9538-629A01DD0518}"/>
              </a:ext>
            </a:extLst>
          </p:cNvPr>
          <p:cNvSpPr>
            <a:spLocks noGrp="1"/>
          </p:cNvSpPr>
          <p:nvPr>
            <p:ph type="title"/>
          </p:nvPr>
        </p:nvSpPr>
        <p:spPr/>
        <p:txBody>
          <a:bodyPr/>
          <a:lstStyle/>
          <a:p>
            <a:r>
              <a:rPr lang="tr-TR" dirty="0"/>
              <a:t>Sözdizimsel Belirsizlik</a:t>
            </a:r>
          </a:p>
        </p:txBody>
      </p:sp>
      <p:sp>
        <p:nvSpPr>
          <p:cNvPr id="3" name="İçerik Yer Tutucusu 2">
            <a:extLst>
              <a:ext uri="{FF2B5EF4-FFF2-40B4-BE49-F238E27FC236}">
                <a16:creationId xmlns:a16="http://schemas.microsoft.com/office/drawing/2014/main" id="{517E4B3A-0ECE-4ED8-A146-F309D2D0A3D4}"/>
              </a:ext>
            </a:extLst>
          </p:cNvPr>
          <p:cNvSpPr>
            <a:spLocks noGrp="1"/>
          </p:cNvSpPr>
          <p:nvPr>
            <p:ph idx="1"/>
          </p:nvPr>
        </p:nvSpPr>
        <p:spPr/>
        <p:txBody>
          <a:bodyPr/>
          <a:lstStyle/>
          <a:p>
            <a:pPr marL="0" indent="0">
              <a:buNone/>
            </a:pPr>
            <a:r>
              <a:rPr lang="tr-TR" dirty="0"/>
              <a:t>Dil konuşucuları belirsizlik gördüklerinde farklı tepkiler verebilirler:</a:t>
            </a:r>
          </a:p>
          <a:p>
            <a:r>
              <a:rPr lang="tr-TR" dirty="0"/>
              <a:t>Tek Analiz. Örneğin: bahçe yolu (</a:t>
            </a:r>
            <a:r>
              <a:rPr lang="tr-TR" dirty="0" err="1"/>
              <a:t>garden</a:t>
            </a:r>
            <a:r>
              <a:rPr lang="tr-TR" dirty="0"/>
              <a:t> </a:t>
            </a:r>
            <a:r>
              <a:rPr lang="tr-TR" dirty="0" err="1"/>
              <a:t>path</a:t>
            </a:r>
            <a:r>
              <a:rPr lang="tr-TR" dirty="0"/>
              <a:t>) tümceleri «</a:t>
            </a:r>
            <a:r>
              <a:rPr lang="tr-TR" dirty="0" err="1"/>
              <a:t>The</a:t>
            </a:r>
            <a:r>
              <a:rPr lang="tr-TR" dirty="0"/>
              <a:t> </a:t>
            </a:r>
            <a:r>
              <a:rPr lang="tr-TR" dirty="0" err="1"/>
              <a:t>old</a:t>
            </a:r>
            <a:r>
              <a:rPr lang="tr-TR" dirty="0"/>
              <a:t> </a:t>
            </a:r>
            <a:r>
              <a:rPr lang="tr-TR" dirty="0" err="1"/>
              <a:t>man</a:t>
            </a:r>
            <a:r>
              <a:rPr lang="tr-TR" dirty="0"/>
              <a:t> </a:t>
            </a:r>
            <a:r>
              <a:rPr lang="tr-TR" dirty="0" err="1"/>
              <a:t>the</a:t>
            </a:r>
            <a:r>
              <a:rPr lang="tr-TR" dirty="0"/>
              <a:t> </a:t>
            </a:r>
            <a:r>
              <a:rPr lang="tr-TR" dirty="0" err="1"/>
              <a:t>boat</a:t>
            </a:r>
            <a:r>
              <a:rPr lang="tr-TR" dirty="0"/>
              <a:t>.»</a:t>
            </a:r>
          </a:p>
          <a:p>
            <a:r>
              <a:rPr lang="tr-TR" dirty="0"/>
              <a:t>Çoklu analiz. Bağlama en uygun olan yoruma ulaşabilirler.</a:t>
            </a:r>
          </a:p>
          <a:p>
            <a:r>
              <a:rPr lang="tr-TR" dirty="0"/>
              <a:t>Çoklu analiz. En aktif olan yoruma ulaşırlar. </a:t>
            </a:r>
          </a:p>
          <a:p>
            <a:r>
              <a:rPr lang="tr-TR" dirty="0"/>
              <a:t>Anlam belirsizliği çözülene kadar kesin bir anlamın gecikmesi. </a:t>
            </a:r>
          </a:p>
          <a:p>
            <a:pPr marL="0" indent="0">
              <a:buNone/>
            </a:pPr>
            <a:r>
              <a:rPr lang="tr-TR" dirty="0"/>
              <a:t>Göz izleme tekniği ile yapılan çalışmalarda, belirsizlik ortaya çıktığı yerde yavaşlama görülmemiştir. Ancak, belirsizliğin ortadan kalkması ile yavaşlama saptanmıştır. </a:t>
            </a:r>
          </a:p>
        </p:txBody>
      </p:sp>
    </p:spTree>
    <p:extLst>
      <p:ext uri="{BB962C8B-B14F-4D97-AF65-F5344CB8AC3E}">
        <p14:creationId xmlns:p14="http://schemas.microsoft.com/office/powerpoint/2010/main" val="40152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930B6A-8A64-4EAD-A3E6-757635434CF6}"/>
              </a:ext>
            </a:extLst>
          </p:cNvPr>
          <p:cNvSpPr>
            <a:spLocks noGrp="1"/>
          </p:cNvSpPr>
          <p:nvPr>
            <p:ph type="title"/>
          </p:nvPr>
        </p:nvSpPr>
        <p:spPr/>
        <p:txBody>
          <a:bodyPr/>
          <a:lstStyle/>
          <a:p>
            <a:r>
              <a:rPr lang="tr-TR" dirty="0"/>
              <a:t>Sözdizimsel Belirsizlik</a:t>
            </a:r>
          </a:p>
        </p:txBody>
      </p:sp>
      <p:sp>
        <p:nvSpPr>
          <p:cNvPr id="3" name="İçerik Yer Tutucusu 2">
            <a:extLst>
              <a:ext uri="{FF2B5EF4-FFF2-40B4-BE49-F238E27FC236}">
                <a16:creationId xmlns:a16="http://schemas.microsoft.com/office/drawing/2014/main" id="{21BC1379-971F-4DD3-A74A-6B7514DC4C95}"/>
              </a:ext>
            </a:extLst>
          </p:cNvPr>
          <p:cNvSpPr>
            <a:spLocks noGrp="1"/>
          </p:cNvSpPr>
          <p:nvPr>
            <p:ph idx="1"/>
          </p:nvPr>
        </p:nvSpPr>
        <p:spPr/>
        <p:txBody>
          <a:bodyPr/>
          <a:lstStyle/>
          <a:p>
            <a:pPr marL="0" indent="0">
              <a:buNone/>
            </a:pPr>
            <a:r>
              <a:rPr lang="tr-TR" dirty="0"/>
              <a:t>Bir yaklaşıma göre en küçük birleşim kuralı (minimal </a:t>
            </a:r>
            <a:r>
              <a:rPr lang="tr-TR" dirty="0" err="1"/>
              <a:t>attachment</a:t>
            </a:r>
            <a:r>
              <a:rPr lang="tr-TR" dirty="0"/>
              <a:t>) nedeniyle sözcükler farklı şekilde öbek yapılarına ayrıştırılıyor. </a:t>
            </a:r>
          </a:p>
          <a:p>
            <a:pPr marL="0" indent="0">
              <a:buNone/>
            </a:pPr>
            <a:r>
              <a:rPr lang="tr-TR" dirty="0"/>
              <a:t>Sözlükçü (</a:t>
            </a:r>
            <a:r>
              <a:rPr lang="tr-TR" dirty="0" err="1"/>
              <a:t>lexicalist</a:t>
            </a:r>
            <a:r>
              <a:rPr lang="tr-TR" dirty="0"/>
              <a:t>) yaklaşım üye yapısı ve eylemlerin rollerinden kaynaklandığını iddia etmektedir. </a:t>
            </a:r>
          </a:p>
          <a:p>
            <a:pPr marL="0" indent="0">
              <a:buNone/>
            </a:pPr>
            <a:r>
              <a:rPr lang="tr-TR" dirty="0"/>
              <a:t>Belirsizlik üzerine yapılan çalışmalara ‘doğal ayrıştırma ortamı hazırlanmaması’ gibi bazı eleştiriler getirilmiştir. Bahçe yolu tümceleri deneklere sunulurken bağlam verilmemesinin hatalı olduğu öne sürülmüştür. Bu nedenle tümceleri okuyan deneklerin doğru yoruma ulaşmalarında yavaşlama olduğu iddia edilmiştir. </a:t>
            </a:r>
          </a:p>
        </p:txBody>
      </p:sp>
    </p:spTree>
    <p:extLst>
      <p:ext uri="{BB962C8B-B14F-4D97-AF65-F5344CB8AC3E}">
        <p14:creationId xmlns:p14="http://schemas.microsoft.com/office/powerpoint/2010/main" val="13199740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869</Words>
  <Application>Microsoft Office PowerPoint</Application>
  <PresentationFormat>Geniş ekran</PresentationFormat>
  <Paragraphs>54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6. ders</vt:lpstr>
      <vt:lpstr>Dil Edinimi</vt:lpstr>
      <vt:lpstr>Dilbilgisi Yitimi</vt:lpstr>
      <vt:lpstr>Sözcüksel Belirsizlik</vt:lpstr>
      <vt:lpstr>Sözcüksel Belirsizlik</vt:lpstr>
      <vt:lpstr>Sözdizimsel Belirsizlik</vt:lpstr>
      <vt:lpstr>Sözdizimsel Belirsizlik</vt:lpstr>
      <vt:lpstr>Sözdizimsel Belirsizlik</vt:lpstr>
      <vt:lpstr>Sözdizimsel Belirsizlik</vt:lpstr>
      <vt:lpstr>Sözdizimsel Belirsizlik</vt:lpstr>
      <vt:lpstr>Hayvanlarda İletişim</vt:lpstr>
      <vt:lpstr>Hayvanlarda İletişim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ders</dc:title>
  <dc:creator>SEDA</dc:creator>
  <cp:lastModifiedBy>SEDA</cp:lastModifiedBy>
  <cp:revision>1</cp:revision>
  <dcterms:created xsi:type="dcterms:W3CDTF">2020-03-18T08:22:52Z</dcterms:created>
  <dcterms:modified xsi:type="dcterms:W3CDTF">2020-03-18T08:22:57Z</dcterms:modified>
</cp:coreProperties>
</file>