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2" r:id="rId1"/>
  </p:sldMasterIdLst>
  <p:sldIdLst>
    <p:sldId id="256" r:id="rId2"/>
    <p:sldId id="258" r:id="rId3"/>
    <p:sldId id="259" r:id="rId4"/>
    <p:sldId id="260" r:id="rId5"/>
    <p:sldId id="266"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4"/>
  </p:normalViewPr>
  <p:slideViewPr>
    <p:cSldViewPr snapToGrid="0" snapToObjects="1">
      <p:cViewPr varScale="1">
        <p:scale>
          <a:sx n="120" d="100"/>
          <a:sy n="120" d="100"/>
        </p:scale>
        <p:origin x="25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10/14/19</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665246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A93482-8E69-40F7-BCAD-5662A6CADB27}" type="datetime4">
              <a:rPr lang="en-US" smtClean="0"/>
              <a:pPr/>
              <a:t>October 14,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7D5FE-740C-46F5-801A-FA5477D9711F}" type="slidenum">
              <a:rPr lang="en-US" smtClean="0"/>
              <a:pPr/>
              <a:t>‹#›</a:t>
            </a:fld>
            <a:endParaRPr lang="en-US"/>
          </a:p>
        </p:txBody>
      </p:sp>
    </p:spTree>
    <p:extLst>
      <p:ext uri="{BB962C8B-B14F-4D97-AF65-F5344CB8AC3E}">
        <p14:creationId xmlns:p14="http://schemas.microsoft.com/office/powerpoint/2010/main" val="17042660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6FA2B21-3FCD-4721-B95C-427943F61125}" type="datetime1">
              <a:rPr lang="en-US" smtClean="0"/>
              <a:t>10/14/19</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10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794657596"/>
      </p:ext>
    </p:extLst>
  </p:cSld>
  <p:clrMap bg1="lt1" tx1="dk1" bg2="lt2" tx2="dk2" accent1="accent1" accent2="accent2" accent3="accent3" accent4="accent4" accent5="accent5" accent6="accent6" hlink="hlink" folHlink="folHlink"/>
  <p:sldLayoutIdLst>
    <p:sldLayoutId id="2147483689" r:id="rId1"/>
    <p:sldLayoutId id="2147483693" r:id="rId2"/>
  </p:sldLayoutIdLst>
  <p:hf sldNum="0" hdr="0" ftr="0" dt="0"/>
  <p:txStyles>
    <p:titleStyle>
      <a:lvl1pPr algn="l" defTabSz="914400" rtl="0" eaLnBrk="1" latinLnBrk="0" hangingPunct="1">
        <a:lnSpc>
          <a:spcPct val="90000"/>
        </a:lnSpc>
        <a:spcBef>
          <a:spcPct val="0"/>
        </a:spcBef>
        <a:buNone/>
        <a:defRPr lang="en-US" sz="36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5B399A0-209D-4716-B115-4B92F33EFB1C}"/>
              </a:ext>
            </a:extLst>
          </p:cNvPr>
          <p:cNvPicPr>
            <a:picLocks noChangeAspect="1"/>
          </p:cNvPicPr>
          <p:nvPr/>
        </p:nvPicPr>
        <p:blipFill rotWithShape="1">
          <a:blip r:embed="rId2"/>
          <a:srcRect t="2972" b="12758"/>
          <a:stretch/>
        </p:blipFill>
        <p:spPr>
          <a:xfrm>
            <a:off x="20" y="-839"/>
            <a:ext cx="12191980" cy="6858000"/>
          </a:xfrm>
          <a:prstGeom prst="rect">
            <a:avLst/>
          </a:prstGeom>
        </p:spPr>
      </p:pic>
      <p:sp useBgFill="1">
        <p:nvSpPr>
          <p:cNvPr id="8" name="Rectangle 7">
            <a:extLst>
              <a:ext uri="{FF2B5EF4-FFF2-40B4-BE49-F238E27FC236}">
                <a16:creationId xmlns:a16="http://schemas.microsoft.com/office/drawing/2014/main" id="{BF9FFE17-DE95-4821-ACC1-B90C954492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0" name="Rectangle 9">
            <a:extLst>
              <a:ext uri="{FF2B5EF4-FFF2-40B4-BE49-F238E27FC236}">
                <a16:creationId xmlns:a16="http://schemas.microsoft.com/office/drawing/2014/main" id="{03CF76AF-FF72-4430-A772-058403290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2" name="Title 1">
            <a:extLst>
              <a:ext uri="{FF2B5EF4-FFF2-40B4-BE49-F238E27FC236}">
                <a16:creationId xmlns:a16="http://schemas.microsoft.com/office/drawing/2014/main" id="{E3944D5C-C978-9148-8B69-A0335665B11A}"/>
              </a:ext>
            </a:extLst>
          </p:cNvPr>
          <p:cNvSpPr>
            <a:spLocks noGrp="1"/>
          </p:cNvSpPr>
          <p:nvPr>
            <p:ph type="ctrTitle"/>
          </p:nvPr>
        </p:nvSpPr>
        <p:spPr>
          <a:xfrm>
            <a:off x="1771132" y="2091263"/>
            <a:ext cx="8649738" cy="2590800"/>
          </a:xfrm>
        </p:spPr>
        <p:txBody>
          <a:bodyPr>
            <a:normAutofit/>
          </a:bodyPr>
          <a:lstStyle/>
          <a:p>
            <a:r>
              <a:rPr lang="en-US" dirty="0"/>
              <a:t>Duygular </a:t>
            </a:r>
            <a:r>
              <a:rPr lang="en-US" dirty="0" err="1"/>
              <a:t>ve</a:t>
            </a:r>
            <a:r>
              <a:rPr lang="en-US" dirty="0"/>
              <a:t> </a:t>
            </a:r>
            <a:r>
              <a:rPr lang="en-US" dirty="0" err="1"/>
              <a:t>Toplum</a:t>
            </a:r>
            <a:endParaRPr lang="en-US" dirty="0"/>
          </a:p>
        </p:txBody>
      </p:sp>
      <p:sp>
        <p:nvSpPr>
          <p:cNvPr id="12" name="Rectangle 11">
            <a:extLst>
              <a:ext uri="{FF2B5EF4-FFF2-40B4-BE49-F238E27FC236}">
                <a16:creationId xmlns:a16="http://schemas.microsoft.com/office/drawing/2014/main" id="{0B1C8180-2FDD-4202-8C45-4057CB1AB2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a:extLst>
              <a:ext uri="{FF2B5EF4-FFF2-40B4-BE49-F238E27FC236}">
                <a16:creationId xmlns:a16="http://schemas.microsoft.com/office/drawing/2014/main" id="{D6E86CC6-13EA-4A88-86AD-CF27BF52CC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F80B441-4F7D-4B40-8A13-FED03A1F3A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0C7FD1A-44B1-4E4C-B0C9-A8103DCCDCC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3813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04BED5A-E98E-4DA0-BAA5-4F6AB2492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B64B94A-E40E-48CE-BD7B-C1A30AE57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982" y="488542"/>
            <a:ext cx="11244036" cy="5880916"/>
          </a:xfrm>
          <a:prstGeom prst="rect">
            <a:avLst/>
          </a:prstGeom>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49EC5CA6-6479-49D5-B4B5-5643D26B83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84442" y="2057401"/>
            <a:ext cx="0" cy="27432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D1B26337-5AA4-470D-9687-5907CB53B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685800"/>
            <a:ext cx="10853928" cy="5486400"/>
          </a:xfrm>
          <a:prstGeom prst="rect">
            <a:avLst/>
          </a:prstGeom>
          <a:noFill/>
          <a:ln w="6350" cap="sq" cmpd="sng" algn="ctr">
            <a:solidFill>
              <a:srgbClr val="FFFFFF"/>
            </a:solidFill>
            <a:prstDash val="solid"/>
            <a:miter lim="800000"/>
          </a:ln>
          <a:effectLst/>
        </p:spPr>
      </p:sp>
      <p:sp>
        <p:nvSpPr>
          <p:cNvPr id="2" name="Title 1"/>
          <p:cNvSpPr>
            <a:spLocks noGrp="1"/>
          </p:cNvSpPr>
          <p:nvPr>
            <p:ph type="title"/>
          </p:nvPr>
        </p:nvSpPr>
        <p:spPr>
          <a:xfrm>
            <a:off x="866440" y="1000370"/>
            <a:ext cx="3462079" cy="4857262"/>
          </a:xfrm>
        </p:spPr>
        <p:txBody>
          <a:bodyPr>
            <a:normAutofit/>
          </a:bodyPr>
          <a:lstStyle/>
          <a:p>
            <a:pPr algn="r"/>
            <a:r>
              <a:rPr lang="en-US" sz="4400" dirty="0">
                <a:solidFill>
                  <a:srgbClr val="FFFFFF"/>
                </a:solidFill>
              </a:rPr>
              <a:t>SORULAR</a:t>
            </a:r>
          </a:p>
        </p:txBody>
      </p:sp>
      <p:sp>
        <p:nvSpPr>
          <p:cNvPr id="3" name="Content Placeholder 2"/>
          <p:cNvSpPr>
            <a:spLocks noGrp="1"/>
          </p:cNvSpPr>
          <p:nvPr>
            <p:ph idx="1"/>
          </p:nvPr>
        </p:nvSpPr>
        <p:spPr>
          <a:xfrm>
            <a:off x="4963691" y="1000370"/>
            <a:ext cx="6212310" cy="4857262"/>
          </a:xfrm>
        </p:spPr>
        <p:txBody>
          <a:bodyPr anchor="ctr">
            <a:normAutofit/>
          </a:bodyPr>
          <a:lstStyle/>
          <a:p>
            <a:pPr lvl="1"/>
            <a:r>
              <a:rPr lang="tr-TR" sz="1800" b="1" dirty="0">
                <a:solidFill>
                  <a:schemeClr val="bg1"/>
                </a:solidFill>
              </a:rPr>
              <a:t>Toplumsal ilişkiler hangi duyguları </a:t>
            </a:r>
            <a:r>
              <a:rPr lang="tr-TR" sz="1800" b="1" u="sng" dirty="0">
                <a:solidFill>
                  <a:schemeClr val="bg1"/>
                </a:solidFill>
              </a:rPr>
              <a:t>üretir</a:t>
            </a:r>
            <a:r>
              <a:rPr lang="tr-TR" sz="1800" b="1" dirty="0">
                <a:solidFill>
                  <a:schemeClr val="bg1"/>
                </a:solidFill>
              </a:rPr>
              <a:t>? </a:t>
            </a:r>
          </a:p>
          <a:p>
            <a:pPr lvl="1"/>
            <a:r>
              <a:rPr lang="tr-TR" sz="1800" b="1" dirty="0">
                <a:solidFill>
                  <a:schemeClr val="bg1"/>
                </a:solidFill>
              </a:rPr>
              <a:t>Duygular bize ne yapar? </a:t>
            </a:r>
          </a:p>
          <a:p>
            <a:pPr lvl="1"/>
            <a:r>
              <a:rPr lang="tr-TR" sz="1800" b="1" u="sng" dirty="0">
                <a:solidFill>
                  <a:schemeClr val="bg1"/>
                </a:solidFill>
              </a:rPr>
              <a:t>Duygular bireysel ya da kolektif özneleri nasıl harekete geçirir: </a:t>
            </a:r>
          </a:p>
          <a:p>
            <a:pPr lvl="2"/>
            <a:r>
              <a:rPr lang="tr-TR" sz="1600" b="1" dirty="0">
                <a:solidFill>
                  <a:schemeClr val="bg1"/>
                </a:solidFill>
              </a:rPr>
              <a:t>Bedensel değişimler / hareket: Hem </a:t>
            </a:r>
            <a:r>
              <a:rPr lang="tr-TR" sz="1600" b="1" dirty="0" err="1">
                <a:solidFill>
                  <a:schemeClr val="bg1"/>
                </a:solidFill>
              </a:rPr>
              <a:t>literal</a:t>
            </a:r>
            <a:r>
              <a:rPr lang="tr-TR" sz="1600" b="1" dirty="0">
                <a:solidFill>
                  <a:schemeClr val="bg1"/>
                </a:solidFill>
              </a:rPr>
              <a:t> hem de metaforik anlamda. </a:t>
            </a:r>
          </a:p>
          <a:p>
            <a:pPr lvl="1"/>
            <a:r>
              <a:rPr lang="tr-TR" sz="1800" b="1" u="sng" dirty="0">
                <a:solidFill>
                  <a:schemeClr val="bg1"/>
                </a:solidFill>
              </a:rPr>
              <a:t>Hangi temaslar nasıl duygular üretir? </a:t>
            </a:r>
          </a:p>
          <a:p>
            <a:pPr lvl="2"/>
            <a:r>
              <a:rPr lang="tr-TR" sz="1600" b="1" u="sng" dirty="0">
                <a:solidFill>
                  <a:schemeClr val="bg1"/>
                </a:solidFill>
              </a:rPr>
              <a:t>Temas</a:t>
            </a:r>
            <a:r>
              <a:rPr lang="tr-TR" sz="1600" b="1" dirty="0">
                <a:solidFill>
                  <a:schemeClr val="bg1"/>
                </a:solidFill>
              </a:rPr>
              <a:t> edilenle yeniden </a:t>
            </a:r>
            <a:r>
              <a:rPr lang="tr-TR" sz="1600" b="1" dirty="0" err="1">
                <a:solidFill>
                  <a:schemeClr val="bg1"/>
                </a:solidFill>
              </a:rPr>
              <a:t>mesafelenme</a:t>
            </a:r>
            <a:r>
              <a:rPr lang="tr-TR" sz="1600" b="1" dirty="0">
                <a:solidFill>
                  <a:schemeClr val="bg1"/>
                </a:solidFill>
              </a:rPr>
              <a:t>: Yeni bağlılıklar, aidiyet hisleri, uzaklaşma, hizalanma, vs. </a:t>
            </a:r>
          </a:p>
          <a:p>
            <a:pPr lvl="1"/>
            <a:r>
              <a:rPr lang="tr-TR" sz="1800" b="1" u="sng" dirty="0">
                <a:solidFill>
                  <a:schemeClr val="bg1"/>
                </a:solidFill>
              </a:rPr>
              <a:t>Duygular nasıl bir öznellik üretir? </a:t>
            </a:r>
          </a:p>
          <a:p>
            <a:pPr lvl="2"/>
            <a:r>
              <a:rPr lang="tr-TR" sz="1600" b="1" dirty="0">
                <a:solidFill>
                  <a:schemeClr val="bg1"/>
                </a:solidFill>
              </a:rPr>
              <a:t>Bazı bedenleri yaklaştırır, bazılarını uzaklaştırır. </a:t>
            </a:r>
          </a:p>
          <a:p>
            <a:pPr lvl="2"/>
            <a:r>
              <a:rPr lang="tr-TR" sz="1600" b="1" u="sng" dirty="0">
                <a:solidFill>
                  <a:schemeClr val="bg1"/>
                </a:solidFill>
              </a:rPr>
              <a:t>Özneleşme/</a:t>
            </a:r>
            <a:r>
              <a:rPr lang="tr-TR" sz="1600" b="1" u="sng" dirty="0" err="1">
                <a:solidFill>
                  <a:schemeClr val="bg1"/>
                </a:solidFill>
              </a:rPr>
              <a:t>tabiyet</a:t>
            </a:r>
            <a:endParaRPr lang="tr-TR" sz="1600" b="1" dirty="0">
              <a:solidFill>
                <a:schemeClr val="bg1"/>
              </a:solidFill>
            </a:endParaRPr>
          </a:p>
        </p:txBody>
      </p:sp>
    </p:spTree>
    <p:extLst>
      <p:ext uri="{BB962C8B-B14F-4D97-AF65-F5344CB8AC3E}">
        <p14:creationId xmlns:p14="http://schemas.microsoft.com/office/powerpoint/2010/main" val="2508259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04BED5A-E98E-4DA0-BAA5-4F6AB2492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B64B94A-E40E-48CE-BD7B-C1A30AE57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982" y="488542"/>
            <a:ext cx="11244036" cy="5880916"/>
          </a:xfrm>
          <a:prstGeom prst="rect">
            <a:avLst/>
          </a:prstGeom>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49EC5CA6-6479-49D5-B4B5-5643D26B83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84442" y="2057401"/>
            <a:ext cx="0" cy="27432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D1B26337-5AA4-470D-9687-5907CB53B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685800"/>
            <a:ext cx="10853928" cy="5486400"/>
          </a:xfrm>
          <a:prstGeom prst="rect">
            <a:avLst/>
          </a:prstGeom>
          <a:noFill/>
          <a:ln w="6350" cap="sq" cmpd="sng" algn="ctr">
            <a:solidFill>
              <a:srgbClr val="FFFFFF"/>
            </a:solidFill>
            <a:prstDash val="solid"/>
            <a:miter lim="800000"/>
          </a:ln>
          <a:effectLst/>
        </p:spPr>
      </p:sp>
      <p:sp>
        <p:nvSpPr>
          <p:cNvPr id="2" name="Title 1"/>
          <p:cNvSpPr>
            <a:spLocks noGrp="1"/>
          </p:cNvSpPr>
          <p:nvPr>
            <p:ph type="title"/>
          </p:nvPr>
        </p:nvSpPr>
        <p:spPr>
          <a:xfrm>
            <a:off x="866440" y="1000370"/>
            <a:ext cx="3462079" cy="4857262"/>
          </a:xfrm>
        </p:spPr>
        <p:txBody>
          <a:bodyPr>
            <a:normAutofit/>
          </a:bodyPr>
          <a:lstStyle/>
          <a:p>
            <a:pPr algn="r"/>
            <a:r>
              <a:rPr lang="en-US" sz="4400" dirty="0" err="1">
                <a:solidFill>
                  <a:srgbClr val="FFFFFF"/>
                </a:solidFill>
              </a:rPr>
              <a:t>Duygulanım</a:t>
            </a:r>
            <a:endParaRPr lang="en-US" sz="4400" dirty="0">
              <a:solidFill>
                <a:srgbClr val="FFFFFF"/>
              </a:solidFill>
            </a:endParaRPr>
          </a:p>
        </p:txBody>
      </p:sp>
      <p:sp>
        <p:nvSpPr>
          <p:cNvPr id="3" name="Content Placeholder 2"/>
          <p:cNvSpPr>
            <a:spLocks noGrp="1"/>
          </p:cNvSpPr>
          <p:nvPr>
            <p:ph idx="1"/>
          </p:nvPr>
        </p:nvSpPr>
        <p:spPr>
          <a:xfrm>
            <a:off x="4963691" y="1000370"/>
            <a:ext cx="6212310" cy="4857262"/>
          </a:xfrm>
        </p:spPr>
        <p:txBody>
          <a:bodyPr anchor="ctr">
            <a:normAutofit/>
          </a:bodyPr>
          <a:lstStyle/>
          <a:p>
            <a:r>
              <a:rPr lang="tr-TR" sz="2000" dirty="0">
                <a:solidFill>
                  <a:srgbClr val="FFFFFF"/>
                </a:solidFill>
              </a:rPr>
              <a:t>Bedenler arasındaki ilişkisel dinamiklerdir.</a:t>
            </a:r>
          </a:p>
          <a:p>
            <a:r>
              <a:rPr lang="tr-TR" sz="2000" dirty="0">
                <a:solidFill>
                  <a:srgbClr val="FFFFFF"/>
                </a:solidFill>
              </a:rPr>
              <a:t>Bir değişimi tetikleyen bedensel karşılaşmaları ima eder. </a:t>
            </a:r>
          </a:p>
          <a:p>
            <a:r>
              <a:rPr lang="tr-TR" sz="2000" dirty="0">
                <a:solidFill>
                  <a:srgbClr val="FFFFFF"/>
                </a:solidFill>
              </a:rPr>
              <a:t>Eyleme kudretinin azaldığı ya da arttığı bir etkileşimdir (bkz. </a:t>
            </a:r>
            <a:r>
              <a:rPr lang="tr-TR" sz="2000" dirty="0" err="1">
                <a:solidFill>
                  <a:srgbClr val="FFFFFF"/>
                </a:solidFill>
              </a:rPr>
              <a:t>Spinoza</a:t>
            </a:r>
            <a:r>
              <a:rPr lang="tr-TR" sz="2000" dirty="0">
                <a:solidFill>
                  <a:srgbClr val="FFFFFF"/>
                </a:solidFill>
              </a:rPr>
              <a:t>)</a:t>
            </a:r>
          </a:p>
          <a:p>
            <a:r>
              <a:rPr lang="tr-TR" sz="2000" dirty="0">
                <a:solidFill>
                  <a:srgbClr val="FFFFFF"/>
                </a:solidFill>
              </a:rPr>
              <a:t>Duygulanımlar tekil bedenlerin karşılaşması kadar, </a:t>
            </a:r>
            <a:r>
              <a:rPr lang="tr-TR" sz="2000" dirty="0" err="1">
                <a:solidFill>
                  <a:srgbClr val="FFFFFF"/>
                </a:solidFill>
              </a:rPr>
              <a:t>kolektifleşerek</a:t>
            </a:r>
            <a:r>
              <a:rPr lang="tr-TR" sz="2000" dirty="0">
                <a:solidFill>
                  <a:srgbClr val="FFFFFF"/>
                </a:solidFill>
              </a:rPr>
              <a:t> de oluşabilir. </a:t>
            </a:r>
          </a:p>
          <a:p>
            <a:r>
              <a:rPr lang="tr-TR" sz="2000" dirty="0">
                <a:solidFill>
                  <a:srgbClr val="FFFFFF"/>
                </a:solidFill>
              </a:rPr>
              <a:t>Duygulanımlar belli anlamlandırma süreçlerinin bir sonucu olarak duygular (</a:t>
            </a:r>
            <a:r>
              <a:rPr lang="tr-TR" sz="2000" dirty="0" err="1">
                <a:solidFill>
                  <a:srgbClr val="FFFFFF"/>
                </a:solidFill>
              </a:rPr>
              <a:t>emotion</a:t>
            </a:r>
            <a:r>
              <a:rPr lang="tr-TR" sz="2000" dirty="0">
                <a:solidFill>
                  <a:srgbClr val="FFFFFF"/>
                </a:solidFill>
              </a:rPr>
              <a:t>) olarak kavramsallaştırılabilir. </a:t>
            </a:r>
          </a:p>
          <a:p>
            <a:pPr lvl="1"/>
            <a:r>
              <a:rPr lang="tr-TR" sz="1800" dirty="0">
                <a:solidFill>
                  <a:srgbClr val="FFFFFF"/>
                </a:solidFill>
              </a:rPr>
              <a:t>Kategorik duygu tipleri bu anlamlandırma sürecinin bir sonucudur. </a:t>
            </a:r>
            <a:endParaRPr lang="en-US" sz="1800" dirty="0">
              <a:solidFill>
                <a:srgbClr val="FFFFFF"/>
              </a:solidFill>
            </a:endParaRPr>
          </a:p>
          <a:p>
            <a:pPr lvl="1"/>
            <a:endParaRPr lang="en-US" sz="2000" dirty="0">
              <a:solidFill>
                <a:srgbClr val="FFFFFF"/>
              </a:solidFill>
            </a:endParaRPr>
          </a:p>
        </p:txBody>
      </p:sp>
    </p:spTree>
    <p:extLst>
      <p:ext uri="{BB962C8B-B14F-4D97-AF65-F5344CB8AC3E}">
        <p14:creationId xmlns:p14="http://schemas.microsoft.com/office/powerpoint/2010/main" val="1137786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04BED5A-E98E-4DA0-BAA5-4F6AB2492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B64B94A-E40E-48CE-BD7B-C1A30AE57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982" y="488542"/>
            <a:ext cx="11244036" cy="5880916"/>
          </a:xfrm>
          <a:prstGeom prst="rect">
            <a:avLst/>
          </a:prstGeom>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49EC5CA6-6479-49D5-B4B5-5643D26B83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84442" y="2057401"/>
            <a:ext cx="0" cy="27432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D1B26337-5AA4-470D-9687-5907CB53B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685800"/>
            <a:ext cx="10853928" cy="5486400"/>
          </a:xfrm>
          <a:prstGeom prst="rect">
            <a:avLst/>
          </a:prstGeom>
          <a:noFill/>
          <a:ln w="6350" cap="sq" cmpd="sng" algn="ctr">
            <a:solidFill>
              <a:srgbClr val="FFFFFF"/>
            </a:solidFill>
            <a:prstDash val="solid"/>
            <a:miter lim="800000"/>
          </a:ln>
          <a:effectLst/>
        </p:spPr>
      </p:sp>
      <p:sp>
        <p:nvSpPr>
          <p:cNvPr id="2" name="Title 1"/>
          <p:cNvSpPr>
            <a:spLocks noGrp="1"/>
          </p:cNvSpPr>
          <p:nvPr>
            <p:ph type="title"/>
          </p:nvPr>
        </p:nvSpPr>
        <p:spPr>
          <a:xfrm>
            <a:off x="866440" y="1000370"/>
            <a:ext cx="3462079" cy="4857262"/>
          </a:xfrm>
        </p:spPr>
        <p:txBody>
          <a:bodyPr>
            <a:normAutofit/>
          </a:bodyPr>
          <a:lstStyle/>
          <a:p>
            <a:pPr algn="r"/>
            <a:r>
              <a:rPr lang="en-US" sz="4400" dirty="0" err="1">
                <a:solidFill>
                  <a:srgbClr val="FFFFFF"/>
                </a:solidFill>
              </a:rPr>
              <a:t>İlişkisellik</a:t>
            </a:r>
            <a:endParaRPr lang="en-US" sz="4400" dirty="0">
              <a:solidFill>
                <a:srgbClr val="FFFFFF"/>
              </a:solidFill>
            </a:endParaRPr>
          </a:p>
        </p:txBody>
      </p:sp>
      <p:sp>
        <p:nvSpPr>
          <p:cNvPr id="3" name="Content Placeholder 2"/>
          <p:cNvSpPr>
            <a:spLocks noGrp="1"/>
          </p:cNvSpPr>
          <p:nvPr>
            <p:ph idx="1"/>
          </p:nvPr>
        </p:nvSpPr>
        <p:spPr>
          <a:xfrm>
            <a:off x="4963691" y="1000370"/>
            <a:ext cx="6212310" cy="4857262"/>
          </a:xfrm>
        </p:spPr>
        <p:txBody>
          <a:bodyPr anchor="ctr">
            <a:normAutofit/>
          </a:bodyPr>
          <a:lstStyle/>
          <a:p>
            <a:r>
              <a:rPr lang="tr-TR" sz="2000" dirty="0">
                <a:solidFill>
                  <a:srgbClr val="FFFFFF"/>
                </a:solidFill>
              </a:rPr>
              <a:t>Duygulanımlar yoluyla bedenlerin değişimi, ilişkisel bir ontolojiye dayanır. </a:t>
            </a:r>
          </a:p>
          <a:p>
            <a:r>
              <a:rPr lang="tr-TR" sz="2000" dirty="0">
                <a:solidFill>
                  <a:srgbClr val="FFFFFF"/>
                </a:solidFill>
              </a:rPr>
              <a:t>Tekil ya da kolektif benlikler ötekisiyle ilişkisi içerisinde tesir eder ve tesir altında kalır. </a:t>
            </a:r>
          </a:p>
          <a:p>
            <a:r>
              <a:rPr lang="tr-TR" sz="2000" dirty="0">
                <a:solidFill>
                  <a:srgbClr val="FFFFFF"/>
                </a:solidFill>
              </a:rPr>
              <a:t>Duygulanımları özneler-arası bir düzlemde kavramayı gerektirir. </a:t>
            </a:r>
          </a:p>
          <a:p>
            <a:pPr lvl="1"/>
            <a:r>
              <a:rPr lang="tr-TR" sz="1800" dirty="0">
                <a:solidFill>
                  <a:srgbClr val="FFFFFF"/>
                </a:solidFill>
              </a:rPr>
              <a:t>Duygulanımların hem bedensel hem de zihinsel bir boyutu vardır. </a:t>
            </a:r>
          </a:p>
          <a:p>
            <a:r>
              <a:rPr lang="tr-TR" sz="2000" dirty="0" err="1">
                <a:solidFill>
                  <a:srgbClr val="FFFFFF"/>
                </a:solidFill>
              </a:rPr>
              <a:t>İlişkisellik</a:t>
            </a:r>
            <a:r>
              <a:rPr lang="tr-TR" sz="2000" dirty="0">
                <a:solidFill>
                  <a:srgbClr val="FFFFFF"/>
                </a:solidFill>
              </a:rPr>
              <a:t>, daha geniş bir etkileşim düzleminde </a:t>
            </a:r>
            <a:r>
              <a:rPr lang="tr-TR" sz="2000" dirty="0" err="1">
                <a:solidFill>
                  <a:srgbClr val="FFFFFF"/>
                </a:solidFill>
              </a:rPr>
              <a:t>şey’lerin</a:t>
            </a:r>
            <a:r>
              <a:rPr lang="tr-TR" sz="2000" dirty="0">
                <a:solidFill>
                  <a:srgbClr val="FFFFFF"/>
                </a:solidFill>
              </a:rPr>
              <a:t> oluş halinde olduğu bir içkin nedenselliği ima eder. </a:t>
            </a:r>
          </a:p>
          <a:p>
            <a:pPr lvl="1"/>
            <a:r>
              <a:rPr lang="tr-TR" sz="1800" dirty="0">
                <a:solidFill>
                  <a:srgbClr val="FFFFFF"/>
                </a:solidFill>
              </a:rPr>
              <a:t>Duygulanımların basit bir etkileyeni ve etkileneni yoktur. </a:t>
            </a:r>
          </a:p>
          <a:p>
            <a:pPr lvl="1"/>
            <a:r>
              <a:rPr lang="tr-TR" sz="1800" dirty="0" err="1">
                <a:solidFill>
                  <a:srgbClr val="FFFFFF"/>
                </a:solidFill>
              </a:rPr>
              <a:t>İlişkisellik</a:t>
            </a:r>
            <a:r>
              <a:rPr lang="tr-TR" sz="1800" dirty="0">
                <a:solidFill>
                  <a:srgbClr val="FFFFFF"/>
                </a:solidFill>
              </a:rPr>
              <a:t> içerisinde her bir beden temas ettiğine tesir eder ve onun tesiri altında kalır.  </a:t>
            </a:r>
            <a:endParaRPr lang="en-US" dirty="0">
              <a:solidFill>
                <a:srgbClr val="FFFFFF"/>
              </a:solidFill>
            </a:endParaRPr>
          </a:p>
          <a:p>
            <a:pPr lvl="1"/>
            <a:endParaRPr lang="en-US" sz="2000" dirty="0">
              <a:solidFill>
                <a:srgbClr val="FFFFFF"/>
              </a:solidFill>
            </a:endParaRPr>
          </a:p>
        </p:txBody>
      </p:sp>
    </p:spTree>
    <p:extLst>
      <p:ext uri="{BB962C8B-B14F-4D97-AF65-F5344CB8AC3E}">
        <p14:creationId xmlns:p14="http://schemas.microsoft.com/office/powerpoint/2010/main" val="2133644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04BED5A-E98E-4DA0-BAA5-4F6AB2492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B64B94A-E40E-48CE-BD7B-C1A30AE57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982" y="488542"/>
            <a:ext cx="11244036" cy="5880916"/>
          </a:xfrm>
          <a:prstGeom prst="rect">
            <a:avLst/>
          </a:prstGeom>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49EC5CA6-6479-49D5-B4B5-5643D26B83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84442" y="2057401"/>
            <a:ext cx="0" cy="27432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D1B26337-5AA4-470D-9687-5907CB53B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685800"/>
            <a:ext cx="10853928" cy="5486400"/>
          </a:xfrm>
          <a:prstGeom prst="rect">
            <a:avLst/>
          </a:prstGeom>
          <a:noFill/>
          <a:ln w="6350" cap="sq" cmpd="sng" algn="ctr">
            <a:solidFill>
              <a:srgbClr val="FFFFFF"/>
            </a:solidFill>
            <a:prstDash val="solid"/>
            <a:miter lim="800000"/>
          </a:ln>
          <a:effectLst/>
        </p:spPr>
      </p:sp>
      <p:sp>
        <p:nvSpPr>
          <p:cNvPr id="2" name="Title 1"/>
          <p:cNvSpPr>
            <a:spLocks noGrp="1"/>
          </p:cNvSpPr>
          <p:nvPr>
            <p:ph type="title"/>
          </p:nvPr>
        </p:nvSpPr>
        <p:spPr>
          <a:xfrm>
            <a:off x="866440" y="1000370"/>
            <a:ext cx="3462079" cy="4857262"/>
          </a:xfrm>
        </p:spPr>
        <p:txBody>
          <a:bodyPr>
            <a:normAutofit/>
          </a:bodyPr>
          <a:lstStyle/>
          <a:p>
            <a:pPr algn="r"/>
            <a:r>
              <a:rPr lang="en-US" sz="4400" dirty="0" err="1">
                <a:solidFill>
                  <a:srgbClr val="FFFFFF"/>
                </a:solidFill>
              </a:rPr>
              <a:t>Duygu</a:t>
            </a:r>
            <a:r>
              <a:rPr lang="en-US" sz="4400" dirty="0">
                <a:solidFill>
                  <a:srgbClr val="FFFFFF"/>
                </a:solidFill>
              </a:rPr>
              <a:t> </a:t>
            </a:r>
            <a:r>
              <a:rPr lang="en-US" sz="4400" dirty="0" err="1">
                <a:solidFill>
                  <a:srgbClr val="FFFFFF"/>
                </a:solidFill>
              </a:rPr>
              <a:t>ve</a:t>
            </a:r>
            <a:r>
              <a:rPr lang="en-US" sz="4400" dirty="0">
                <a:solidFill>
                  <a:srgbClr val="FFFFFF"/>
                </a:solidFill>
              </a:rPr>
              <a:t> </a:t>
            </a:r>
            <a:r>
              <a:rPr lang="en-US" sz="4400" dirty="0" err="1">
                <a:solidFill>
                  <a:srgbClr val="FFFFFF"/>
                </a:solidFill>
              </a:rPr>
              <a:t>Duygulanım</a:t>
            </a:r>
            <a:endParaRPr lang="en-US" sz="4400" dirty="0">
              <a:solidFill>
                <a:srgbClr val="FFFFFF"/>
              </a:solidFill>
            </a:endParaRPr>
          </a:p>
        </p:txBody>
      </p:sp>
      <p:sp>
        <p:nvSpPr>
          <p:cNvPr id="3" name="Content Placeholder 2"/>
          <p:cNvSpPr>
            <a:spLocks noGrp="1"/>
          </p:cNvSpPr>
          <p:nvPr>
            <p:ph idx="1"/>
          </p:nvPr>
        </p:nvSpPr>
        <p:spPr>
          <a:xfrm>
            <a:off x="4963691" y="1000370"/>
            <a:ext cx="6212310" cy="4857262"/>
          </a:xfrm>
        </p:spPr>
        <p:txBody>
          <a:bodyPr anchor="ctr">
            <a:normAutofit lnSpcReduction="10000"/>
          </a:bodyPr>
          <a:lstStyle/>
          <a:p>
            <a:r>
              <a:rPr lang="tr-TR" sz="2000" dirty="0">
                <a:solidFill>
                  <a:srgbClr val="FFFFFF"/>
                </a:solidFill>
              </a:rPr>
              <a:t>Bu duygulanım kavrayışı bedensel ‘duygulanım’ ile ‘zihinsel’ duygu arasındaki analitik ayrımı önemsizleştirir. </a:t>
            </a:r>
          </a:p>
          <a:p>
            <a:r>
              <a:rPr lang="tr-TR" sz="2000" dirty="0">
                <a:solidFill>
                  <a:srgbClr val="FFFFFF"/>
                </a:solidFill>
              </a:rPr>
              <a:t>Duygulanımlar bedensel ve zihinsel süreçlerin bir </a:t>
            </a:r>
            <a:r>
              <a:rPr lang="tr-TR" sz="2000" dirty="0" err="1">
                <a:solidFill>
                  <a:srgbClr val="FFFFFF"/>
                </a:solidFill>
              </a:rPr>
              <a:t>aradalığı</a:t>
            </a:r>
            <a:r>
              <a:rPr lang="tr-TR" sz="2000" dirty="0">
                <a:solidFill>
                  <a:srgbClr val="FFFFFF"/>
                </a:solidFill>
              </a:rPr>
              <a:t> içerisinde oluşur. </a:t>
            </a:r>
          </a:p>
          <a:p>
            <a:r>
              <a:rPr lang="tr-TR" sz="2000" dirty="0">
                <a:solidFill>
                  <a:srgbClr val="FFFFFF"/>
                </a:solidFill>
              </a:rPr>
              <a:t>Dolayısıyla, duygulanımlar söylemlerden kopuk bir bedensel bilgi biçimi olarak düşünülemez. </a:t>
            </a:r>
          </a:p>
          <a:p>
            <a:r>
              <a:rPr lang="tr-TR" sz="2000" dirty="0">
                <a:solidFill>
                  <a:srgbClr val="FFFFFF"/>
                </a:solidFill>
              </a:rPr>
              <a:t>Bedensel duygulanımlar ve duygusal ifadeleri birbirini kuran, biçimlendiren süreçlerdir. </a:t>
            </a:r>
          </a:p>
          <a:p>
            <a:r>
              <a:rPr lang="tr-TR" sz="2000" dirty="0">
                <a:solidFill>
                  <a:srgbClr val="FFFFFF"/>
                </a:solidFill>
              </a:rPr>
              <a:t>Bilinç düzleminde billurlaşan duygular, duygulanımların gerçekleştiği ve kavramsallaştığı bir uğraktır. </a:t>
            </a:r>
          </a:p>
          <a:p>
            <a:pPr lvl="1"/>
            <a:r>
              <a:rPr lang="tr-TR" sz="1800" dirty="0">
                <a:solidFill>
                  <a:srgbClr val="FFFFFF"/>
                </a:solidFill>
              </a:rPr>
              <a:t>Bu kavrayışta, duygulanımlar dil-dışı, bedenli ve niyet edilmiş bir denetimden uzaktır. </a:t>
            </a:r>
          </a:p>
          <a:p>
            <a:pPr lvl="1"/>
            <a:r>
              <a:rPr lang="tr-TR" sz="1800" dirty="0">
                <a:solidFill>
                  <a:srgbClr val="FFFFFF"/>
                </a:solidFill>
              </a:rPr>
              <a:t>Ancak, temasların nasıl duygulanımlar üreteceği kültürel repertuvardan, toplumsal </a:t>
            </a:r>
            <a:r>
              <a:rPr lang="tr-TR" sz="1800" dirty="0" err="1">
                <a:solidFill>
                  <a:srgbClr val="FFFFFF"/>
                </a:solidFill>
              </a:rPr>
              <a:t>örganizasyondan</a:t>
            </a:r>
            <a:r>
              <a:rPr lang="tr-TR" sz="1800" dirty="0">
                <a:solidFill>
                  <a:srgbClr val="FFFFFF"/>
                </a:solidFill>
              </a:rPr>
              <a:t> ve bunların anlamlandırılmasından bağımsız bilinemez. </a:t>
            </a:r>
            <a:endParaRPr lang="en-US" dirty="0">
              <a:solidFill>
                <a:srgbClr val="FFFFFF"/>
              </a:solidFill>
            </a:endParaRPr>
          </a:p>
          <a:p>
            <a:pPr lvl="1"/>
            <a:endParaRPr lang="en-US" sz="2000" dirty="0">
              <a:solidFill>
                <a:srgbClr val="FFFFFF"/>
              </a:solidFill>
            </a:endParaRPr>
          </a:p>
        </p:txBody>
      </p:sp>
    </p:spTree>
    <p:extLst>
      <p:ext uri="{BB962C8B-B14F-4D97-AF65-F5344CB8AC3E}">
        <p14:creationId xmlns:p14="http://schemas.microsoft.com/office/powerpoint/2010/main" val="3493213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04BED5A-E98E-4DA0-BAA5-4F6AB2492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B64B94A-E40E-48CE-BD7B-C1A30AE57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982" y="488542"/>
            <a:ext cx="11244036" cy="5880916"/>
          </a:xfrm>
          <a:prstGeom prst="rect">
            <a:avLst/>
          </a:prstGeom>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49EC5CA6-6479-49D5-B4B5-5643D26B83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84442" y="2057401"/>
            <a:ext cx="0" cy="27432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D1B26337-5AA4-470D-9687-5907CB53B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685800"/>
            <a:ext cx="10853928" cy="5486400"/>
          </a:xfrm>
          <a:prstGeom prst="rect">
            <a:avLst/>
          </a:prstGeom>
          <a:noFill/>
          <a:ln w="6350" cap="sq" cmpd="sng" algn="ctr">
            <a:solidFill>
              <a:srgbClr val="FFFFFF"/>
            </a:solidFill>
            <a:prstDash val="solid"/>
            <a:miter lim="800000"/>
          </a:ln>
          <a:effectLst/>
        </p:spPr>
      </p:sp>
      <p:sp>
        <p:nvSpPr>
          <p:cNvPr id="2" name="Title 1"/>
          <p:cNvSpPr>
            <a:spLocks noGrp="1"/>
          </p:cNvSpPr>
          <p:nvPr>
            <p:ph type="title"/>
          </p:nvPr>
        </p:nvSpPr>
        <p:spPr>
          <a:xfrm>
            <a:off x="866440" y="1000370"/>
            <a:ext cx="3462079" cy="4857262"/>
          </a:xfrm>
        </p:spPr>
        <p:txBody>
          <a:bodyPr>
            <a:normAutofit/>
          </a:bodyPr>
          <a:lstStyle/>
          <a:p>
            <a:pPr algn="r"/>
            <a:r>
              <a:rPr lang="en-US" sz="4400" dirty="0" err="1">
                <a:solidFill>
                  <a:srgbClr val="FFFFFF"/>
                </a:solidFill>
              </a:rPr>
              <a:t>Duygu</a:t>
            </a:r>
            <a:r>
              <a:rPr lang="en-US" sz="4400" dirty="0">
                <a:solidFill>
                  <a:srgbClr val="FFFFFF"/>
                </a:solidFill>
              </a:rPr>
              <a:t> </a:t>
            </a:r>
            <a:r>
              <a:rPr lang="en-US" sz="4400" dirty="0" err="1">
                <a:solidFill>
                  <a:srgbClr val="FFFFFF"/>
                </a:solidFill>
              </a:rPr>
              <a:t>ve</a:t>
            </a:r>
            <a:r>
              <a:rPr lang="en-US" sz="4400" dirty="0">
                <a:solidFill>
                  <a:srgbClr val="FFFFFF"/>
                </a:solidFill>
              </a:rPr>
              <a:t> </a:t>
            </a:r>
            <a:r>
              <a:rPr lang="en-US" sz="4400" dirty="0" err="1">
                <a:solidFill>
                  <a:srgbClr val="FFFFFF"/>
                </a:solidFill>
              </a:rPr>
              <a:t>Duygulanım</a:t>
            </a:r>
            <a:endParaRPr lang="en-US" sz="4400" dirty="0">
              <a:solidFill>
                <a:srgbClr val="FFFFFF"/>
              </a:solidFill>
            </a:endParaRPr>
          </a:p>
        </p:txBody>
      </p:sp>
      <p:sp>
        <p:nvSpPr>
          <p:cNvPr id="3" name="Content Placeholder 2"/>
          <p:cNvSpPr>
            <a:spLocks noGrp="1"/>
          </p:cNvSpPr>
          <p:nvPr>
            <p:ph idx="1"/>
          </p:nvPr>
        </p:nvSpPr>
        <p:spPr>
          <a:xfrm>
            <a:off x="4963691" y="1000370"/>
            <a:ext cx="6212310" cy="4857262"/>
          </a:xfrm>
        </p:spPr>
        <p:txBody>
          <a:bodyPr anchor="ctr">
            <a:normAutofit fontScale="92500" lnSpcReduction="10000"/>
          </a:bodyPr>
          <a:lstStyle/>
          <a:p>
            <a:r>
              <a:rPr lang="tr-TR" dirty="0">
                <a:solidFill>
                  <a:schemeClr val="bg1"/>
                </a:solidFill>
              </a:rPr>
              <a:t>Duygu, bedensel duyum ve idrak arasındaki ilişki</a:t>
            </a:r>
          </a:p>
          <a:p>
            <a:r>
              <a:rPr lang="tr-TR" sz="1600" dirty="0">
                <a:solidFill>
                  <a:schemeClr val="bg1"/>
                </a:solidFill>
              </a:rPr>
              <a:t>Duyum/Tesir sadece bedensel bir değişim ve bir düşünce değildir. </a:t>
            </a:r>
          </a:p>
          <a:p>
            <a:r>
              <a:rPr lang="tr-TR" sz="1600" dirty="0">
                <a:solidFill>
                  <a:schemeClr val="bg1"/>
                </a:solidFill>
              </a:rPr>
              <a:t>Bir şey (kişi, nesne, yer) hakkında hissetmek için </a:t>
            </a:r>
            <a:r>
              <a:rPr lang="tr-TR" sz="1600" u="sng" dirty="0">
                <a:solidFill>
                  <a:schemeClr val="bg1"/>
                </a:solidFill>
              </a:rPr>
              <a:t>düşünce/değerlendirme/idrak </a:t>
            </a:r>
            <a:r>
              <a:rPr lang="tr-TR" sz="1600" dirty="0">
                <a:solidFill>
                  <a:schemeClr val="bg1"/>
                </a:solidFill>
              </a:rPr>
              <a:t>gereklidir. </a:t>
            </a:r>
          </a:p>
          <a:p>
            <a:pPr lvl="1"/>
            <a:r>
              <a:rPr lang="tr-TR" sz="1400" dirty="0">
                <a:solidFill>
                  <a:schemeClr val="bg1"/>
                </a:solidFill>
              </a:rPr>
              <a:t>Bu bir </a:t>
            </a:r>
            <a:r>
              <a:rPr lang="tr-TR" sz="1400" u="sng" dirty="0">
                <a:solidFill>
                  <a:schemeClr val="bg1"/>
                </a:solidFill>
              </a:rPr>
              <a:t>yorumlama</a:t>
            </a:r>
            <a:r>
              <a:rPr lang="tr-TR" sz="1400" dirty="0">
                <a:solidFill>
                  <a:schemeClr val="bg1"/>
                </a:solidFill>
              </a:rPr>
              <a:t> biçimi.</a:t>
            </a:r>
          </a:p>
          <a:p>
            <a:r>
              <a:rPr lang="tr-TR" sz="1600" dirty="0">
                <a:solidFill>
                  <a:schemeClr val="bg1"/>
                </a:solidFill>
              </a:rPr>
              <a:t>Duygular için </a:t>
            </a:r>
            <a:r>
              <a:rPr lang="tr-TR" sz="1600" b="1" u="sng" dirty="0">
                <a:solidFill>
                  <a:schemeClr val="bg1"/>
                </a:solidFill>
              </a:rPr>
              <a:t>temas</a:t>
            </a:r>
            <a:r>
              <a:rPr lang="tr-TR" sz="1600" dirty="0">
                <a:solidFill>
                  <a:schemeClr val="bg1"/>
                </a:solidFill>
              </a:rPr>
              <a:t> gereklidir.</a:t>
            </a:r>
          </a:p>
          <a:p>
            <a:pPr lvl="1"/>
            <a:r>
              <a:rPr lang="tr-TR" sz="1400" dirty="0">
                <a:solidFill>
                  <a:schemeClr val="bg1"/>
                </a:solidFill>
              </a:rPr>
              <a:t>Duygu sadece bir öznede ya da nesnede değil;</a:t>
            </a:r>
          </a:p>
          <a:p>
            <a:pPr lvl="1"/>
            <a:r>
              <a:rPr lang="tr-TR" sz="1400" dirty="0">
                <a:solidFill>
                  <a:schemeClr val="bg1"/>
                </a:solidFill>
              </a:rPr>
              <a:t>Temasla şekillenir: Bu temasın sonucunda duygu bir nesnede ya da öznede </a:t>
            </a:r>
            <a:r>
              <a:rPr lang="tr-TR" sz="1400" u="sng" dirty="0">
                <a:solidFill>
                  <a:schemeClr val="bg1"/>
                </a:solidFill>
              </a:rPr>
              <a:t>ikamet edebilir</a:t>
            </a:r>
            <a:r>
              <a:rPr lang="tr-TR" sz="1400" dirty="0">
                <a:solidFill>
                  <a:schemeClr val="bg1"/>
                </a:solidFill>
              </a:rPr>
              <a:t>. </a:t>
            </a:r>
          </a:p>
          <a:p>
            <a:pPr lvl="1"/>
            <a:r>
              <a:rPr lang="tr-TR" sz="1400" dirty="0">
                <a:solidFill>
                  <a:schemeClr val="bg1"/>
                </a:solidFill>
              </a:rPr>
              <a:t>Temaslar </a:t>
            </a:r>
            <a:r>
              <a:rPr lang="tr-TR" sz="1400" b="1" u="sng" dirty="0">
                <a:solidFill>
                  <a:schemeClr val="bg1"/>
                </a:solidFill>
              </a:rPr>
              <a:t>izlenim</a:t>
            </a:r>
            <a:r>
              <a:rPr lang="tr-TR" sz="1400" dirty="0">
                <a:solidFill>
                  <a:schemeClr val="bg1"/>
                </a:solidFill>
              </a:rPr>
              <a:t> yaratırlar: İzlenim ne sadece özneye ne de sadece nesneye dair. </a:t>
            </a:r>
          </a:p>
          <a:p>
            <a:r>
              <a:rPr lang="tr-TR" sz="1600" dirty="0">
                <a:solidFill>
                  <a:schemeClr val="bg1"/>
                </a:solidFill>
              </a:rPr>
              <a:t>TEMAS + İZLENİM: </a:t>
            </a:r>
            <a:r>
              <a:rPr lang="tr-TR" sz="1600" b="1" u="sng" dirty="0">
                <a:solidFill>
                  <a:schemeClr val="bg1"/>
                </a:solidFill>
              </a:rPr>
              <a:t>İLİŞKİSELLİK</a:t>
            </a:r>
          </a:p>
          <a:p>
            <a:pPr lvl="1"/>
            <a:r>
              <a:rPr lang="tr-TR" sz="1400" b="1" u="sng" dirty="0">
                <a:solidFill>
                  <a:schemeClr val="bg1"/>
                </a:solidFill>
              </a:rPr>
              <a:t>Korkunun geceye yapışması: </a:t>
            </a:r>
            <a:r>
              <a:rPr lang="tr-TR" sz="1400" dirty="0">
                <a:solidFill>
                  <a:schemeClr val="bg1"/>
                </a:solidFill>
              </a:rPr>
              <a:t>Ne geceye ne de korkan özneye içkin; ikisi arasındaki dolaylı/dolaysız ilişkiye dayalı</a:t>
            </a:r>
          </a:p>
          <a:p>
            <a:pPr lvl="1"/>
            <a:r>
              <a:rPr lang="tr-TR" sz="1400" dirty="0">
                <a:solidFill>
                  <a:schemeClr val="bg1"/>
                </a:solidFill>
              </a:rPr>
              <a:t>Amerikalı siyah gettolarından çıkan </a:t>
            </a:r>
            <a:r>
              <a:rPr lang="tr-TR" sz="1400" b="1" u="sng" dirty="0" err="1">
                <a:solidFill>
                  <a:schemeClr val="bg1"/>
                </a:solidFill>
              </a:rPr>
              <a:t>hip</a:t>
            </a:r>
            <a:r>
              <a:rPr lang="tr-TR" sz="1400" b="1" u="sng" dirty="0">
                <a:solidFill>
                  <a:schemeClr val="bg1"/>
                </a:solidFill>
              </a:rPr>
              <a:t> hop kültürü</a:t>
            </a:r>
            <a:r>
              <a:rPr lang="tr-TR" sz="1400" dirty="0">
                <a:solidFill>
                  <a:schemeClr val="bg1"/>
                </a:solidFill>
              </a:rPr>
              <a:t>: Yoksulluk, dışlanma ile temas. </a:t>
            </a:r>
          </a:p>
          <a:p>
            <a:pPr lvl="1"/>
            <a:r>
              <a:rPr lang="tr-TR" sz="1400" b="1" u="sng" dirty="0">
                <a:solidFill>
                  <a:schemeClr val="bg1"/>
                </a:solidFill>
              </a:rPr>
              <a:t>Arabeskte öfke, hüzün, özlem: </a:t>
            </a:r>
            <a:r>
              <a:rPr lang="tr-TR" sz="1400" dirty="0">
                <a:solidFill>
                  <a:schemeClr val="bg1"/>
                </a:solidFill>
              </a:rPr>
              <a:t>Yeni göçmenin kentle/gecekondu ile teması. </a:t>
            </a:r>
          </a:p>
          <a:p>
            <a:r>
              <a:rPr lang="tr-TR" sz="1600" b="1" u="sng" dirty="0">
                <a:solidFill>
                  <a:schemeClr val="bg1"/>
                </a:solidFill>
              </a:rPr>
              <a:t>İÇTEN DIŞA </a:t>
            </a:r>
            <a:r>
              <a:rPr lang="mr-IN" sz="1600" b="1" u="sng" dirty="0">
                <a:solidFill>
                  <a:schemeClr val="bg1"/>
                </a:solidFill>
              </a:rPr>
              <a:t>–</a:t>
            </a:r>
            <a:r>
              <a:rPr lang="tr-TR" sz="1600" b="1" u="sng" dirty="0">
                <a:solidFill>
                  <a:schemeClr val="bg1"/>
                </a:solidFill>
              </a:rPr>
              <a:t> DIŞTAN İÇE:</a:t>
            </a:r>
            <a:r>
              <a:rPr lang="tr-TR" sz="1600" dirty="0">
                <a:solidFill>
                  <a:schemeClr val="bg1"/>
                </a:solidFill>
              </a:rPr>
              <a:t> Karşılıklı bir ilişkiyi tarif ediyor.</a:t>
            </a:r>
          </a:p>
          <a:p>
            <a:pPr lvl="1"/>
            <a:r>
              <a:rPr lang="tr-TR" sz="1400" dirty="0">
                <a:solidFill>
                  <a:schemeClr val="bg1"/>
                </a:solidFill>
              </a:rPr>
              <a:t>Hissetmek bir </a:t>
            </a:r>
            <a:r>
              <a:rPr lang="tr-TR" sz="1400" u="sng" dirty="0">
                <a:solidFill>
                  <a:schemeClr val="bg1"/>
                </a:solidFill>
              </a:rPr>
              <a:t>anlamlandırma</a:t>
            </a:r>
            <a:r>
              <a:rPr lang="tr-TR" sz="1400" dirty="0">
                <a:solidFill>
                  <a:schemeClr val="bg1"/>
                </a:solidFill>
              </a:rPr>
              <a:t> biçimiyse; hem temas eden </a:t>
            </a:r>
            <a:r>
              <a:rPr lang="tr-TR" sz="1400" u="sng" dirty="0">
                <a:solidFill>
                  <a:schemeClr val="bg1"/>
                </a:solidFill>
              </a:rPr>
              <a:t>öznenin toplumsal konumu</a:t>
            </a:r>
            <a:r>
              <a:rPr lang="tr-TR" sz="1400" dirty="0">
                <a:solidFill>
                  <a:schemeClr val="bg1"/>
                </a:solidFill>
              </a:rPr>
              <a:t>; hem de temas edilen </a:t>
            </a:r>
            <a:r>
              <a:rPr lang="tr-TR" sz="1400" u="sng" dirty="0">
                <a:solidFill>
                  <a:schemeClr val="bg1"/>
                </a:solidFill>
              </a:rPr>
              <a:t>nesnenin kendisi, sosyolojik bir çözümlemeyi kaçınılmaz kılıyor</a:t>
            </a:r>
            <a:r>
              <a:rPr lang="tr-TR" sz="1400" dirty="0">
                <a:solidFill>
                  <a:schemeClr val="bg1"/>
                </a:solidFill>
              </a:rPr>
              <a:t>. </a:t>
            </a:r>
            <a:endParaRPr lang="en-US" sz="1400" dirty="0">
              <a:solidFill>
                <a:schemeClr val="bg1"/>
              </a:solidFill>
            </a:endParaRPr>
          </a:p>
          <a:p>
            <a:pPr lvl="1"/>
            <a:endParaRPr lang="en-US" sz="1800" dirty="0">
              <a:solidFill>
                <a:schemeClr val="bg1"/>
              </a:solidFill>
            </a:endParaRPr>
          </a:p>
        </p:txBody>
      </p:sp>
    </p:spTree>
    <p:extLst>
      <p:ext uri="{BB962C8B-B14F-4D97-AF65-F5344CB8AC3E}">
        <p14:creationId xmlns:p14="http://schemas.microsoft.com/office/powerpoint/2010/main" val="1700319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04BED5A-E98E-4DA0-BAA5-4F6AB2492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B64B94A-E40E-48CE-BD7B-C1A30AE57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982" y="488542"/>
            <a:ext cx="11244036" cy="5880916"/>
          </a:xfrm>
          <a:prstGeom prst="rect">
            <a:avLst/>
          </a:prstGeom>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49EC5CA6-6479-49D5-B4B5-5643D26B83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84442" y="2057401"/>
            <a:ext cx="0" cy="27432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D1B26337-5AA4-470D-9687-5907CB53B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685800"/>
            <a:ext cx="10853928" cy="5486400"/>
          </a:xfrm>
          <a:prstGeom prst="rect">
            <a:avLst/>
          </a:prstGeom>
          <a:noFill/>
          <a:ln w="6350" cap="sq" cmpd="sng" algn="ctr">
            <a:solidFill>
              <a:srgbClr val="FFFFFF"/>
            </a:solidFill>
            <a:prstDash val="solid"/>
            <a:miter lim="800000"/>
          </a:ln>
          <a:effectLst/>
        </p:spPr>
      </p:sp>
      <p:sp>
        <p:nvSpPr>
          <p:cNvPr id="2" name="Title 1"/>
          <p:cNvSpPr>
            <a:spLocks noGrp="1"/>
          </p:cNvSpPr>
          <p:nvPr>
            <p:ph type="title"/>
          </p:nvPr>
        </p:nvSpPr>
        <p:spPr>
          <a:xfrm>
            <a:off x="866440" y="1000370"/>
            <a:ext cx="3462079" cy="4857262"/>
          </a:xfrm>
        </p:spPr>
        <p:txBody>
          <a:bodyPr>
            <a:normAutofit/>
          </a:bodyPr>
          <a:lstStyle/>
          <a:p>
            <a:pPr algn="r"/>
            <a:r>
              <a:rPr lang="en-US" sz="4400" dirty="0" err="1">
                <a:solidFill>
                  <a:srgbClr val="FFFFFF"/>
                </a:solidFill>
              </a:rPr>
              <a:t>Duygu</a:t>
            </a:r>
            <a:r>
              <a:rPr lang="en-US" sz="4400" dirty="0">
                <a:solidFill>
                  <a:srgbClr val="FFFFFF"/>
                </a:solidFill>
              </a:rPr>
              <a:t> </a:t>
            </a:r>
            <a:r>
              <a:rPr lang="en-US" sz="4400" dirty="0" err="1">
                <a:solidFill>
                  <a:srgbClr val="FFFFFF"/>
                </a:solidFill>
              </a:rPr>
              <a:t>Repertuvarları</a:t>
            </a:r>
            <a:endParaRPr lang="en-US" sz="4400" dirty="0">
              <a:solidFill>
                <a:srgbClr val="FFFFFF"/>
              </a:solidFill>
            </a:endParaRPr>
          </a:p>
        </p:txBody>
      </p:sp>
      <p:sp>
        <p:nvSpPr>
          <p:cNvPr id="3" name="Content Placeholder 2"/>
          <p:cNvSpPr>
            <a:spLocks noGrp="1"/>
          </p:cNvSpPr>
          <p:nvPr>
            <p:ph idx="1"/>
          </p:nvPr>
        </p:nvSpPr>
        <p:spPr>
          <a:xfrm>
            <a:off x="4963691" y="1000370"/>
            <a:ext cx="6212310" cy="4857262"/>
          </a:xfrm>
        </p:spPr>
        <p:txBody>
          <a:bodyPr anchor="ctr">
            <a:normAutofit/>
          </a:bodyPr>
          <a:lstStyle/>
          <a:p>
            <a:r>
              <a:rPr lang="tr-TR" sz="2000" dirty="0">
                <a:solidFill>
                  <a:srgbClr val="FFFFFF"/>
                </a:solidFill>
              </a:rPr>
              <a:t>Duygulanımlar belli duygu repertuvarları içerisinde oluşabilir. </a:t>
            </a:r>
          </a:p>
          <a:p>
            <a:r>
              <a:rPr lang="tr-TR" sz="2000" dirty="0">
                <a:solidFill>
                  <a:srgbClr val="FFFFFF"/>
                </a:solidFill>
              </a:rPr>
              <a:t>Duygular ve duygulanımlar kültürel pratiklere, kurumlara ve değerlere verilen bedensel yanıtlardır. </a:t>
            </a:r>
          </a:p>
          <a:p>
            <a:r>
              <a:rPr lang="tr-TR" sz="2000" dirty="0">
                <a:solidFill>
                  <a:srgbClr val="FFFFFF"/>
                </a:solidFill>
              </a:rPr>
              <a:t>Bu </a:t>
            </a:r>
            <a:r>
              <a:rPr lang="tr-TR" sz="2000" dirty="0" err="1">
                <a:solidFill>
                  <a:srgbClr val="FFFFFF"/>
                </a:solidFill>
              </a:rPr>
              <a:t>ilişkisellik</a:t>
            </a:r>
            <a:r>
              <a:rPr lang="tr-TR" sz="2000" dirty="0">
                <a:solidFill>
                  <a:srgbClr val="FFFFFF"/>
                </a:solidFill>
              </a:rPr>
              <a:t> sanatta, siyasette, dinde, eğitimde </a:t>
            </a:r>
            <a:r>
              <a:rPr lang="tr-TR" sz="2000" dirty="0" err="1">
                <a:solidFill>
                  <a:srgbClr val="FFFFFF"/>
                </a:solidFill>
              </a:rPr>
              <a:t>görünürleşir</a:t>
            </a:r>
            <a:r>
              <a:rPr lang="tr-TR" sz="2000" dirty="0">
                <a:solidFill>
                  <a:srgbClr val="FFFFFF"/>
                </a:solidFill>
              </a:rPr>
              <a:t>. </a:t>
            </a:r>
          </a:p>
          <a:p>
            <a:r>
              <a:rPr lang="tr-TR" sz="2000" dirty="0">
                <a:solidFill>
                  <a:srgbClr val="FFFFFF"/>
                </a:solidFill>
              </a:rPr>
              <a:t>Yapı-eylem ikiliği</a:t>
            </a:r>
          </a:p>
          <a:p>
            <a:pPr lvl="1"/>
            <a:r>
              <a:rPr lang="tr-TR" dirty="0">
                <a:solidFill>
                  <a:srgbClr val="FFFFFF"/>
                </a:solidFill>
              </a:rPr>
              <a:t>Sosyal teorinin kadim tartışmalarına duygulanım kavramı yeni bir bakış açısı kazandırır. </a:t>
            </a:r>
          </a:p>
          <a:p>
            <a:pPr lvl="1"/>
            <a:r>
              <a:rPr lang="tr-TR" dirty="0" err="1">
                <a:solidFill>
                  <a:srgbClr val="FFFFFF"/>
                </a:solidFill>
              </a:rPr>
              <a:t>Failliğin</a:t>
            </a:r>
            <a:r>
              <a:rPr lang="tr-TR" dirty="0">
                <a:solidFill>
                  <a:srgbClr val="FFFFFF"/>
                </a:solidFill>
              </a:rPr>
              <a:t> bedensel ve duygusal dinamiklerini açıklar. </a:t>
            </a:r>
          </a:p>
          <a:p>
            <a:pPr lvl="1"/>
            <a:r>
              <a:rPr lang="tr-TR" dirty="0">
                <a:solidFill>
                  <a:srgbClr val="FFFFFF"/>
                </a:solidFill>
              </a:rPr>
              <a:t>Kurumların, toplumsal hareketlerin ya da devletlerin </a:t>
            </a:r>
            <a:r>
              <a:rPr lang="tr-TR" dirty="0" err="1">
                <a:solidFill>
                  <a:srgbClr val="FFFFFF"/>
                </a:solidFill>
              </a:rPr>
              <a:t>failliğinin</a:t>
            </a:r>
            <a:r>
              <a:rPr lang="tr-TR" dirty="0">
                <a:solidFill>
                  <a:srgbClr val="FFFFFF"/>
                </a:solidFill>
              </a:rPr>
              <a:t> nasıl bir duygu repertuvarı içerisinde şekillendiğini inceler. </a:t>
            </a:r>
          </a:p>
        </p:txBody>
      </p:sp>
    </p:spTree>
    <p:extLst>
      <p:ext uri="{BB962C8B-B14F-4D97-AF65-F5344CB8AC3E}">
        <p14:creationId xmlns:p14="http://schemas.microsoft.com/office/powerpoint/2010/main" val="4184403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04BED5A-E98E-4DA0-BAA5-4F6AB2492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B64B94A-E40E-48CE-BD7B-C1A30AE57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982" y="488542"/>
            <a:ext cx="11244036" cy="5880916"/>
          </a:xfrm>
          <a:prstGeom prst="rect">
            <a:avLst/>
          </a:prstGeom>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49EC5CA6-6479-49D5-B4B5-5643D26B83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84442" y="2057401"/>
            <a:ext cx="0" cy="27432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D1B26337-5AA4-470D-9687-5907CB53B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685800"/>
            <a:ext cx="10853928" cy="5486400"/>
          </a:xfrm>
          <a:prstGeom prst="rect">
            <a:avLst/>
          </a:prstGeom>
          <a:noFill/>
          <a:ln w="6350" cap="sq" cmpd="sng" algn="ctr">
            <a:solidFill>
              <a:srgbClr val="FFFFFF"/>
            </a:solidFill>
            <a:prstDash val="solid"/>
            <a:miter lim="800000"/>
          </a:ln>
          <a:effectLst/>
        </p:spPr>
      </p:sp>
      <p:sp>
        <p:nvSpPr>
          <p:cNvPr id="2" name="Title 1"/>
          <p:cNvSpPr>
            <a:spLocks noGrp="1"/>
          </p:cNvSpPr>
          <p:nvPr>
            <p:ph type="title"/>
          </p:nvPr>
        </p:nvSpPr>
        <p:spPr>
          <a:xfrm>
            <a:off x="866440" y="1000370"/>
            <a:ext cx="3462079" cy="4857262"/>
          </a:xfrm>
        </p:spPr>
        <p:txBody>
          <a:bodyPr>
            <a:normAutofit/>
          </a:bodyPr>
          <a:lstStyle/>
          <a:p>
            <a:pPr algn="r"/>
            <a:r>
              <a:rPr lang="en-US" sz="4400" dirty="0" err="1">
                <a:solidFill>
                  <a:srgbClr val="FFFFFF"/>
                </a:solidFill>
              </a:rPr>
              <a:t>Duygu</a:t>
            </a:r>
            <a:r>
              <a:rPr lang="en-US" sz="4400" dirty="0">
                <a:solidFill>
                  <a:srgbClr val="FFFFFF"/>
                </a:solidFill>
              </a:rPr>
              <a:t> </a:t>
            </a:r>
            <a:r>
              <a:rPr lang="en-US" sz="4400" dirty="0" err="1">
                <a:solidFill>
                  <a:srgbClr val="FFFFFF"/>
                </a:solidFill>
              </a:rPr>
              <a:t>Repertuvarları</a:t>
            </a:r>
            <a:endParaRPr lang="en-US" sz="4400" dirty="0">
              <a:solidFill>
                <a:srgbClr val="FFFFFF"/>
              </a:solidFill>
            </a:endParaRPr>
          </a:p>
        </p:txBody>
      </p:sp>
      <p:sp>
        <p:nvSpPr>
          <p:cNvPr id="3" name="Content Placeholder 2"/>
          <p:cNvSpPr>
            <a:spLocks noGrp="1"/>
          </p:cNvSpPr>
          <p:nvPr>
            <p:ph idx="1"/>
          </p:nvPr>
        </p:nvSpPr>
        <p:spPr>
          <a:xfrm>
            <a:off x="4963691" y="1000370"/>
            <a:ext cx="6212310" cy="4857262"/>
          </a:xfrm>
        </p:spPr>
        <p:txBody>
          <a:bodyPr anchor="ctr">
            <a:normAutofit/>
          </a:bodyPr>
          <a:lstStyle/>
          <a:p>
            <a:r>
              <a:rPr lang="tr-TR" dirty="0">
                <a:solidFill>
                  <a:srgbClr val="FFFFFF"/>
                </a:solidFill>
              </a:rPr>
              <a:t>Kültürel fark</a:t>
            </a:r>
          </a:p>
          <a:p>
            <a:pPr lvl="1"/>
            <a:r>
              <a:rPr lang="tr-TR" dirty="0">
                <a:solidFill>
                  <a:srgbClr val="FFFFFF"/>
                </a:solidFill>
              </a:rPr>
              <a:t>Bir diğer sorunsal kültürel farka ilişkindir. </a:t>
            </a:r>
          </a:p>
          <a:p>
            <a:pPr lvl="1"/>
            <a:r>
              <a:rPr lang="tr-TR" dirty="0">
                <a:solidFill>
                  <a:srgbClr val="FFFFFF"/>
                </a:solidFill>
              </a:rPr>
              <a:t>Bir toplumsal/kültürel bağlamda geçerli duygulanım başka bir bağlamda geçerli olmayabilir. </a:t>
            </a:r>
          </a:p>
          <a:p>
            <a:r>
              <a:rPr lang="tr-TR" dirty="0">
                <a:solidFill>
                  <a:srgbClr val="FFFFFF"/>
                </a:solidFill>
              </a:rPr>
              <a:t>Farklı kültürler neyin doğru, iyi, makul, kabul edilebilir olduğunu tayin eden normatif çerçeveler üretir. </a:t>
            </a:r>
          </a:p>
          <a:p>
            <a:pPr lvl="1"/>
            <a:r>
              <a:rPr lang="tr-TR" dirty="0">
                <a:solidFill>
                  <a:srgbClr val="FFFFFF"/>
                </a:solidFill>
              </a:rPr>
              <a:t>Kavramlar, anlamlar ve yorumlayıcı şemalar arasındaki farklılıklar</a:t>
            </a:r>
          </a:p>
          <a:p>
            <a:r>
              <a:rPr lang="tr-TR" dirty="0">
                <a:solidFill>
                  <a:srgbClr val="FFFFFF"/>
                </a:solidFill>
              </a:rPr>
              <a:t>Yorumlama ve kavramsallaştırma hızlı, otomatik ve bilinçdışında gerçekleşebilir. </a:t>
            </a:r>
          </a:p>
          <a:p>
            <a:endParaRPr lang="en-US" dirty="0">
              <a:solidFill>
                <a:srgbClr val="FFFFFF"/>
              </a:solidFill>
            </a:endParaRPr>
          </a:p>
          <a:p>
            <a:pPr lvl="1"/>
            <a:endParaRPr lang="en-US" sz="2000" dirty="0">
              <a:solidFill>
                <a:srgbClr val="FFFFFF"/>
              </a:solidFill>
            </a:endParaRPr>
          </a:p>
        </p:txBody>
      </p:sp>
    </p:spTree>
    <p:extLst>
      <p:ext uri="{BB962C8B-B14F-4D97-AF65-F5344CB8AC3E}">
        <p14:creationId xmlns:p14="http://schemas.microsoft.com/office/powerpoint/2010/main" val="1000547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04BED5A-E98E-4DA0-BAA5-4F6AB2492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B64B94A-E40E-48CE-BD7B-C1A30AE57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982" y="488542"/>
            <a:ext cx="11244036" cy="5880916"/>
          </a:xfrm>
          <a:prstGeom prst="rect">
            <a:avLst/>
          </a:prstGeom>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49EC5CA6-6479-49D5-B4B5-5643D26B83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84442" y="2057401"/>
            <a:ext cx="0" cy="27432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D1B26337-5AA4-470D-9687-5907CB53B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685800"/>
            <a:ext cx="10853928" cy="5486400"/>
          </a:xfrm>
          <a:prstGeom prst="rect">
            <a:avLst/>
          </a:prstGeom>
          <a:noFill/>
          <a:ln w="6350" cap="sq" cmpd="sng" algn="ctr">
            <a:solidFill>
              <a:srgbClr val="FFFFFF"/>
            </a:solidFill>
            <a:prstDash val="solid"/>
            <a:miter lim="800000"/>
          </a:ln>
          <a:effectLst/>
        </p:spPr>
      </p:sp>
      <p:sp>
        <p:nvSpPr>
          <p:cNvPr id="2" name="Title 1"/>
          <p:cNvSpPr>
            <a:spLocks noGrp="1"/>
          </p:cNvSpPr>
          <p:nvPr>
            <p:ph type="title"/>
          </p:nvPr>
        </p:nvSpPr>
        <p:spPr>
          <a:xfrm>
            <a:off x="866440" y="1000370"/>
            <a:ext cx="3462079" cy="4857262"/>
          </a:xfrm>
        </p:spPr>
        <p:txBody>
          <a:bodyPr>
            <a:normAutofit/>
          </a:bodyPr>
          <a:lstStyle/>
          <a:p>
            <a:pPr algn="r"/>
            <a:r>
              <a:rPr lang="en-US" sz="4400" dirty="0" err="1">
                <a:solidFill>
                  <a:srgbClr val="FFFFFF"/>
                </a:solidFill>
              </a:rPr>
              <a:t>Duygu</a:t>
            </a:r>
            <a:r>
              <a:rPr lang="en-US" sz="4400" dirty="0">
                <a:solidFill>
                  <a:srgbClr val="FFFFFF"/>
                </a:solidFill>
              </a:rPr>
              <a:t> </a:t>
            </a:r>
            <a:r>
              <a:rPr lang="en-US" sz="4400" dirty="0" err="1">
                <a:solidFill>
                  <a:srgbClr val="FFFFFF"/>
                </a:solidFill>
              </a:rPr>
              <a:t>ve</a:t>
            </a:r>
            <a:r>
              <a:rPr lang="en-US" sz="4400" dirty="0">
                <a:solidFill>
                  <a:srgbClr val="FFFFFF"/>
                </a:solidFill>
              </a:rPr>
              <a:t> </a:t>
            </a:r>
            <a:r>
              <a:rPr lang="en-US" sz="4400" dirty="0" err="1">
                <a:solidFill>
                  <a:srgbClr val="FFFFFF"/>
                </a:solidFill>
              </a:rPr>
              <a:t>Toplumsal</a:t>
            </a:r>
            <a:r>
              <a:rPr lang="en-US" sz="4400" dirty="0">
                <a:solidFill>
                  <a:srgbClr val="FFFFFF"/>
                </a:solidFill>
              </a:rPr>
              <a:t> </a:t>
            </a:r>
            <a:r>
              <a:rPr lang="en-US" sz="4400" dirty="0" err="1">
                <a:solidFill>
                  <a:srgbClr val="FFFFFF"/>
                </a:solidFill>
              </a:rPr>
              <a:t>Düzen</a:t>
            </a:r>
            <a:endParaRPr lang="en-US" sz="4400" dirty="0">
              <a:solidFill>
                <a:srgbClr val="FFFFFF"/>
              </a:solidFill>
            </a:endParaRPr>
          </a:p>
        </p:txBody>
      </p:sp>
      <p:sp>
        <p:nvSpPr>
          <p:cNvPr id="3" name="Content Placeholder 2"/>
          <p:cNvSpPr>
            <a:spLocks noGrp="1"/>
          </p:cNvSpPr>
          <p:nvPr>
            <p:ph idx="1"/>
          </p:nvPr>
        </p:nvSpPr>
        <p:spPr>
          <a:xfrm>
            <a:off x="4963691" y="1000370"/>
            <a:ext cx="6212310" cy="4857262"/>
          </a:xfrm>
        </p:spPr>
        <p:txBody>
          <a:bodyPr anchor="ctr">
            <a:normAutofit fontScale="92500"/>
          </a:bodyPr>
          <a:lstStyle/>
          <a:p>
            <a:r>
              <a:rPr lang="tr-TR" dirty="0" err="1">
                <a:solidFill>
                  <a:schemeClr val="bg1"/>
                </a:solidFill>
              </a:rPr>
              <a:t>Goffman’da</a:t>
            </a:r>
            <a:r>
              <a:rPr lang="tr-TR" dirty="0">
                <a:solidFill>
                  <a:schemeClr val="bg1"/>
                </a:solidFill>
              </a:rPr>
              <a:t> mahcubiyetin toplumsal işlevi;</a:t>
            </a:r>
          </a:p>
          <a:p>
            <a:pPr marL="0" indent="0">
              <a:buNone/>
            </a:pPr>
            <a:r>
              <a:rPr lang="tr-TR" dirty="0">
                <a:solidFill>
                  <a:schemeClr val="bg1"/>
                </a:solidFill>
              </a:rPr>
              <a:t>«mahcubiyet daima bir insanın o an orada olduğu hissedilen diğer kişilerin önünde verdiği izlenimle ilgilidir. Kişinin asıl endişesi orada bulunan diğer insanlar üzerinde bıraktığı izlenimdir.»</a:t>
            </a:r>
          </a:p>
          <a:p>
            <a:pPr marL="0" indent="0">
              <a:buNone/>
            </a:pPr>
            <a:r>
              <a:rPr lang="tr-TR" dirty="0" err="1">
                <a:solidFill>
                  <a:schemeClr val="bg1"/>
                </a:solidFill>
              </a:rPr>
              <a:t>Goffmann</a:t>
            </a:r>
            <a:r>
              <a:rPr lang="tr-TR" dirty="0">
                <a:solidFill>
                  <a:schemeClr val="bg1"/>
                </a:solidFill>
              </a:rPr>
              <a:t>, </a:t>
            </a:r>
            <a:r>
              <a:rPr lang="tr-TR" i="1" dirty="0">
                <a:solidFill>
                  <a:schemeClr val="bg1"/>
                </a:solidFill>
              </a:rPr>
              <a:t>Etkileşim Düzeni</a:t>
            </a:r>
            <a:r>
              <a:rPr lang="tr-TR" dirty="0">
                <a:solidFill>
                  <a:schemeClr val="bg1"/>
                </a:solidFill>
              </a:rPr>
              <a:t>, s.113</a:t>
            </a:r>
          </a:p>
          <a:p>
            <a:r>
              <a:rPr lang="en-US" dirty="0">
                <a:solidFill>
                  <a:schemeClr val="bg1"/>
                </a:solidFill>
              </a:rPr>
              <a:t>Goffman </a:t>
            </a:r>
            <a:r>
              <a:rPr lang="en-US" dirty="0" err="1">
                <a:solidFill>
                  <a:schemeClr val="bg1"/>
                </a:solidFill>
              </a:rPr>
              <a:t>duyguların</a:t>
            </a:r>
            <a:r>
              <a:rPr lang="en-US" dirty="0">
                <a:solidFill>
                  <a:schemeClr val="bg1"/>
                </a:solidFill>
              </a:rPr>
              <a:t> belli </a:t>
            </a:r>
            <a:r>
              <a:rPr lang="en-US" dirty="0" err="1">
                <a:solidFill>
                  <a:schemeClr val="bg1"/>
                </a:solidFill>
              </a:rPr>
              <a:t>rol</a:t>
            </a:r>
            <a:r>
              <a:rPr lang="en-US" dirty="0">
                <a:solidFill>
                  <a:schemeClr val="bg1"/>
                </a:solidFill>
              </a:rPr>
              <a:t> </a:t>
            </a:r>
            <a:r>
              <a:rPr lang="en-US" dirty="0" err="1">
                <a:solidFill>
                  <a:schemeClr val="bg1"/>
                </a:solidFill>
              </a:rPr>
              <a:t>icralarını</a:t>
            </a:r>
            <a:r>
              <a:rPr lang="en-US" dirty="0">
                <a:solidFill>
                  <a:schemeClr val="bg1"/>
                </a:solidFill>
              </a:rPr>
              <a:t> </a:t>
            </a:r>
            <a:r>
              <a:rPr lang="en-US" dirty="0" err="1">
                <a:solidFill>
                  <a:schemeClr val="bg1"/>
                </a:solidFill>
              </a:rPr>
              <a:t>ürettiğini</a:t>
            </a:r>
            <a:r>
              <a:rPr lang="en-US" dirty="0">
                <a:solidFill>
                  <a:schemeClr val="bg1"/>
                </a:solidFill>
              </a:rPr>
              <a:t> </a:t>
            </a:r>
            <a:r>
              <a:rPr lang="en-US" dirty="0" err="1">
                <a:solidFill>
                  <a:schemeClr val="bg1"/>
                </a:solidFill>
              </a:rPr>
              <a:t>ve</a:t>
            </a:r>
            <a:r>
              <a:rPr lang="en-US" dirty="0">
                <a:solidFill>
                  <a:schemeClr val="bg1"/>
                </a:solidFill>
              </a:rPr>
              <a:t> </a:t>
            </a:r>
            <a:r>
              <a:rPr lang="en-US" dirty="0" err="1">
                <a:solidFill>
                  <a:schemeClr val="bg1"/>
                </a:solidFill>
              </a:rPr>
              <a:t>böylece</a:t>
            </a:r>
            <a:r>
              <a:rPr lang="en-US" dirty="0">
                <a:solidFill>
                  <a:schemeClr val="bg1"/>
                </a:solidFill>
              </a:rPr>
              <a:t> </a:t>
            </a:r>
            <a:r>
              <a:rPr lang="en-US" dirty="0" err="1">
                <a:solidFill>
                  <a:schemeClr val="bg1"/>
                </a:solidFill>
              </a:rPr>
              <a:t>toplumsal</a:t>
            </a:r>
            <a:r>
              <a:rPr lang="en-US" dirty="0">
                <a:solidFill>
                  <a:schemeClr val="bg1"/>
                </a:solidFill>
              </a:rPr>
              <a:t> </a:t>
            </a:r>
            <a:r>
              <a:rPr lang="en-US" dirty="0" err="1">
                <a:solidFill>
                  <a:schemeClr val="bg1"/>
                </a:solidFill>
              </a:rPr>
              <a:t>düzenin</a:t>
            </a:r>
            <a:r>
              <a:rPr lang="en-US" dirty="0">
                <a:solidFill>
                  <a:schemeClr val="bg1"/>
                </a:solidFill>
              </a:rPr>
              <a:t> </a:t>
            </a:r>
            <a:r>
              <a:rPr lang="en-US" dirty="0" err="1">
                <a:solidFill>
                  <a:schemeClr val="bg1"/>
                </a:solidFill>
              </a:rPr>
              <a:t>tesis</a:t>
            </a:r>
            <a:r>
              <a:rPr lang="en-US" dirty="0">
                <a:solidFill>
                  <a:schemeClr val="bg1"/>
                </a:solidFill>
              </a:rPr>
              <a:t> </a:t>
            </a:r>
            <a:r>
              <a:rPr lang="en-US" dirty="0" err="1">
                <a:solidFill>
                  <a:schemeClr val="bg1"/>
                </a:solidFill>
              </a:rPr>
              <a:t>edildiğini</a:t>
            </a:r>
            <a:r>
              <a:rPr lang="en-US" dirty="0">
                <a:solidFill>
                  <a:schemeClr val="bg1"/>
                </a:solidFill>
              </a:rPr>
              <a:t> </a:t>
            </a:r>
            <a:r>
              <a:rPr lang="en-US" dirty="0" err="1">
                <a:solidFill>
                  <a:schemeClr val="bg1"/>
                </a:solidFill>
              </a:rPr>
              <a:t>söyler</a:t>
            </a:r>
            <a:r>
              <a:rPr lang="en-US" dirty="0">
                <a:solidFill>
                  <a:schemeClr val="bg1"/>
                </a:solidFill>
              </a:rPr>
              <a:t>. </a:t>
            </a:r>
          </a:p>
          <a:p>
            <a:r>
              <a:rPr lang="en-US" dirty="0" err="1">
                <a:solidFill>
                  <a:schemeClr val="bg1"/>
                </a:solidFill>
              </a:rPr>
              <a:t>Duygu</a:t>
            </a:r>
            <a:r>
              <a:rPr lang="en-US" dirty="0">
                <a:solidFill>
                  <a:schemeClr val="bg1"/>
                </a:solidFill>
              </a:rPr>
              <a:t> </a:t>
            </a:r>
            <a:r>
              <a:rPr lang="en-US" dirty="0" err="1">
                <a:solidFill>
                  <a:schemeClr val="bg1"/>
                </a:solidFill>
              </a:rPr>
              <a:t>repertuvarları</a:t>
            </a:r>
            <a:r>
              <a:rPr lang="en-US" dirty="0">
                <a:solidFill>
                  <a:schemeClr val="bg1"/>
                </a:solidFill>
              </a:rPr>
              <a:t> belli </a:t>
            </a:r>
            <a:r>
              <a:rPr lang="en-US" dirty="0" err="1">
                <a:solidFill>
                  <a:schemeClr val="bg1"/>
                </a:solidFill>
              </a:rPr>
              <a:t>rol</a:t>
            </a:r>
            <a:r>
              <a:rPr lang="en-US" dirty="0">
                <a:solidFill>
                  <a:schemeClr val="bg1"/>
                </a:solidFill>
              </a:rPr>
              <a:t> </a:t>
            </a:r>
            <a:r>
              <a:rPr lang="en-US" dirty="0" err="1">
                <a:solidFill>
                  <a:schemeClr val="bg1"/>
                </a:solidFill>
              </a:rPr>
              <a:t>kalıplarını</a:t>
            </a:r>
            <a:r>
              <a:rPr lang="en-US" dirty="0">
                <a:solidFill>
                  <a:schemeClr val="bg1"/>
                </a:solidFill>
              </a:rPr>
              <a:t> </a:t>
            </a:r>
            <a:r>
              <a:rPr lang="en-US" dirty="0" err="1">
                <a:solidFill>
                  <a:schemeClr val="bg1"/>
                </a:solidFill>
              </a:rPr>
              <a:t>tatbik</a:t>
            </a:r>
            <a:r>
              <a:rPr lang="en-US" dirty="0">
                <a:solidFill>
                  <a:schemeClr val="bg1"/>
                </a:solidFill>
              </a:rPr>
              <a:t> </a:t>
            </a:r>
            <a:r>
              <a:rPr lang="en-US" dirty="0" err="1">
                <a:solidFill>
                  <a:schemeClr val="bg1"/>
                </a:solidFill>
              </a:rPr>
              <a:t>eden</a:t>
            </a:r>
            <a:r>
              <a:rPr lang="en-US" dirty="0">
                <a:solidFill>
                  <a:schemeClr val="bg1"/>
                </a:solidFill>
              </a:rPr>
              <a:t> </a:t>
            </a:r>
            <a:r>
              <a:rPr lang="en-US" dirty="0" err="1">
                <a:solidFill>
                  <a:schemeClr val="bg1"/>
                </a:solidFill>
              </a:rPr>
              <a:t>dışsal</a:t>
            </a:r>
            <a:r>
              <a:rPr lang="en-US" dirty="0">
                <a:solidFill>
                  <a:schemeClr val="bg1"/>
                </a:solidFill>
              </a:rPr>
              <a:t> </a:t>
            </a:r>
            <a:r>
              <a:rPr lang="en-US" dirty="0" err="1">
                <a:solidFill>
                  <a:schemeClr val="bg1"/>
                </a:solidFill>
              </a:rPr>
              <a:t>bir</a:t>
            </a:r>
            <a:r>
              <a:rPr lang="en-US" dirty="0">
                <a:solidFill>
                  <a:schemeClr val="bg1"/>
                </a:solidFill>
              </a:rPr>
              <a:t> </a:t>
            </a:r>
            <a:r>
              <a:rPr lang="en-US" dirty="0" err="1">
                <a:solidFill>
                  <a:schemeClr val="bg1"/>
                </a:solidFill>
              </a:rPr>
              <a:t>güçtür</a:t>
            </a:r>
            <a:r>
              <a:rPr lang="en-US" dirty="0">
                <a:solidFill>
                  <a:schemeClr val="bg1"/>
                </a:solidFill>
              </a:rPr>
              <a:t>. </a:t>
            </a:r>
          </a:p>
          <a:p>
            <a:endParaRPr lang="en-US" dirty="0">
              <a:solidFill>
                <a:schemeClr val="bg1"/>
              </a:solidFill>
            </a:endParaRPr>
          </a:p>
          <a:p>
            <a:pPr marL="0" indent="0">
              <a:buNone/>
            </a:pPr>
            <a:r>
              <a:rPr lang="en-US" dirty="0">
                <a:solidFill>
                  <a:schemeClr val="bg1"/>
                </a:solidFill>
              </a:rPr>
              <a:t>“</a:t>
            </a:r>
            <a:r>
              <a:rPr lang="mr-IN" dirty="0">
                <a:solidFill>
                  <a:schemeClr val="bg1"/>
                </a:solidFill>
              </a:rPr>
              <a:t>…</a:t>
            </a:r>
            <a:r>
              <a:rPr lang="tr-TR" dirty="0">
                <a:solidFill>
                  <a:schemeClr val="bg1"/>
                </a:solidFill>
              </a:rPr>
              <a:t> mahcubiyet bizi ‘rol ayrımı’ yapmaya sevk eder. Her kişinin birden fazla rolü vardır fakat ‘izleyici ayrımı’ yaparak rol ikileminden kurtulur çünkü umumiyetle, karşılarında rollerinden birini oynadığı kişiler, diğer rolünü oynadığı kişilerle aynı izleyici kitlesi değildir.”</a:t>
            </a:r>
            <a:endParaRPr lang="en-US" sz="1600" dirty="0">
              <a:solidFill>
                <a:schemeClr val="bg1"/>
              </a:solidFill>
            </a:endParaRPr>
          </a:p>
          <a:p>
            <a:pPr marL="0" indent="0">
              <a:buNone/>
            </a:pPr>
            <a:r>
              <a:rPr lang="tr-TR" sz="2000" dirty="0" err="1">
                <a:solidFill>
                  <a:schemeClr val="bg1"/>
                </a:solidFill>
              </a:rPr>
              <a:t>Goffmann</a:t>
            </a:r>
            <a:r>
              <a:rPr lang="tr-TR" sz="2000" dirty="0">
                <a:solidFill>
                  <a:schemeClr val="bg1"/>
                </a:solidFill>
              </a:rPr>
              <a:t>, </a:t>
            </a:r>
            <a:r>
              <a:rPr lang="tr-TR" sz="2000" i="1" dirty="0">
                <a:solidFill>
                  <a:schemeClr val="bg1"/>
                </a:solidFill>
              </a:rPr>
              <a:t>Etkileşim Düzeni</a:t>
            </a:r>
            <a:r>
              <a:rPr lang="tr-TR" sz="2000" dirty="0">
                <a:solidFill>
                  <a:schemeClr val="bg1"/>
                </a:solidFill>
              </a:rPr>
              <a:t>, s.123</a:t>
            </a:r>
          </a:p>
          <a:p>
            <a:pPr lvl="1"/>
            <a:endParaRPr lang="en-US" sz="2000" dirty="0">
              <a:solidFill>
                <a:schemeClr val="bg1"/>
              </a:solidFill>
            </a:endParaRPr>
          </a:p>
        </p:txBody>
      </p:sp>
    </p:spTree>
    <p:extLst>
      <p:ext uri="{BB962C8B-B14F-4D97-AF65-F5344CB8AC3E}">
        <p14:creationId xmlns:p14="http://schemas.microsoft.com/office/powerpoint/2010/main" val="1482222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04BED5A-E98E-4DA0-BAA5-4F6AB2492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B64B94A-E40E-48CE-BD7B-C1A30AE57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982" y="488542"/>
            <a:ext cx="11244036" cy="5880916"/>
          </a:xfrm>
          <a:prstGeom prst="rect">
            <a:avLst/>
          </a:prstGeom>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49EC5CA6-6479-49D5-B4B5-5643D26B83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84442" y="2057401"/>
            <a:ext cx="0" cy="27432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D1B26337-5AA4-470D-9687-5907CB53B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685800"/>
            <a:ext cx="10853928" cy="5486400"/>
          </a:xfrm>
          <a:prstGeom prst="rect">
            <a:avLst/>
          </a:prstGeom>
          <a:noFill/>
          <a:ln w="6350" cap="sq" cmpd="sng" algn="ctr">
            <a:solidFill>
              <a:srgbClr val="FFFFFF"/>
            </a:solidFill>
            <a:prstDash val="solid"/>
            <a:miter lim="800000"/>
          </a:ln>
          <a:effectLst/>
        </p:spPr>
      </p:sp>
      <p:sp>
        <p:nvSpPr>
          <p:cNvPr id="2" name="Title 1"/>
          <p:cNvSpPr>
            <a:spLocks noGrp="1"/>
          </p:cNvSpPr>
          <p:nvPr>
            <p:ph type="title"/>
          </p:nvPr>
        </p:nvSpPr>
        <p:spPr>
          <a:xfrm>
            <a:off x="866440" y="1000370"/>
            <a:ext cx="3462079" cy="4857262"/>
          </a:xfrm>
        </p:spPr>
        <p:txBody>
          <a:bodyPr>
            <a:normAutofit/>
          </a:bodyPr>
          <a:lstStyle/>
          <a:p>
            <a:pPr algn="r"/>
            <a:r>
              <a:rPr lang="en-US" sz="4400" dirty="0" err="1">
                <a:solidFill>
                  <a:srgbClr val="FFFFFF"/>
                </a:solidFill>
              </a:rPr>
              <a:t>Duygu</a:t>
            </a:r>
            <a:r>
              <a:rPr lang="en-US" sz="4400" dirty="0">
                <a:solidFill>
                  <a:srgbClr val="FFFFFF"/>
                </a:solidFill>
              </a:rPr>
              <a:t> </a:t>
            </a:r>
            <a:r>
              <a:rPr lang="en-US" sz="4400" dirty="0" err="1">
                <a:solidFill>
                  <a:srgbClr val="FFFFFF"/>
                </a:solidFill>
              </a:rPr>
              <a:t>ve</a:t>
            </a:r>
            <a:r>
              <a:rPr lang="en-US" sz="4400" dirty="0">
                <a:solidFill>
                  <a:srgbClr val="FFFFFF"/>
                </a:solidFill>
              </a:rPr>
              <a:t> </a:t>
            </a:r>
            <a:r>
              <a:rPr lang="en-US" sz="4400" dirty="0" err="1">
                <a:solidFill>
                  <a:srgbClr val="FFFFFF"/>
                </a:solidFill>
              </a:rPr>
              <a:t>Toplumsal</a:t>
            </a:r>
            <a:r>
              <a:rPr lang="en-US" sz="4400" dirty="0">
                <a:solidFill>
                  <a:srgbClr val="FFFFFF"/>
                </a:solidFill>
              </a:rPr>
              <a:t> </a:t>
            </a:r>
            <a:r>
              <a:rPr lang="en-US" sz="4400" dirty="0" err="1">
                <a:solidFill>
                  <a:srgbClr val="FFFFFF"/>
                </a:solidFill>
              </a:rPr>
              <a:t>Düzen</a:t>
            </a:r>
            <a:endParaRPr lang="en-US" sz="4400" dirty="0">
              <a:solidFill>
                <a:srgbClr val="FFFFFF"/>
              </a:solidFill>
            </a:endParaRPr>
          </a:p>
        </p:txBody>
      </p:sp>
      <p:sp>
        <p:nvSpPr>
          <p:cNvPr id="3" name="Content Placeholder 2"/>
          <p:cNvSpPr>
            <a:spLocks noGrp="1"/>
          </p:cNvSpPr>
          <p:nvPr>
            <p:ph idx="1"/>
          </p:nvPr>
        </p:nvSpPr>
        <p:spPr>
          <a:xfrm>
            <a:off x="4963691" y="1000370"/>
            <a:ext cx="6212310" cy="4857262"/>
          </a:xfrm>
        </p:spPr>
        <p:txBody>
          <a:bodyPr anchor="ctr">
            <a:normAutofit/>
          </a:bodyPr>
          <a:lstStyle/>
          <a:p>
            <a:r>
              <a:rPr lang="tr-TR" sz="2000" dirty="0" err="1">
                <a:solidFill>
                  <a:schemeClr val="bg1"/>
                </a:solidFill>
              </a:rPr>
              <a:t>Elias</a:t>
            </a:r>
            <a:r>
              <a:rPr lang="tr-TR" sz="2000" dirty="0">
                <a:solidFill>
                  <a:schemeClr val="bg1"/>
                </a:solidFill>
              </a:rPr>
              <a:t>, Uygarlık Süreci;</a:t>
            </a:r>
          </a:p>
          <a:p>
            <a:pPr lvl="1"/>
            <a:r>
              <a:rPr lang="en-US" sz="1800" dirty="0">
                <a:solidFill>
                  <a:schemeClr val="bg1"/>
                </a:solidFill>
              </a:rPr>
              <a:t>DUYGU NORMLARI; </a:t>
            </a:r>
            <a:r>
              <a:rPr lang="en-US" sz="1800" dirty="0" err="1">
                <a:solidFill>
                  <a:schemeClr val="bg1"/>
                </a:solidFill>
              </a:rPr>
              <a:t>Uygarlaşma</a:t>
            </a:r>
            <a:r>
              <a:rPr lang="en-US" sz="1800" dirty="0">
                <a:solidFill>
                  <a:schemeClr val="bg1"/>
                </a:solidFill>
              </a:rPr>
              <a:t> </a:t>
            </a:r>
            <a:r>
              <a:rPr lang="en-US" sz="1800" dirty="0" err="1">
                <a:solidFill>
                  <a:schemeClr val="bg1"/>
                </a:solidFill>
              </a:rPr>
              <a:t>sürecinin</a:t>
            </a:r>
            <a:r>
              <a:rPr lang="en-US" sz="1800" dirty="0">
                <a:solidFill>
                  <a:schemeClr val="bg1"/>
                </a:solidFill>
              </a:rPr>
              <a:t> </a:t>
            </a:r>
            <a:r>
              <a:rPr lang="en-US" sz="1800" dirty="0" err="1">
                <a:solidFill>
                  <a:schemeClr val="bg1"/>
                </a:solidFill>
              </a:rPr>
              <a:t>ürettiği</a:t>
            </a:r>
            <a:r>
              <a:rPr lang="en-US" sz="1800" dirty="0">
                <a:solidFill>
                  <a:schemeClr val="bg1"/>
                </a:solidFill>
              </a:rPr>
              <a:t> </a:t>
            </a:r>
            <a:r>
              <a:rPr lang="en-US" sz="1800" dirty="0" err="1">
                <a:solidFill>
                  <a:schemeClr val="bg1"/>
                </a:solidFill>
              </a:rPr>
              <a:t>duygulardır</a:t>
            </a:r>
            <a:r>
              <a:rPr lang="en-US" sz="1800" dirty="0">
                <a:solidFill>
                  <a:schemeClr val="bg1"/>
                </a:solidFill>
              </a:rPr>
              <a:t>.</a:t>
            </a:r>
          </a:p>
          <a:p>
            <a:pPr lvl="1"/>
            <a:r>
              <a:rPr lang="en-US" sz="1800" b="1" u="sng" dirty="0" err="1">
                <a:solidFill>
                  <a:schemeClr val="bg1"/>
                </a:solidFill>
              </a:rPr>
              <a:t>Aklın</a:t>
            </a:r>
            <a:r>
              <a:rPr lang="en-US" sz="1800" b="1" u="sng" dirty="0">
                <a:solidFill>
                  <a:schemeClr val="bg1"/>
                </a:solidFill>
              </a:rPr>
              <a:t> </a:t>
            </a:r>
            <a:r>
              <a:rPr lang="en-US" sz="1800" b="1" u="sng" dirty="0" err="1">
                <a:solidFill>
                  <a:schemeClr val="bg1"/>
                </a:solidFill>
              </a:rPr>
              <a:t>hizmetine</a:t>
            </a:r>
            <a:r>
              <a:rPr lang="en-US" sz="1800" b="1" u="sng" dirty="0">
                <a:solidFill>
                  <a:schemeClr val="bg1"/>
                </a:solidFill>
              </a:rPr>
              <a:t> </a:t>
            </a:r>
            <a:r>
              <a:rPr lang="en-US" sz="1800" b="1" u="sng" dirty="0" err="1">
                <a:solidFill>
                  <a:schemeClr val="bg1"/>
                </a:solidFill>
              </a:rPr>
              <a:t>giren</a:t>
            </a:r>
            <a:r>
              <a:rPr lang="en-US" sz="1800" b="1" u="sng" dirty="0">
                <a:solidFill>
                  <a:schemeClr val="bg1"/>
                </a:solidFill>
              </a:rPr>
              <a:t> normative </a:t>
            </a:r>
            <a:r>
              <a:rPr lang="en-US" sz="1800" b="1" u="sng" dirty="0" err="1">
                <a:solidFill>
                  <a:schemeClr val="bg1"/>
                </a:solidFill>
              </a:rPr>
              <a:t>çerçeveler</a:t>
            </a:r>
            <a:r>
              <a:rPr lang="en-US" sz="1800" b="1" u="sng" dirty="0">
                <a:solidFill>
                  <a:schemeClr val="bg1"/>
                </a:solidFill>
              </a:rPr>
              <a:t> </a:t>
            </a:r>
            <a:r>
              <a:rPr lang="en-US" sz="1800" b="1" u="sng" dirty="0" err="1">
                <a:solidFill>
                  <a:schemeClr val="bg1"/>
                </a:solidFill>
              </a:rPr>
              <a:t>üretir</a:t>
            </a:r>
            <a:r>
              <a:rPr lang="en-US" sz="1800" b="1" u="sng" dirty="0">
                <a:solidFill>
                  <a:schemeClr val="bg1"/>
                </a:solidFill>
              </a:rPr>
              <a:t>.</a:t>
            </a:r>
            <a:r>
              <a:rPr lang="en-US" sz="1800" dirty="0">
                <a:solidFill>
                  <a:schemeClr val="bg1"/>
                </a:solidFill>
              </a:rPr>
              <a:t>: </a:t>
            </a:r>
            <a:r>
              <a:rPr lang="en-US" sz="1800" dirty="0" err="1">
                <a:solidFill>
                  <a:schemeClr val="bg1"/>
                </a:solidFill>
              </a:rPr>
              <a:t>Utanma</a:t>
            </a:r>
            <a:r>
              <a:rPr lang="en-US" sz="1800" dirty="0">
                <a:solidFill>
                  <a:schemeClr val="bg1"/>
                </a:solidFill>
              </a:rPr>
              <a:t>, </a:t>
            </a:r>
            <a:r>
              <a:rPr lang="en-US" sz="1800" b="1" dirty="0" err="1">
                <a:solidFill>
                  <a:schemeClr val="bg1"/>
                </a:solidFill>
              </a:rPr>
              <a:t>iğrenme</a:t>
            </a:r>
            <a:endParaRPr lang="en-US" sz="1800" b="1" dirty="0">
              <a:solidFill>
                <a:schemeClr val="bg1"/>
              </a:solidFill>
            </a:endParaRPr>
          </a:p>
          <a:p>
            <a:pPr lvl="2"/>
            <a:r>
              <a:rPr lang="en-US" sz="1600" dirty="0" err="1">
                <a:solidFill>
                  <a:schemeClr val="bg1"/>
                </a:solidFill>
              </a:rPr>
              <a:t>Duruş</a:t>
            </a:r>
            <a:r>
              <a:rPr lang="en-US" sz="1600" dirty="0">
                <a:solidFill>
                  <a:schemeClr val="bg1"/>
                </a:solidFill>
              </a:rPr>
              <a:t> </a:t>
            </a:r>
            <a:r>
              <a:rPr lang="en-US" sz="1600" dirty="0" err="1">
                <a:solidFill>
                  <a:schemeClr val="bg1"/>
                </a:solidFill>
              </a:rPr>
              <a:t>biçimleri</a:t>
            </a:r>
            <a:r>
              <a:rPr lang="en-US" sz="1600" dirty="0">
                <a:solidFill>
                  <a:schemeClr val="bg1"/>
                </a:solidFill>
              </a:rPr>
              <a:t>, </a:t>
            </a:r>
            <a:r>
              <a:rPr lang="en-US" sz="1600" dirty="0" err="1">
                <a:solidFill>
                  <a:schemeClr val="bg1"/>
                </a:solidFill>
              </a:rPr>
              <a:t>vücut</a:t>
            </a:r>
            <a:r>
              <a:rPr lang="en-US" sz="1600" dirty="0">
                <a:solidFill>
                  <a:schemeClr val="bg1"/>
                </a:solidFill>
              </a:rPr>
              <a:t> </a:t>
            </a:r>
            <a:r>
              <a:rPr lang="en-US" sz="1600" dirty="0" err="1">
                <a:solidFill>
                  <a:schemeClr val="bg1"/>
                </a:solidFill>
              </a:rPr>
              <a:t>bakımı</a:t>
            </a:r>
            <a:r>
              <a:rPr lang="en-US" sz="1600" dirty="0">
                <a:solidFill>
                  <a:schemeClr val="bg1"/>
                </a:solidFill>
              </a:rPr>
              <a:t>, </a:t>
            </a:r>
            <a:r>
              <a:rPr lang="en-US" sz="1600" dirty="0" err="1">
                <a:solidFill>
                  <a:schemeClr val="bg1"/>
                </a:solidFill>
              </a:rPr>
              <a:t>sofra</a:t>
            </a:r>
            <a:r>
              <a:rPr lang="en-US" sz="1600" dirty="0">
                <a:solidFill>
                  <a:schemeClr val="bg1"/>
                </a:solidFill>
              </a:rPr>
              <a:t> </a:t>
            </a:r>
            <a:r>
              <a:rPr lang="en-US" sz="1600" dirty="0" err="1">
                <a:solidFill>
                  <a:schemeClr val="bg1"/>
                </a:solidFill>
              </a:rPr>
              <a:t>adabı</a:t>
            </a:r>
            <a:r>
              <a:rPr lang="en-US" sz="1600" dirty="0">
                <a:solidFill>
                  <a:schemeClr val="bg1"/>
                </a:solidFill>
              </a:rPr>
              <a:t>, </a:t>
            </a:r>
            <a:r>
              <a:rPr lang="en-US" sz="1600" dirty="0" err="1">
                <a:solidFill>
                  <a:schemeClr val="bg1"/>
                </a:solidFill>
              </a:rPr>
              <a:t>gündelik</a:t>
            </a:r>
            <a:r>
              <a:rPr lang="en-US" sz="1600" dirty="0">
                <a:solidFill>
                  <a:schemeClr val="bg1"/>
                </a:solidFill>
              </a:rPr>
              <a:t> </a:t>
            </a:r>
            <a:r>
              <a:rPr lang="en-US" sz="1600" dirty="0" err="1">
                <a:solidFill>
                  <a:schemeClr val="bg1"/>
                </a:solidFill>
              </a:rPr>
              <a:t>etkileşimler</a:t>
            </a:r>
            <a:r>
              <a:rPr lang="en-US" sz="1600" dirty="0">
                <a:solidFill>
                  <a:schemeClr val="bg1"/>
                </a:solidFill>
              </a:rPr>
              <a:t>, </a:t>
            </a:r>
            <a:r>
              <a:rPr lang="en-US" sz="1600" dirty="0" err="1">
                <a:solidFill>
                  <a:schemeClr val="bg1"/>
                </a:solidFill>
              </a:rPr>
              <a:t>adab-ı</a:t>
            </a:r>
            <a:r>
              <a:rPr lang="en-US" sz="1600" dirty="0">
                <a:solidFill>
                  <a:schemeClr val="bg1"/>
                </a:solidFill>
              </a:rPr>
              <a:t> </a:t>
            </a:r>
            <a:r>
              <a:rPr lang="en-US" sz="1600" dirty="0" err="1">
                <a:solidFill>
                  <a:schemeClr val="bg1"/>
                </a:solidFill>
              </a:rPr>
              <a:t>muaşeret</a:t>
            </a:r>
            <a:r>
              <a:rPr lang="en-US" sz="1600" dirty="0">
                <a:solidFill>
                  <a:schemeClr val="bg1"/>
                </a:solidFill>
              </a:rPr>
              <a:t>, </a:t>
            </a:r>
            <a:r>
              <a:rPr lang="en-US" sz="1600" dirty="0" err="1">
                <a:solidFill>
                  <a:schemeClr val="bg1"/>
                </a:solidFill>
              </a:rPr>
              <a:t>nezaket</a:t>
            </a:r>
            <a:r>
              <a:rPr lang="en-US" sz="1600" dirty="0">
                <a:solidFill>
                  <a:schemeClr val="bg1"/>
                </a:solidFill>
              </a:rPr>
              <a:t>, </a:t>
            </a:r>
            <a:r>
              <a:rPr lang="en-US" sz="1600" dirty="0" err="1">
                <a:solidFill>
                  <a:schemeClr val="bg1"/>
                </a:solidFill>
              </a:rPr>
              <a:t>incelik</a:t>
            </a:r>
            <a:r>
              <a:rPr lang="en-US" sz="1600" dirty="0">
                <a:solidFill>
                  <a:schemeClr val="bg1"/>
                </a:solidFill>
              </a:rPr>
              <a:t>. </a:t>
            </a:r>
          </a:p>
          <a:p>
            <a:pPr lvl="2"/>
            <a:r>
              <a:rPr lang="en-US" sz="1600" dirty="0" err="1">
                <a:solidFill>
                  <a:schemeClr val="bg1"/>
                </a:solidFill>
              </a:rPr>
              <a:t>Neyin</a:t>
            </a:r>
            <a:r>
              <a:rPr lang="en-US" sz="1600" dirty="0">
                <a:solidFill>
                  <a:schemeClr val="bg1"/>
                </a:solidFill>
              </a:rPr>
              <a:t> </a:t>
            </a:r>
            <a:r>
              <a:rPr lang="en-US" sz="1600" dirty="0" err="1">
                <a:solidFill>
                  <a:schemeClr val="bg1"/>
                </a:solidFill>
              </a:rPr>
              <a:t>utanç</a:t>
            </a:r>
            <a:r>
              <a:rPr lang="en-US" sz="1600" dirty="0">
                <a:solidFill>
                  <a:schemeClr val="bg1"/>
                </a:solidFill>
              </a:rPr>
              <a:t> </a:t>
            </a:r>
            <a:r>
              <a:rPr lang="en-US" sz="1600" dirty="0" err="1">
                <a:solidFill>
                  <a:schemeClr val="bg1"/>
                </a:solidFill>
              </a:rPr>
              <a:t>verici</a:t>
            </a:r>
            <a:r>
              <a:rPr lang="en-US" sz="1600" dirty="0">
                <a:solidFill>
                  <a:schemeClr val="bg1"/>
                </a:solidFill>
              </a:rPr>
              <a:t> </a:t>
            </a:r>
            <a:r>
              <a:rPr lang="en-US" sz="1600" dirty="0" err="1">
                <a:solidFill>
                  <a:schemeClr val="bg1"/>
                </a:solidFill>
              </a:rPr>
              <a:t>ve</a:t>
            </a:r>
            <a:r>
              <a:rPr lang="en-US" sz="1600" dirty="0">
                <a:solidFill>
                  <a:schemeClr val="bg1"/>
                </a:solidFill>
              </a:rPr>
              <a:t> </a:t>
            </a:r>
            <a:r>
              <a:rPr lang="en-US" sz="1600" dirty="0" err="1">
                <a:solidFill>
                  <a:schemeClr val="bg1"/>
                </a:solidFill>
              </a:rPr>
              <a:t>iğrenç</a:t>
            </a:r>
            <a:r>
              <a:rPr lang="en-US" sz="1600" dirty="0">
                <a:solidFill>
                  <a:schemeClr val="bg1"/>
                </a:solidFill>
              </a:rPr>
              <a:t> </a:t>
            </a:r>
            <a:r>
              <a:rPr lang="en-US" sz="1600" dirty="0" err="1">
                <a:solidFill>
                  <a:schemeClr val="bg1"/>
                </a:solidFill>
              </a:rPr>
              <a:t>olduğuna</a:t>
            </a:r>
            <a:r>
              <a:rPr lang="en-US" sz="1600" dirty="0">
                <a:solidFill>
                  <a:schemeClr val="bg1"/>
                </a:solidFill>
              </a:rPr>
              <a:t> </a:t>
            </a:r>
            <a:r>
              <a:rPr lang="en-US" sz="1600" dirty="0" err="1">
                <a:solidFill>
                  <a:schemeClr val="bg1"/>
                </a:solidFill>
              </a:rPr>
              <a:t>dair</a:t>
            </a:r>
            <a:r>
              <a:rPr lang="en-US" sz="1600" dirty="0">
                <a:solidFill>
                  <a:schemeClr val="bg1"/>
                </a:solidFill>
              </a:rPr>
              <a:t> </a:t>
            </a:r>
            <a:r>
              <a:rPr lang="en-US" sz="1600" dirty="0" err="1">
                <a:solidFill>
                  <a:schemeClr val="bg1"/>
                </a:solidFill>
              </a:rPr>
              <a:t>yeni</a:t>
            </a:r>
            <a:r>
              <a:rPr lang="en-US" sz="1600" dirty="0">
                <a:solidFill>
                  <a:schemeClr val="bg1"/>
                </a:solidFill>
              </a:rPr>
              <a:t> </a:t>
            </a:r>
            <a:r>
              <a:rPr lang="en-US" sz="1600" dirty="0" err="1">
                <a:solidFill>
                  <a:schemeClr val="bg1"/>
                </a:solidFill>
              </a:rPr>
              <a:t>tanımlar</a:t>
            </a:r>
            <a:r>
              <a:rPr lang="en-US" sz="1600" dirty="0">
                <a:solidFill>
                  <a:schemeClr val="bg1"/>
                </a:solidFill>
              </a:rPr>
              <a:t> </a:t>
            </a:r>
            <a:r>
              <a:rPr lang="en-US" sz="1600" dirty="0" err="1">
                <a:solidFill>
                  <a:schemeClr val="bg1"/>
                </a:solidFill>
              </a:rPr>
              <a:t>üretiliyor</a:t>
            </a:r>
            <a:r>
              <a:rPr lang="en-US" sz="1600" dirty="0">
                <a:solidFill>
                  <a:schemeClr val="bg1"/>
                </a:solidFill>
              </a:rPr>
              <a:t>.</a:t>
            </a:r>
          </a:p>
          <a:p>
            <a:pPr lvl="2"/>
            <a:r>
              <a:rPr lang="en-US" sz="1600" dirty="0" err="1">
                <a:solidFill>
                  <a:schemeClr val="bg1"/>
                </a:solidFill>
              </a:rPr>
              <a:t>Uygar</a:t>
            </a:r>
            <a:r>
              <a:rPr lang="en-US" sz="1600" dirty="0">
                <a:solidFill>
                  <a:schemeClr val="bg1"/>
                </a:solidFill>
              </a:rPr>
              <a:t> </a:t>
            </a:r>
            <a:r>
              <a:rPr lang="en-US" sz="1600" dirty="0" err="1">
                <a:solidFill>
                  <a:schemeClr val="bg1"/>
                </a:solidFill>
              </a:rPr>
              <a:t>özne</a:t>
            </a:r>
            <a:r>
              <a:rPr lang="en-US" sz="1600" dirty="0">
                <a:solidFill>
                  <a:schemeClr val="bg1"/>
                </a:solidFill>
              </a:rPr>
              <a:t>: </a:t>
            </a:r>
            <a:r>
              <a:rPr lang="en-US" sz="1600" dirty="0" err="1">
                <a:solidFill>
                  <a:schemeClr val="bg1"/>
                </a:solidFill>
              </a:rPr>
              <a:t>Utanan</a:t>
            </a:r>
            <a:r>
              <a:rPr lang="en-US" sz="1600" dirty="0">
                <a:solidFill>
                  <a:schemeClr val="bg1"/>
                </a:solidFill>
              </a:rPr>
              <a:t> </a:t>
            </a:r>
            <a:r>
              <a:rPr lang="en-US" sz="1600" dirty="0" err="1">
                <a:solidFill>
                  <a:schemeClr val="bg1"/>
                </a:solidFill>
              </a:rPr>
              <a:t>ve</a:t>
            </a:r>
            <a:r>
              <a:rPr lang="en-US" sz="1600" dirty="0">
                <a:solidFill>
                  <a:schemeClr val="bg1"/>
                </a:solidFill>
              </a:rPr>
              <a:t> </a:t>
            </a:r>
            <a:r>
              <a:rPr lang="en-US" sz="1600" dirty="0" err="1">
                <a:solidFill>
                  <a:schemeClr val="bg1"/>
                </a:solidFill>
              </a:rPr>
              <a:t>tiksinen</a:t>
            </a:r>
            <a:r>
              <a:rPr lang="en-US" sz="1600" dirty="0">
                <a:solidFill>
                  <a:schemeClr val="bg1"/>
                </a:solidFill>
              </a:rPr>
              <a:t> </a:t>
            </a:r>
            <a:r>
              <a:rPr lang="en-US" sz="1600" dirty="0" err="1">
                <a:solidFill>
                  <a:schemeClr val="bg1"/>
                </a:solidFill>
              </a:rPr>
              <a:t>özne</a:t>
            </a:r>
            <a:r>
              <a:rPr lang="en-US" sz="1600" dirty="0">
                <a:solidFill>
                  <a:schemeClr val="bg1"/>
                </a:solidFill>
              </a:rPr>
              <a:t>.</a:t>
            </a:r>
            <a:endParaRPr lang="en-US" sz="1600" b="1" dirty="0">
              <a:solidFill>
                <a:schemeClr val="bg1"/>
              </a:solidFill>
            </a:endParaRPr>
          </a:p>
          <a:p>
            <a:pPr lvl="2"/>
            <a:r>
              <a:rPr lang="en-US" sz="1600" b="1" u="sng" dirty="0" err="1">
                <a:solidFill>
                  <a:schemeClr val="bg1"/>
                </a:solidFill>
              </a:rPr>
              <a:t>Bedenin</a:t>
            </a:r>
            <a:r>
              <a:rPr lang="en-US" sz="1600" b="1" u="sng" dirty="0">
                <a:solidFill>
                  <a:schemeClr val="bg1"/>
                </a:solidFill>
              </a:rPr>
              <a:t> </a:t>
            </a:r>
            <a:r>
              <a:rPr lang="en-US" sz="1600" b="1" u="sng" dirty="0" err="1">
                <a:solidFill>
                  <a:schemeClr val="bg1"/>
                </a:solidFill>
              </a:rPr>
              <a:t>rasyonelleştirilmesi</a:t>
            </a:r>
            <a:r>
              <a:rPr lang="en-US" sz="1600" dirty="0">
                <a:solidFill>
                  <a:schemeClr val="bg1"/>
                </a:solidFill>
              </a:rPr>
              <a:t>; </a:t>
            </a:r>
            <a:r>
              <a:rPr lang="en-US" sz="1600" dirty="0" err="1">
                <a:solidFill>
                  <a:schemeClr val="bg1"/>
                </a:solidFill>
              </a:rPr>
              <a:t>temizlik</a:t>
            </a:r>
            <a:r>
              <a:rPr lang="en-US" sz="1600" dirty="0">
                <a:solidFill>
                  <a:schemeClr val="bg1"/>
                </a:solidFill>
              </a:rPr>
              <a:t>/</a:t>
            </a:r>
            <a:r>
              <a:rPr lang="en-US" sz="1600" dirty="0" err="1">
                <a:solidFill>
                  <a:schemeClr val="bg1"/>
                </a:solidFill>
              </a:rPr>
              <a:t>bakım</a:t>
            </a:r>
            <a:r>
              <a:rPr lang="en-US" sz="1600" dirty="0">
                <a:solidFill>
                  <a:schemeClr val="bg1"/>
                </a:solidFill>
              </a:rPr>
              <a:t>/</a:t>
            </a:r>
            <a:r>
              <a:rPr lang="en-US" sz="1600" dirty="0" err="1">
                <a:solidFill>
                  <a:schemeClr val="bg1"/>
                </a:solidFill>
              </a:rPr>
              <a:t>nezaket</a:t>
            </a:r>
            <a:r>
              <a:rPr lang="en-US" sz="1600" dirty="0">
                <a:solidFill>
                  <a:schemeClr val="bg1"/>
                </a:solidFill>
              </a:rPr>
              <a:t> </a:t>
            </a:r>
            <a:r>
              <a:rPr lang="en-US" sz="1600" dirty="0" err="1">
                <a:solidFill>
                  <a:schemeClr val="bg1"/>
                </a:solidFill>
              </a:rPr>
              <a:t>normlarına</a:t>
            </a:r>
            <a:r>
              <a:rPr lang="en-US" sz="1600" dirty="0">
                <a:solidFill>
                  <a:schemeClr val="bg1"/>
                </a:solidFill>
              </a:rPr>
              <a:t> </a:t>
            </a:r>
            <a:r>
              <a:rPr lang="en-US" sz="1600" dirty="0" err="1">
                <a:solidFill>
                  <a:schemeClr val="bg1"/>
                </a:solidFill>
              </a:rPr>
              <a:t>dayalı</a:t>
            </a:r>
            <a:r>
              <a:rPr lang="en-US" sz="1600" dirty="0">
                <a:solidFill>
                  <a:schemeClr val="bg1"/>
                </a:solidFill>
              </a:rPr>
              <a:t> </a:t>
            </a:r>
            <a:r>
              <a:rPr lang="en-US" sz="1600" b="1" u="sng" dirty="0" err="1">
                <a:solidFill>
                  <a:schemeClr val="bg1"/>
                </a:solidFill>
              </a:rPr>
              <a:t>bir</a:t>
            </a:r>
            <a:r>
              <a:rPr lang="en-US" sz="1600" b="1" u="sng" dirty="0">
                <a:solidFill>
                  <a:schemeClr val="bg1"/>
                </a:solidFill>
              </a:rPr>
              <a:t> </a:t>
            </a:r>
            <a:r>
              <a:rPr lang="en-US" sz="1600" b="1" u="sng" dirty="0" err="1">
                <a:solidFill>
                  <a:schemeClr val="bg1"/>
                </a:solidFill>
              </a:rPr>
              <a:t>beden</a:t>
            </a:r>
            <a:r>
              <a:rPr lang="en-US" sz="1600" b="1" u="sng" dirty="0">
                <a:solidFill>
                  <a:schemeClr val="bg1"/>
                </a:solidFill>
              </a:rPr>
              <a:t> </a:t>
            </a:r>
            <a:r>
              <a:rPr lang="en-US" sz="1600" b="1" u="sng" dirty="0" err="1">
                <a:solidFill>
                  <a:schemeClr val="bg1"/>
                </a:solidFill>
              </a:rPr>
              <a:t>politikası</a:t>
            </a:r>
            <a:r>
              <a:rPr lang="en-US" sz="1600" b="1" u="sng" dirty="0">
                <a:solidFill>
                  <a:schemeClr val="bg1"/>
                </a:solidFill>
              </a:rPr>
              <a:t> </a:t>
            </a:r>
            <a:r>
              <a:rPr lang="en-US" sz="1600" b="1" u="sng" dirty="0" err="1">
                <a:solidFill>
                  <a:schemeClr val="bg1"/>
                </a:solidFill>
              </a:rPr>
              <a:t>olarak</a:t>
            </a:r>
            <a:r>
              <a:rPr lang="en-US" sz="1600" b="1" u="sng" dirty="0">
                <a:solidFill>
                  <a:schemeClr val="bg1"/>
                </a:solidFill>
              </a:rPr>
              <a:t> </a:t>
            </a:r>
            <a:r>
              <a:rPr lang="en-US" sz="1600" b="1" u="sng" dirty="0" err="1">
                <a:solidFill>
                  <a:schemeClr val="bg1"/>
                </a:solidFill>
              </a:rPr>
              <a:t>işler</a:t>
            </a:r>
            <a:r>
              <a:rPr lang="en-US" sz="1600" b="1" u="sng" dirty="0">
                <a:solidFill>
                  <a:schemeClr val="bg1"/>
                </a:solidFill>
              </a:rPr>
              <a:t>. </a:t>
            </a:r>
          </a:p>
        </p:txBody>
      </p:sp>
    </p:spTree>
    <p:extLst>
      <p:ext uri="{BB962C8B-B14F-4D97-AF65-F5344CB8AC3E}">
        <p14:creationId xmlns:p14="http://schemas.microsoft.com/office/powerpoint/2010/main" val="5217492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
      <a:dk1>
        <a:srgbClr val="000000"/>
      </a:dk1>
      <a:lt1>
        <a:srgbClr val="FFFFFF"/>
      </a:lt1>
      <a:dk2>
        <a:srgbClr val="412426"/>
      </a:dk2>
      <a:lt2>
        <a:srgbClr val="E2E6E8"/>
      </a:lt2>
      <a:accent1>
        <a:srgbClr val="C3784D"/>
      </a:accent1>
      <a:accent2>
        <a:srgbClr val="B13B41"/>
      </a:accent2>
      <a:accent3>
        <a:srgbClr val="C34D84"/>
      </a:accent3>
      <a:accent4>
        <a:srgbClr val="B13BA3"/>
      </a:accent4>
      <a:accent5>
        <a:srgbClr val="A04DC3"/>
      </a:accent5>
      <a:accent6>
        <a:srgbClr val="6545B5"/>
      </a:accent6>
      <a:hlink>
        <a:srgbClr val="3C8AB6"/>
      </a:hlink>
      <a:folHlink>
        <a:srgbClr val="7F7F7F"/>
      </a:folHlink>
    </a:clrScheme>
    <a:fontScheme name="Savon">
      <a:majorFont>
        <a:latin typeface="Century Gothic"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docProps/app.xml><?xml version="1.0" encoding="utf-8"?>
<Properties xmlns="http://schemas.openxmlformats.org/officeDocument/2006/extended-properties" xmlns:vt="http://schemas.openxmlformats.org/officeDocument/2006/docPropsVTypes">
  <TotalTime>48</TotalTime>
  <Words>829</Words>
  <Application>Microsoft Macintosh PowerPoint</Application>
  <PresentationFormat>Widescreen</PresentationFormat>
  <Paragraphs>81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Century Gothic</vt:lpstr>
      <vt:lpstr>Garamond</vt:lpstr>
      <vt:lpstr>Gill Sans MT</vt:lpstr>
      <vt:lpstr>SavonVTI</vt:lpstr>
      <vt:lpstr>Duygular ve Toplum</vt:lpstr>
      <vt:lpstr>Duygulanım</vt:lpstr>
      <vt:lpstr>İlişkisellik</vt:lpstr>
      <vt:lpstr>Duygu ve Duygulanım</vt:lpstr>
      <vt:lpstr>Duygu ve Duygulanım</vt:lpstr>
      <vt:lpstr>Duygu Repertuvarları</vt:lpstr>
      <vt:lpstr>Duygu Repertuvarları</vt:lpstr>
      <vt:lpstr>Duygu ve Toplumsal Düzen</vt:lpstr>
      <vt:lpstr>Duygu ve Toplumsal Düzen</vt:lpstr>
      <vt:lpstr>SORULAR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Duygular ve Toplum</dc:title>
  <dc:creator>Haktan.Ural</dc:creator>
  <cp:lastModifiedBy>Haktan.Ural</cp:lastModifiedBy>
  <cp:revision>7</cp:revision>
  <dcterms:created xsi:type="dcterms:W3CDTF">2019-10-14T13:51:37Z</dcterms:created>
  <dcterms:modified xsi:type="dcterms:W3CDTF">2019-10-14T17:42:55Z</dcterms:modified>
</cp:coreProperties>
</file>