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98" r:id="rId5"/>
    <p:sldId id="299" r:id="rId6"/>
    <p:sldId id="262" r:id="rId7"/>
    <p:sldId id="269" r:id="rId8"/>
    <p:sldId id="263" r:id="rId9"/>
    <p:sldId id="264" r:id="rId10"/>
    <p:sldId id="267" r:id="rId11"/>
    <p:sldId id="297" r:id="rId12"/>
    <p:sldId id="271" r:id="rId13"/>
    <p:sldId id="300" r:id="rId14"/>
    <p:sldId id="301" r:id="rId15"/>
    <p:sldId id="272" r:id="rId16"/>
    <p:sldId id="276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10" autoAdjust="0"/>
  </p:normalViewPr>
  <p:slideViewPr>
    <p:cSldViewPr>
      <p:cViewPr varScale="1">
        <p:scale>
          <a:sx n="94" d="100"/>
          <a:sy n="94" d="100"/>
        </p:scale>
        <p:origin x="128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F78AF-6970-4A30-9F7D-175B3A2949B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08C7A16-FD67-40F4-97C9-AD0A1439AAC3}">
      <dgm:prSet phldrT="[Metin]" custT="1"/>
      <dgm:spPr/>
      <dgm:t>
        <a:bodyPr/>
        <a:lstStyle/>
        <a:p>
          <a:r>
            <a:rPr lang="tr-TR" sz="3600" dirty="0" smtClean="0"/>
            <a:t>BESİN HİJYENİ</a:t>
          </a:r>
          <a:endParaRPr lang="tr-TR" sz="3600" dirty="0"/>
        </a:p>
      </dgm:t>
    </dgm:pt>
    <dgm:pt modelId="{E0CCF0AE-6EE0-47B3-8C97-9A93622E2BD5}" type="parTrans" cxnId="{4EF3BB55-C73E-4D31-8E7D-6C242691685C}">
      <dgm:prSet/>
      <dgm:spPr/>
      <dgm:t>
        <a:bodyPr/>
        <a:lstStyle/>
        <a:p>
          <a:endParaRPr lang="tr-TR"/>
        </a:p>
      </dgm:t>
    </dgm:pt>
    <dgm:pt modelId="{005C8998-ED4A-4FC4-8394-B3BAD2C9B1B8}" type="sibTrans" cxnId="{4EF3BB55-C73E-4D31-8E7D-6C242691685C}">
      <dgm:prSet/>
      <dgm:spPr/>
      <dgm:t>
        <a:bodyPr/>
        <a:lstStyle/>
        <a:p>
          <a:endParaRPr lang="tr-TR"/>
        </a:p>
      </dgm:t>
    </dgm:pt>
    <dgm:pt modelId="{A1B03C27-664F-45BB-91AE-69940799032A}">
      <dgm:prSet phldrT="[Metin]" custT="1"/>
      <dgm:spPr/>
      <dgm:t>
        <a:bodyPr/>
        <a:lstStyle/>
        <a:p>
          <a:r>
            <a:rPr lang="tr-TR" sz="3600" dirty="0" smtClean="0"/>
            <a:t>PERSONEL HİJYENİ</a:t>
          </a:r>
          <a:endParaRPr lang="tr-TR" sz="3600" dirty="0"/>
        </a:p>
      </dgm:t>
    </dgm:pt>
    <dgm:pt modelId="{11584148-AE15-418C-B97C-CECC098ED3EE}" type="parTrans" cxnId="{C9862998-651E-48EA-8243-F5E0DD8FB73E}">
      <dgm:prSet/>
      <dgm:spPr/>
      <dgm:t>
        <a:bodyPr/>
        <a:lstStyle/>
        <a:p>
          <a:endParaRPr lang="tr-TR"/>
        </a:p>
      </dgm:t>
    </dgm:pt>
    <dgm:pt modelId="{E8278C34-9D8B-4007-AFC8-CBD9F3E0E431}" type="sibTrans" cxnId="{C9862998-651E-48EA-8243-F5E0DD8FB73E}">
      <dgm:prSet/>
      <dgm:spPr/>
      <dgm:t>
        <a:bodyPr/>
        <a:lstStyle/>
        <a:p>
          <a:endParaRPr lang="tr-TR"/>
        </a:p>
      </dgm:t>
    </dgm:pt>
    <dgm:pt modelId="{80FF9F38-A205-44F9-9E49-9EA0198612E6}">
      <dgm:prSet phldrT="[Metin]" custT="1"/>
      <dgm:spPr/>
      <dgm:t>
        <a:bodyPr/>
        <a:lstStyle/>
        <a:p>
          <a:r>
            <a:rPr lang="tr-TR" sz="3600" dirty="0" smtClean="0"/>
            <a:t>EKİPMAN HİJYENİ</a:t>
          </a:r>
          <a:endParaRPr lang="tr-TR" sz="3600" dirty="0"/>
        </a:p>
      </dgm:t>
    </dgm:pt>
    <dgm:pt modelId="{3C1E0443-AE7D-43D8-817A-C911D4C6C638}" type="parTrans" cxnId="{C8DA07C2-9E91-4D96-8CDD-24947E9A3402}">
      <dgm:prSet/>
      <dgm:spPr/>
      <dgm:t>
        <a:bodyPr/>
        <a:lstStyle/>
        <a:p>
          <a:endParaRPr lang="tr-TR"/>
        </a:p>
      </dgm:t>
    </dgm:pt>
    <dgm:pt modelId="{8A3C8869-F3B5-43B5-A7BE-C30574DCF200}" type="sibTrans" cxnId="{C8DA07C2-9E91-4D96-8CDD-24947E9A3402}">
      <dgm:prSet/>
      <dgm:spPr/>
      <dgm:t>
        <a:bodyPr/>
        <a:lstStyle/>
        <a:p>
          <a:endParaRPr lang="tr-TR"/>
        </a:p>
      </dgm:t>
    </dgm:pt>
    <dgm:pt modelId="{81B283CD-D529-4B36-BAA4-4309D8130A6A}" type="pres">
      <dgm:prSet presAssocID="{F76F78AF-6970-4A30-9F7D-175B3A2949B1}" presName="compositeShape" presStyleCnt="0">
        <dgm:presLayoutVars>
          <dgm:chMax val="7"/>
          <dgm:dir/>
          <dgm:resizeHandles val="exact"/>
        </dgm:presLayoutVars>
      </dgm:prSet>
      <dgm:spPr/>
    </dgm:pt>
    <dgm:pt modelId="{D86F41D8-86D6-4B05-9D16-A52D44EE0DB0}" type="pres">
      <dgm:prSet presAssocID="{708C7A16-FD67-40F4-97C9-AD0A1439AAC3}" presName="circ1" presStyleLbl="vennNode1" presStyleIdx="0" presStyleCnt="3"/>
      <dgm:spPr/>
      <dgm:t>
        <a:bodyPr/>
        <a:lstStyle/>
        <a:p>
          <a:endParaRPr lang="tr-TR"/>
        </a:p>
      </dgm:t>
    </dgm:pt>
    <dgm:pt modelId="{3621C367-B983-4DB7-B4F1-43F36D994AB0}" type="pres">
      <dgm:prSet presAssocID="{708C7A16-FD67-40F4-97C9-AD0A1439AA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81D05A-E3C6-42F8-89ED-17102C3D1E9B}" type="pres">
      <dgm:prSet presAssocID="{A1B03C27-664F-45BB-91AE-69940799032A}" presName="circ2" presStyleLbl="vennNode1" presStyleIdx="1" presStyleCnt="3" custScaleX="129680" custLinFactNeighborX="27986" custLinFactNeighborY="-6286"/>
      <dgm:spPr/>
      <dgm:t>
        <a:bodyPr/>
        <a:lstStyle/>
        <a:p>
          <a:endParaRPr lang="tr-TR"/>
        </a:p>
      </dgm:t>
    </dgm:pt>
    <dgm:pt modelId="{4F6DBEC6-A61A-4CA2-B5F7-9A6B21758F3C}" type="pres">
      <dgm:prSet presAssocID="{A1B03C27-664F-45BB-91AE-69940799032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D36217-9F46-4B7C-B09A-BD5021E9BC59}" type="pres">
      <dgm:prSet presAssocID="{80FF9F38-A205-44F9-9E49-9EA0198612E6}" presName="circ3" presStyleLbl="vennNode1" presStyleIdx="2" presStyleCnt="3" custScaleX="141714" custLinFactNeighborX="-5005" custLinFactNeighborY="-6286"/>
      <dgm:spPr/>
      <dgm:t>
        <a:bodyPr/>
        <a:lstStyle/>
        <a:p>
          <a:endParaRPr lang="tr-TR"/>
        </a:p>
      </dgm:t>
    </dgm:pt>
    <dgm:pt modelId="{F2FD760F-0EBA-4404-84FD-2B41835C1190}" type="pres">
      <dgm:prSet presAssocID="{80FF9F38-A205-44F9-9E49-9EA0198612E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9862998-651E-48EA-8243-F5E0DD8FB73E}" srcId="{F76F78AF-6970-4A30-9F7D-175B3A2949B1}" destId="{A1B03C27-664F-45BB-91AE-69940799032A}" srcOrd="1" destOrd="0" parTransId="{11584148-AE15-418C-B97C-CECC098ED3EE}" sibTransId="{E8278C34-9D8B-4007-AFC8-CBD9F3E0E431}"/>
    <dgm:cxn modelId="{E8E10CBA-05CD-4854-A012-3A533C362388}" type="presOf" srcId="{80FF9F38-A205-44F9-9E49-9EA0198612E6}" destId="{EDD36217-9F46-4B7C-B09A-BD5021E9BC59}" srcOrd="0" destOrd="0" presId="urn:microsoft.com/office/officeart/2005/8/layout/venn1"/>
    <dgm:cxn modelId="{C8DA07C2-9E91-4D96-8CDD-24947E9A3402}" srcId="{F76F78AF-6970-4A30-9F7D-175B3A2949B1}" destId="{80FF9F38-A205-44F9-9E49-9EA0198612E6}" srcOrd="2" destOrd="0" parTransId="{3C1E0443-AE7D-43D8-817A-C911D4C6C638}" sibTransId="{8A3C8869-F3B5-43B5-A7BE-C30574DCF200}"/>
    <dgm:cxn modelId="{111BD7A3-A091-4F02-B84C-6B2A723594D9}" type="presOf" srcId="{A1B03C27-664F-45BB-91AE-69940799032A}" destId="{4F6DBEC6-A61A-4CA2-B5F7-9A6B21758F3C}" srcOrd="1" destOrd="0" presId="urn:microsoft.com/office/officeart/2005/8/layout/venn1"/>
    <dgm:cxn modelId="{52373177-B03D-4794-8F15-CD93C29F7941}" type="presOf" srcId="{80FF9F38-A205-44F9-9E49-9EA0198612E6}" destId="{F2FD760F-0EBA-4404-84FD-2B41835C1190}" srcOrd="1" destOrd="0" presId="urn:microsoft.com/office/officeart/2005/8/layout/venn1"/>
    <dgm:cxn modelId="{B6590629-347E-40D7-AFE3-6BD5B2CA0EF5}" type="presOf" srcId="{708C7A16-FD67-40F4-97C9-AD0A1439AAC3}" destId="{D86F41D8-86D6-4B05-9D16-A52D44EE0DB0}" srcOrd="0" destOrd="0" presId="urn:microsoft.com/office/officeart/2005/8/layout/venn1"/>
    <dgm:cxn modelId="{5519557D-6DFF-4878-9745-DD43FC8E015B}" type="presOf" srcId="{F76F78AF-6970-4A30-9F7D-175B3A2949B1}" destId="{81B283CD-D529-4B36-BAA4-4309D8130A6A}" srcOrd="0" destOrd="0" presId="urn:microsoft.com/office/officeart/2005/8/layout/venn1"/>
    <dgm:cxn modelId="{0D2159E3-6203-49B7-A3AA-D898403C7C85}" type="presOf" srcId="{708C7A16-FD67-40F4-97C9-AD0A1439AAC3}" destId="{3621C367-B983-4DB7-B4F1-43F36D994AB0}" srcOrd="1" destOrd="0" presId="urn:microsoft.com/office/officeart/2005/8/layout/venn1"/>
    <dgm:cxn modelId="{F2361163-78AC-4F7E-AE19-6ACBC968AD4D}" type="presOf" srcId="{A1B03C27-664F-45BB-91AE-69940799032A}" destId="{6A81D05A-E3C6-42F8-89ED-17102C3D1E9B}" srcOrd="0" destOrd="0" presId="urn:microsoft.com/office/officeart/2005/8/layout/venn1"/>
    <dgm:cxn modelId="{4EF3BB55-C73E-4D31-8E7D-6C242691685C}" srcId="{F76F78AF-6970-4A30-9F7D-175B3A2949B1}" destId="{708C7A16-FD67-40F4-97C9-AD0A1439AAC3}" srcOrd="0" destOrd="0" parTransId="{E0CCF0AE-6EE0-47B3-8C97-9A93622E2BD5}" sibTransId="{005C8998-ED4A-4FC4-8394-B3BAD2C9B1B8}"/>
    <dgm:cxn modelId="{B6D6B375-A921-4B94-9871-9E15F3D9189B}" type="presParOf" srcId="{81B283CD-D529-4B36-BAA4-4309D8130A6A}" destId="{D86F41D8-86D6-4B05-9D16-A52D44EE0DB0}" srcOrd="0" destOrd="0" presId="urn:microsoft.com/office/officeart/2005/8/layout/venn1"/>
    <dgm:cxn modelId="{7560608B-71F5-494F-8949-281AC9DA1050}" type="presParOf" srcId="{81B283CD-D529-4B36-BAA4-4309D8130A6A}" destId="{3621C367-B983-4DB7-B4F1-43F36D994AB0}" srcOrd="1" destOrd="0" presId="urn:microsoft.com/office/officeart/2005/8/layout/venn1"/>
    <dgm:cxn modelId="{68C4C96B-D400-41BD-B234-EEA11447FAE2}" type="presParOf" srcId="{81B283CD-D529-4B36-BAA4-4309D8130A6A}" destId="{6A81D05A-E3C6-42F8-89ED-17102C3D1E9B}" srcOrd="2" destOrd="0" presId="urn:microsoft.com/office/officeart/2005/8/layout/venn1"/>
    <dgm:cxn modelId="{6DCF6813-71F9-4DB5-A709-C938652C8F55}" type="presParOf" srcId="{81B283CD-D529-4B36-BAA4-4309D8130A6A}" destId="{4F6DBEC6-A61A-4CA2-B5F7-9A6B21758F3C}" srcOrd="3" destOrd="0" presId="urn:microsoft.com/office/officeart/2005/8/layout/venn1"/>
    <dgm:cxn modelId="{E6BC8F5E-0CBE-4D26-B5D8-6F6C62B537B9}" type="presParOf" srcId="{81B283CD-D529-4B36-BAA4-4309D8130A6A}" destId="{EDD36217-9F46-4B7C-B09A-BD5021E9BC59}" srcOrd="4" destOrd="0" presId="urn:microsoft.com/office/officeart/2005/8/layout/venn1"/>
    <dgm:cxn modelId="{F99E9E3F-2137-44DB-8DAF-CF67A25DDBAD}" type="presParOf" srcId="{81B283CD-D529-4B36-BAA4-4309D8130A6A}" destId="{F2FD760F-0EBA-4404-84FD-2B41835C1190}" srcOrd="5" destOrd="0" presId="urn:microsoft.com/office/officeart/2005/8/layout/venn1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B1BE-D68E-4FA3-A9D1-ACA7A2254961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56A2D-E365-44DE-913D-1C824B920B7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14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79F92E-2F64-40F0-8A76-577D3E08A75F}" type="slidenum">
              <a:rPr lang="en-AU"/>
              <a:pPr/>
              <a:t>10</a:t>
            </a:fld>
            <a:endParaRPr lang="en-AU"/>
          </a:p>
        </p:txBody>
      </p:sp>
      <p:sp>
        <p:nvSpPr>
          <p:cNvPr id="273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551"/>
            <a:ext cx="5029200" cy="41151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970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TBS’DE HİJYEN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84984"/>
            <a:ext cx="6120680" cy="34294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7338"/>
            <a:ext cx="2700430" cy="2948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386" name="Object 2"/>
          <p:cNvGraphicFramePr>
            <a:graphicFrameLocks noChangeAspect="1"/>
          </p:cNvGraphicFramePr>
          <p:nvPr/>
        </p:nvGraphicFramePr>
        <p:xfrm>
          <a:off x="6810375" y="2133600"/>
          <a:ext cx="19526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Klip" r:id="rId4" imgW="1952381" imgH="2133333" progId="">
                  <p:embed/>
                </p:oleObj>
              </mc:Choice>
              <mc:Fallback>
                <p:oleObj name="Klip" r:id="rId4" imgW="1952381" imgH="213333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2133600"/>
                        <a:ext cx="1952625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441325" y="6513513"/>
            <a:ext cx="137477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AU" sz="1200" b="1" i="0">
                <a:solidFill>
                  <a:schemeClr val="bg1"/>
                </a:solidFill>
              </a:rPr>
              <a:t>HİZMETE ÖZEL</a:t>
            </a:r>
            <a:endParaRPr lang="en-AU" sz="1200" b="1" i="0"/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212725" y="195263"/>
            <a:ext cx="54673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3600" b="1" i="0" dirty="0">
                <a:solidFill>
                  <a:srgbClr val="FF0000"/>
                </a:solidFill>
              </a:rPr>
              <a:t>MİKROORGANİZMALAR</a:t>
            </a:r>
            <a:endParaRPr lang="tr-TR" sz="4000" b="1" i="0" dirty="0">
              <a:solidFill>
                <a:srgbClr val="FF0000"/>
              </a:solidFill>
            </a:endParaRPr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06863" y="1225550"/>
            <a:ext cx="283122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3600" b="1" i="0" dirty="0"/>
              <a:t>BAKTERİLER</a:t>
            </a:r>
            <a:endParaRPr lang="tr-TR" sz="4000" b="1" i="0" dirty="0"/>
          </a:p>
        </p:txBody>
      </p:sp>
      <p:sp>
        <p:nvSpPr>
          <p:cNvPr id="272391" name="Text Box 7"/>
          <p:cNvSpPr txBox="1">
            <a:spLocks noChangeArrowheads="1"/>
          </p:cNvSpPr>
          <p:nvPr/>
        </p:nvSpPr>
        <p:spPr bwMode="auto">
          <a:xfrm>
            <a:off x="251520" y="2635250"/>
            <a:ext cx="764946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3600" b="1" i="0" dirty="0"/>
              <a:t>KÜF MANTARLARI VE MAYALAR</a:t>
            </a:r>
          </a:p>
        </p:txBody>
      </p:sp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447675" y="4044950"/>
            <a:ext cx="226857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3600" b="1" i="0" dirty="0"/>
              <a:t>VİRÜSLER</a:t>
            </a:r>
            <a:endParaRPr lang="tr-TR" sz="4000" b="1" i="0" dirty="0"/>
          </a:p>
        </p:txBody>
      </p:sp>
      <p:sp>
        <p:nvSpPr>
          <p:cNvPr id="272393" name="Text Box 9"/>
          <p:cNvSpPr txBox="1">
            <a:spLocks noChangeArrowheads="1"/>
          </p:cNvSpPr>
          <p:nvPr/>
        </p:nvSpPr>
        <p:spPr bwMode="auto">
          <a:xfrm>
            <a:off x="442913" y="5454650"/>
            <a:ext cx="280897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3600" b="1" i="0" dirty="0"/>
              <a:t>PARAZİTLER</a:t>
            </a:r>
            <a:endParaRPr lang="tr-TR" sz="4000" b="1" i="0" dirty="0"/>
          </a:p>
        </p:txBody>
      </p:sp>
      <p:graphicFrame>
        <p:nvGraphicFramePr>
          <p:cNvPr id="272394" name="Object 10"/>
          <p:cNvGraphicFramePr>
            <a:graphicFrameLocks noChangeAspect="1"/>
          </p:cNvGraphicFramePr>
          <p:nvPr/>
        </p:nvGraphicFramePr>
        <p:xfrm>
          <a:off x="3505200" y="3429000"/>
          <a:ext cx="20955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Klip" r:id="rId6" imgW="2095238" imgH="2190476" progId="">
                  <p:embed/>
                </p:oleObj>
              </mc:Choice>
              <mc:Fallback>
                <p:oleObj name="Klip" r:id="rId6" imgW="2095238" imgH="2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429000"/>
                        <a:ext cx="2095500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5" name="Object 11"/>
          <p:cNvGraphicFramePr>
            <a:graphicFrameLocks noChangeAspect="1"/>
          </p:cNvGraphicFramePr>
          <p:nvPr/>
        </p:nvGraphicFramePr>
        <p:xfrm>
          <a:off x="6148388" y="4386263"/>
          <a:ext cx="1990725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Klip" r:id="rId8" imgW="1990476" imgH="2228571" progId="">
                  <p:embed/>
                </p:oleObj>
              </mc:Choice>
              <mc:Fallback>
                <p:oleObj name="Klip" r:id="rId8" imgW="1990476" imgH="2228571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388" y="4386263"/>
                        <a:ext cx="1990725" cy="193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6" name="Object 12"/>
          <p:cNvGraphicFramePr>
            <a:graphicFrameLocks noChangeAspect="1"/>
          </p:cNvGraphicFramePr>
          <p:nvPr/>
        </p:nvGraphicFramePr>
        <p:xfrm>
          <a:off x="3781425" y="982663"/>
          <a:ext cx="200977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Klip" r:id="rId10" imgW="2009524" imgH="2561905" progId="">
                  <p:embed/>
                </p:oleObj>
              </mc:Choice>
              <mc:Fallback>
                <p:oleObj name="Klip" r:id="rId10" imgW="2009524" imgH="256190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982663"/>
                        <a:ext cx="200977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397" name="Text Box 13"/>
          <p:cNvSpPr txBox="1">
            <a:spLocks noChangeArrowheads="1"/>
          </p:cNvSpPr>
          <p:nvPr/>
        </p:nvSpPr>
        <p:spPr bwMode="auto">
          <a:xfrm>
            <a:off x="8382000" y="65151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AU" sz="1200" b="1" i="0">
                <a:solidFill>
                  <a:schemeClr val="bg1"/>
                </a:solidFill>
              </a:rPr>
              <a:t>40</a:t>
            </a:r>
            <a:endParaRPr lang="en-AU" sz="1200" b="1" i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2828836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4000" b="1" dirty="0" smtClean="0">
                <a:solidFill>
                  <a:srgbClr val="FF0000"/>
                </a:solidFill>
              </a:rPr>
              <a:t>Gıdalarda Bozulma Yapan Bazı        </a:t>
            </a:r>
          </a:p>
          <a:p>
            <a:pPr lvl="0" algn="just"/>
            <a:r>
              <a:rPr lang="tr-TR" sz="4000" b="1" dirty="0">
                <a:solidFill>
                  <a:srgbClr val="FF0000"/>
                </a:solidFill>
              </a:rPr>
              <a:t> </a:t>
            </a:r>
            <a:r>
              <a:rPr lang="tr-TR" sz="4000" b="1" dirty="0" smtClean="0">
                <a:solidFill>
                  <a:srgbClr val="FF0000"/>
                </a:solidFill>
              </a:rPr>
              <a:t>            Mikroorganizmalar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9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908720"/>
            <a:ext cx="7772400" cy="1296144"/>
          </a:xfrm>
        </p:spPr>
        <p:txBody>
          <a:bodyPr>
            <a:normAutofit/>
          </a:bodyPr>
          <a:lstStyle/>
          <a:p>
            <a:pPr algn="ctr"/>
            <a:r>
              <a:rPr lang="tr-TR" sz="4400" dirty="0" smtClean="0">
                <a:latin typeface="+mn-lt"/>
              </a:rPr>
              <a:t>Ekipman (Araç-Gereç)</a:t>
            </a:r>
            <a:r>
              <a:rPr lang="tr-TR" sz="4400" dirty="0" smtClean="0"/>
              <a:t> </a:t>
            </a:r>
            <a:r>
              <a:rPr lang="tr-TR" sz="4400" dirty="0" smtClean="0">
                <a:latin typeface="+mn-lt"/>
              </a:rPr>
              <a:t>Hijyeni</a:t>
            </a:r>
            <a:endParaRPr lang="tr-TR" sz="4400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2636912"/>
            <a:ext cx="8291264" cy="3382888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Besin güvenirliliğini tehdit eden faktörlerden en önemlilerinden birisi, </a:t>
            </a:r>
            <a:r>
              <a:rPr lang="tr-TR" dirty="0" err="1" smtClean="0"/>
              <a:t>TBS’nde</a:t>
            </a:r>
            <a:r>
              <a:rPr lang="tr-TR" dirty="0" smtClean="0"/>
              <a:t> kullanılan araç-gereçlerin yetersiz hijyenidir. </a:t>
            </a:r>
          </a:p>
          <a:p>
            <a:pPr algn="just"/>
            <a:r>
              <a:rPr lang="tr-TR" dirty="0" err="1" smtClean="0"/>
              <a:t>TBS’nde</a:t>
            </a:r>
            <a:r>
              <a:rPr lang="tr-TR" dirty="0" smtClean="0"/>
              <a:t> iyi planlanmış bir mutfak içerisinde etkili araç-gerecin seçimi, doğru ve hijyenik kullanımı ile planlı ve kontrollü bir yönetim ve eğitimli personel birleştiğinde kaliteli hizmet sunumu kaçınılmazdır.</a:t>
            </a:r>
          </a:p>
          <a:p>
            <a:pPr marL="0" indent="0" algn="just"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692696"/>
            <a:ext cx="7772400" cy="5327104"/>
          </a:xfrm>
        </p:spPr>
        <p:txBody>
          <a:bodyPr/>
          <a:lstStyle/>
          <a:p>
            <a:pPr lvl="0" algn="just">
              <a:buClr>
                <a:srgbClr val="D34817"/>
              </a:buClr>
            </a:pPr>
            <a:r>
              <a:rPr lang="tr-TR" dirty="0">
                <a:solidFill>
                  <a:prstClr val="black"/>
                </a:solidFill>
              </a:rPr>
              <a:t>Araç-gereç satın alırken özellikle temizleme kolaylığı ve sanitasyona büyük önem verilmelidir. Araç-gerecin imalatında kullanılan ve besinle temas eden yüzeylerin </a:t>
            </a:r>
            <a:r>
              <a:rPr lang="tr-TR" dirty="0" err="1">
                <a:solidFill>
                  <a:prstClr val="black"/>
                </a:solidFill>
              </a:rPr>
              <a:t>toksik</a:t>
            </a:r>
            <a:r>
              <a:rPr lang="tr-TR" dirty="0">
                <a:solidFill>
                  <a:prstClr val="black"/>
                </a:solidFill>
              </a:rPr>
              <a:t> olmayan maddelerden yapılmış olması da önemlidir.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628577"/>
            <a:ext cx="5371042" cy="678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34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55576" y="980728"/>
            <a:ext cx="7848872" cy="448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28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060848"/>
            <a:ext cx="7772400" cy="1512168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latin typeface="+mn-lt"/>
              </a:rPr>
              <a:t>Araç - Gereç Hijyeninde Dikkat Edilmesi Gereken Noktalar</a:t>
            </a:r>
            <a:endParaRPr lang="tr-TR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2060848"/>
            <a:ext cx="8207375" cy="15121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tr-TR" sz="2400" dirty="0"/>
              <a:t>İşyerinde temizlik ve dezenfeksiyon planı oluşturulmalıdır ve yapılacak temizlik ve dezenfeksiyon işlemleri bu plan doğrultusunda uygulanarak, kayıt altına alınmalıdır. </a:t>
            </a:r>
          </a:p>
        </p:txBody>
      </p:sp>
      <p:sp>
        <p:nvSpPr>
          <p:cNvPr id="7" name="Başlık 3"/>
          <p:cNvSpPr txBox="1">
            <a:spLocks/>
          </p:cNvSpPr>
          <p:nvPr/>
        </p:nvSpPr>
        <p:spPr bwMode="auto">
          <a:xfrm>
            <a:off x="554832" y="934761"/>
            <a:ext cx="8229600" cy="7535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sz="2400" b="1" dirty="0" smtClean="0">
              <a:solidFill>
                <a:srgbClr val="00CC00"/>
              </a:solidFill>
            </a:endParaRPr>
          </a:p>
          <a:p>
            <a:pPr>
              <a:defRPr/>
            </a:pPr>
            <a:r>
              <a:rPr lang="tr-TR" sz="3200" b="1" dirty="0" smtClean="0">
                <a:solidFill>
                  <a:srgbClr val="00B0F0"/>
                </a:solidFill>
              </a:rPr>
              <a:t>TEMİZLİK VE DEZENFEKSİYON PLANLARI</a:t>
            </a:r>
            <a:br>
              <a:rPr lang="tr-TR" sz="3200" b="1" dirty="0" smtClean="0">
                <a:solidFill>
                  <a:srgbClr val="00B0F0"/>
                </a:solidFill>
              </a:rPr>
            </a:br>
            <a:endParaRPr lang="tr-TR" sz="3200" b="1" dirty="0">
              <a:solidFill>
                <a:srgbClr val="00B0F0"/>
              </a:solidFill>
            </a:endParaRPr>
          </a:p>
        </p:txBody>
      </p:sp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48567"/>
            <a:ext cx="2024063" cy="351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İçerik Yer Tutucusu 1"/>
          <p:cNvSpPr>
            <a:spLocks noGrp="1"/>
          </p:cNvSpPr>
          <p:nvPr>
            <p:ph sz="quarter" idx="1"/>
          </p:nvPr>
        </p:nvSpPr>
        <p:spPr>
          <a:xfrm>
            <a:off x="1012032" y="2492896"/>
            <a:ext cx="7772400" cy="4572000"/>
          </a:xfrm>
        </p:spPr>
        <p:txBody>
          <a:bodyPr/>
          <a:lstStyle/>
          <a:p>
            <a:endParaRPr lang="tr-TR" sz="32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endParaRPr lang="tr-TR" sz="3200" b="1" dirty="0">
              <a:solidFill>
                <a:prstClr val="black"/>
              </a:solidFill>
              <a:ea typeface="+mj-ea"/>
              <a:cs typeface="+mj-cs"/>
            </a:endParaRPr>
          </a:p>
          <a:p>
            <a:endParaRPr lang="tr-TR" sz="32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endParaRPr lang="tr-TR" sz="32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tr-TR" sz="3200" b="1" dirty="0" smtClean="0">
                <a:solidFill>
                  <a:prstClr val="black"/>
                </a:solidFill>
                <a:ea typeface="+mj-ea"/>
                <a:cs typeface="+mj-cs"/>
              </a:rPr>
              <a:t>           HAŞERE </a:t>
            </a:r>
            <a:r>
              <a:rPr lang="tr-TR" sz="3200" b="1" dirty="0">
                <a:solidFill>
                  <a:prstClr val="black"/>
                </a:solidFill>
                <a:ea typeface="+mj-ea"/>
                <a:cs typeface="+mj-cs"/>
              </a:rPr>
              <a:t>VE KEMİRGEN KONTROLÜ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5301208"/>
            <a:ext cx="1475360" cy="1413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+mn-lt"/>
              </a:rPr>
              <a:t>TBS’de</a:t>
            </a:r>
            <a:r>
              <a:rPr lang="tr-TR" dirty="0" smtClean="0">
                <a:solidFill>
                  <a:srgbClr val="FF0000"/>
                </a:solidFill>
                <a:latin typeface="+mn-lt"/>
              </a:rPr>
              <a:t> Hijyen neden önemli???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258000" cy="4572000"/>
          </a:xfrm>
        </p:spPr>
        <p:txBody>
          <a:bodyPr/>
          <a:lstStyle/>
          <a:p>
            <a:pPr algn="just">
              <a:buNone/>
            </a:pPr>
            <a:r>
              <a:rPr lang="tr-TR" sz="2800" dirty="0" smtClean="0">
                <a:latin typeface="+mj-lt"/>
              </a:rPr>
              <a:t>  </a:t>
            </a:r>
            <a:r>
              <a:rPr lang="tr-TR" sz="3200" dirty="0" smtClean="0"/>
              <a:t>Toplu beslenmeden bir öğün yararlananların günlük besin gereksinmelerinin </a:t>
            </a:r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</a:rPr>
              <a:t>2/5 veya yarısını </a:t>
            </a:r>
            <a:r>
              <a:rPr lang="tr-TR" sz="3200" dirty="0" smtClean="0"/>
              <a:t>karşılaması gerekliliği, uygunsuz ve kalitesiz hizmetin yol açacağı halk sağlığı sorunları (besin zehirlenmesi) nedeniyle büyük önem taşımaktadır.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980728"/>
            <a:ext cx="7402016" cy="5039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sz="2800" dirty="0" smtClean="0"/>
              <a:t>   Besin kaynaklı zehirlenme vakalarının en yaygın nedenleri; </a:t>
            </a:r>
            <a:r>
              <a:rPr lang="tr-TR" sz="2800" b="1" dirty="0" smtClean="0"/>
              <a:t>yetersiz soğutma </a:t>
            </a:r>
            <a:r>
              <a:rPr lang="tr-TR" sz="2800" dirty="0" smtClean="0"/>
              <a:t>(% 46), hazırlama ve tüketim arasında bir veya daha fazla gün olması (% 21), </a:t>
            </a:r>
            <a:r>
              <a:rPr lang="tr-TR" sz="2800" b="1" dirty="0" err="1" smtClean="0"/>
              <a:t>enfekte</a:t>
            </a:r>
            <a:r>
              <a:rPr lang="tr-TR" sz="2800" b="1" dirty="0" smtClean="0"/>
              <a:t> personel </a:t>
            </a:r>
            <a:r>
              <a:rPr lang="tr-TR" sz="2800" dirty="0" smtClean="0"/>
              <a:t>(%  20), </a:t>
            </a:r>
            <a:r>
              <a:rPr lang="tr-TR" sz="2800" b="1" dirty="0" smtClean="0"/>
              <a:t>yanlış ısı uygulaması </a:t>
            </a:r>
            <a:r>
              <a:rPr lang="tr-TR" sz="2800" dirty="0" smtClean="0"/>
              <a:t>(% 16), </a:t>
            </a:r>
            <a:r>
              <a:rPr lang="tr-TR" sz="2800" b="1" dirty="0" smtClean="0"/>
              <a:t>yetersiz pişirme </a:t>
            </a:r>
            <a:r>
              <a:rPr lang="tr-TR" sz="2800" dirty="0" smtClean="0"/>
              <a:t>(%16), </a:t>
            </a:r>
            <a:r>
              <a:rPr lang="tr-TR" sz="2800" b="1" dirty="0" smtClean="0"/>
              <a:t>yetersiz ısıtma </a:t>
            </a:r>
            <a:r>
              <a:rPr lang="tr-TR" sz="2800" dirty="0" smtClean="0"/>
              <a:t>(%16), </a:t>
            </a:r>
            <a:r>
              <a:rPr lang="tr-TR" sz="2800" b="1" dirty="0" err="1" smtClean="0"/>
              <a:t>kontamine</a:t>
            </a:r>
            <a:r>
              <a:rPr lang="tr-TR" sz="2800" b="1" dirty="0" smtClean="0"/>
              <a:t> malzeme kullanımı </a:t>
            </a:r>
            <a:r>
              <a:rPr lang="tr-TR" sz="2800" dirty="0" smtClean="0"/>
              <a:t>(%11), </a:t>
            </a:r>
            <a:r>
              <a:rPr lang="tr-TR" sz="2800" b="1" dirty="0" smtClean="0"/>
              <a:t>kros </a:t>
            </a:r>
            <a:r>
              <a:rPr lang="tr-TR" sz="2800" b="1" dirty="0" err="1" smtClean="0"/>
              <a:t>kontaminasyon</a:t>
            </a:r>
            <a:r>
              <a:rPr lang="tr-TR" sz="2800" b="1" dirty="0" smtClean="0"/>
              <a:t> </a:t>
            </a:r>
            <a:r>
              <a:rPr lang="tr-TR" sz="2800" dirty="0" smtClean="0"/>
              <a:t>(% 7), </a:t>
            </a:r>
            <a:r>
              <a:rPr lang="tr-TR" sz="2800" b="1" dirty="0" smtClean="0"/>
              <a:t>araç‐gereçlerin yetersiz temizlenmesi </a:t>
            </a:r>
            <a:r>
              <a:rPr lang="tr-TR" sz="2800" dirty="0" smtClean="0"/>
              <a:t>(% 7), </a:t>
            </a:r>
            <a:r>
              <a:rPr lang="tr-TR" sz="2800" b="1" dirty="0" smtClean="0"/>
              <a:t>kötü yiyecek malzemelerinin kullanılması </a:t>
            </a:r>
            <a:r>
              <a:rPr lang="tr-TR" sz="2800" dirty="0" smtClean="0"/>
              <a:t>(% 5) ve </a:t>
            </a:r>
            <a:r>
              <a:rPr lang="tr-TR" sz="2800" b="1" dirty="0" smtClean="0"/>
              <a:t>artan yemeklerin kullanımı </a:t>
            </a:r>
            <a:r>
              <a:rPr lang="tr-TR" sz="2800" dirty="0" smtClean="0"/>
              <a:t>(% 4 ) olarak rapor edilmektedir.</a:t>
            </a:r>
            <a:endParaRPr lang="en-US" sz="28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WHO, 2015.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Dünya genelinde her 10 kişiden biri, </a:t>
            </a:r>
            <a:r>
              <a:rPr lang="tr-TR" dirty="0" err="1" smtClean="0"/>
              <a:t>kontamine</a:t>
            </a:r>
            <a:r>
              <a:rPr lang="tr-TR" dirty="0" smtClean="0"/>
              <a:t> gıdaların neden olduğu besin zehirlenmesi geçirmektedir. </a:t>
            </a:r>
          </a:p>
          <a:p>
            <a:r>
              <a:rPr lang="tr-TR" dirty="0" smtClean="0"/>
              <a:t>Her yıl 420 bin kişi, zehirlenme sonucu ölmektedir. </a:t>
            </a:r>
          </a:p>
          <a:p>
            <a:r>
              <a:rPr lang="tr-TR" dirty="0" smtClean="0"/>
              <a:t>Risk grubunda olan  125 bin 5 yaş altı çocuk, gıda zehirlenmesi nedeniyle ölmektedir. </a:t>
            </a:r>
          </a:p>
          <a:p>
            <a:r>
              <a:rPr lang="tr-TR" dirty="0" smtClean="0"/>
              <a:t>Afrika ve Güney Doğu Asya, besin zehirlenmelerinin en fazla görüldüğü bölgelerdir.</a:t>
            </a:r>
          </a:p>
          <a:p>
            <a:r>
              <a:rPr lang="tr-TR" dirty="0"/>
              <a:t>Özellikle </a:t>
            </a:r>
            <a:r>
              <a:rPr lang="tr-TR" dirty="0" err="1"/>
              <a:t>norovirüs</a:t>
            </a:r>
            <a:r>
              <a:rPr lang="tr-TR" dirty="0"/>
              <a:t> ve </a:t>
            </a:r>
            <a:r>
              <a:rPr lang="tr-TR" dirty="0" err="1"/>
              <a:t>Campylobacter</a:t>
            </a:r>
            <a:r>
              <a:rPr lang="tr-TR" dirty="0"/>
              <a:t> türleri, en sık görülen semptomlardan </a:t>
            </a:r>
            <a:r>
              <a:rPr lang="tr-TR" dirty="0" err="1"/>
              <a:t>diyareye</a:t>
            </a:r>
            <a:r>
              <a:rPr lang="tr-TR" dirty="0"/>
              <a:t> sebep olur. </a:t>
            </a:r>
          </a:p>
          <a:p>
            <a:r>
              <a:rPr lang="tr-TR" dirty="0" err="1"/>
              <a:t>Salmonella</a:t>
            </a:r>
            <a:r>
              <a:rPr lang="tr-TR" dirty="0"/>
              <a:t> türlerinin oluşturduğu </a:t>
            </a:r>
            <a:r>
              <a:rPr lang="tr-TR" dirty="0" err="1"/>
              <a:t>diyare</a:t>
            </a:r>
            <a:r>
              <a:rPr lang="tr-TR" dirty="0"/>
              <a:t>, 230 bin ölüme sebep olmuştur (2010).</a:t>
            </a:r>
          </a:p>
          <a:p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23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9" t="15808" r="30026" b="12302"/>
          <a:stretch/>
        </p:blipFill>
        <p:spPr bwMode="auto">
          <a:xfrm>
            <a:off x="1907704" y="908720"/>
            <a:ext cx="5616623" cy="511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2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r>
              <a:rPr lang="tr-TR" sz="4400" dirty="0" smtClean="0">
                <a:latin typeface="+mn-lt"/>
              </a:rPr>
              <a:t>              </a:t>
            </a:r>
            <a:r>
              <a:rPr lang="tr-TR" sz="4400" dirty="0" err="1" smtClean="0">
                <a:latin typeface="+mn-lt"/>
              </a:rPr>
              <a:t>TBS’de</a:t>
            </a:r>
            <a:r>
              <a:rPr lang="tr-TR" sz="4400" dirty="0" smtClean="0">
                <a:latin typeface="+mn-lt"/>
              </a:rPr>
              <a:t> HİJYEN</a:t>
            </a:r>
            <a:endParaRPr lang="tr-TR" sz="4400" dirty="0">
              <a:latin typeface="+mn-lt"/>
            </a:endParaRPr>
          </a:p>
        </p:txBody>
      </p:sp>
      <p:graphicFrame>
        <p:nvGraphicFramePr>
          <p:cNvPr id="8" name="7 İçerik Yer Tutucusu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36324546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639762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tr-TR" sz="3200" b="1" dirty="0" smtClean="0">
                <a:latin typeface="+mn-lt"/>
                <a:cs typeface="Arial" charset="0"/>
              </a:rPr>
              <a:t>    Bulaşmayı </a:t>
            </a:r>
            <a:r>
              <a:rPr lang="tr-TR" sz="3200" b="1" dirty="0">
                <a:latin typeface="+mn-lt"/>
                <a:cs typeface="Arial" charset="0"/>
              </a:rPr>
              <a:t>Engellemek veya Azaltmak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533400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66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400" dirty="0">
                <a:cs typeface="Times New Roman" pitchFamily="18" charset="0"/>
              </a:rPr>
              <a:t>Bir </a:t>
            </a:r>
            <a:r>
              <a:rPr lang="tr-TR" sz="2400" dirty="0" err="1">
                <a:cs typeface="Times New Roman" pitchFamily="18" charset="0"/>
              </a:rPr>
              <a:t>mikrobiyal</a:t>
            </a:r>
            <a:r>
              <a:rPr lang="tr-TR" sz="2400" dirty="0">
                <a:cs typeface="Times New Roman" pitchFamily="18" charset="0"/>
              </a:rPr>
              <a:t> problem mikroorganizmanın bulaşmasıyla </a:t>
            </a:r>
            <a:r>
              <a:rPr lang="tr-TR" sz="2400" dirty="0" smtClean="0">
                <a:cs typeface="Times New Roman" pitchFamily="18" charset="0"/>
              </a:rPr>
              <a:t>başlar.</a:t>
            </a:r>
          </a:p>
          <a:p>
            <a:pPr>
              <a:lnSpc>
                <a:spcPct val="80000"/>
              </a:lnSpc>
              <a:buNone/>
            </a:pPr>
            <a:r>
              <a:rPr lang="tr-TR" sz="2400" dirty="0" smtClean="0">
                <a:cs typeface="Times New Roman" pitchFamily="18" charset="0"/>
              </a:rPr>
              <a:t>Mikroorganizmaların </a:t>
            </a:r>
            <a:r>
              <a:rPr lang="tr-TR" sz="2400" dirty="0">
                <a:cs typeface="Times New Roman" pitchFamily="18" charset="0"/>
              </a:rPr>
              <a:t>bulaşmasını önleyecek gerekli önlemler </a:t>
            </a:r>
            <a:r>
              <a:rPr lang="tr-TR" sz="2400" dirty="0" smtClean="0">
                <a:cs typeface="Times New Roman" pitchFamily="18" charset="0"/>
              </a:rPr>
              <a:t>alınmalıdır.</a:t>
            </a:r>
          </a:p>
          <a:p>
            <a:pPr>
              <a:lnSpc>
                <a:spcPct val="80000"/>
              </a:lnSpc>
              <a:buNone/>
            </a:pPr>
            <a:r>
              <a:rPr lang="tr-TR" sz="2400" dirty="0" smtClean="0">
                <a:cs typeface="Times New Roman" pitchFamily="18" charset="0"/>
              </a:rPr>
              <a:t>Bu </a:t>
            </a:r>
            <a:r>
              <a:rPr lang="tr-TR" sz="2400" dirty="0">
                <a:cs typeface="Times New Roman" pitchFamily="18" charset="0"/>
              </a:rPr>
              <a:t>önlemler,</a:t>
            </a:r>
            <a:endParaRPr lang="tr-TR" sz="2400" dirty="0"/>
          </a:p>
          <a:p>
            <a:pPr>
              <a:lnSpc>
                <a:spcPct val="80000"/>
              </a:lnSpc>
            </a:pPr>
            <a:r>
              <a:rPr lang="tr-TR" sz="2400" b="1" dirty="0">
                <a:solidFill>
                  <a:srgbClr val="FF33CC"/>
                </a:solidFill>
                <a:cs typeface="Times New Roman" pitchFamily="18" charset="0"/>
              </a:rPr>
              <a:t>Temizlik, </a:t>
            </a:r>
            <a:endParaRPr lang="tr-TR" sz="2400" b="1" dirty="0">
              <a:solidFill>
                <a:srgbClr val="FF33CC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2400" b="1" dirty="0">
                <a:solidFill>
                  <a:srgbClr val="FF33CC"/>
                </a:solidFill>
              </a:rPr>
              <a:t>D</a:t>
            </a:r>
            <a:r>
              <a:rPr lang="tr-TR" sz="2400" b="1" dirty="0">
                <a:solidFill>
                  <a:srgbClr val="FF33CC"/>
                </a:solidFill>
                <a:cs typeface="Times New Roman" pitchFamily="18" charset="0"/>
              </a:rPr>
              <a:t>ezenfeksiyon ,</a:t>
            </a:r>
            <a:endParaRPr lang="tr-TR" sz="2400" b="1" dirty="0">
              <a:solidFill>
                <a:srgbClr val="FF33CC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2400" b="1" dirty="0">
                <a:solidFill>
                  <a:srgbClr val="FF33CC"/>
                </a:solidFill>
              </a:rPr>
              <a:t>S</a:t>
            </a:r>
            <a:r>
              <a:rPr lang="tr-TR" sz="2400" b="1" dirty="0">
                <a:solidFill>
                  <a:srgbClr val="FF33CC"/>
                </a:solidFill>
                <a:cs typeface="Times New Roman" pitchFamily="18" charset="0"/>
              </a:rPr>
              <a:t>anitasyon , </a:t>
            </a:r>
            <a:endParaRPr lang="tr-TR" sz="2400" b="1" dirty="0">
              <a:solidFill>
                <a:srgbClr val="FF33CC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2400" b="1" dirty="0">
                <a:solidFill>
                  <a:srgbClr val="FF33CC"/>
                </a:solidFill>
              </a:rPr>
              <a:t>Ç</a:t>
            </a:r>
            <a:r>
              <a:rPr lang="tr-TR" sz="2400" b="1" dirty="0">
                <a:solidFill>
                  <a:srgbClr val="FF33CC"/>
                </a:solidFill>
                <a:cs typeface="Times New Roman" pitchFamily="18" charset="0"/>
              </a:rPr>
              <a:t>iğ ve pişmiş gıdaların ayrı bölgelerde ayrı ekipmanlarla pişirilmesi, </a:t>
            </a:r>
          </a:p>
          <a:p>
            <a:pPr>
              <a:lnSpc>
                <a:spcPct val="80000"/>
              </a:lnSpc>
            </a:pPr>
            <a:r>
              <a:rPr lang="tr-TR" sz="2400" b="1" dirty="0">
                <a:solidFill>
                  <a:srgbClr val="FF33CC"/>
                </a:solidFill>
                <a:cs typeface="Times New Roman" pitchFamily="18" charset="0"/>
              </a:rPr>
              <a:t>Personel hijyeni, </a:t>
            </a:r>
            <a:endParaRPr lang="tr-TR" sz="2400" b="1" dirty="0">
              <a:solidFill>
                <a:srgbClr val="FF33CC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2400" b="1" dirty="0">
                <a:solidFill>
                  <a:srgbClr val="FF33CC"/>
                </a:solidFill>
              </a:rPr>
              <a:t>Z</a:t>
            </a:r>
            <a:r>
              <a:rPr lang="tr-TR" sz="2400" b="1" dirty="0">
                <a:solidFill>
                  <a:srgbClr val="FF33CC"/>
                </a:solidFill>
                <a:cs typeface="Times New Roman" pitchFamily="18" charset="0"/>
              </a:rPr>
              <a:t>ararlılarla mücadele , </a:t>
            </a:r>
            <a:endParaRPr lang="tr-TR" sz="2400" b="1" dirty="0">
              <a:solidFill>
                <a:srgbClr val="FF33CC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2400" b="1" dirty="0">
                <a:solidFill>
                  <a:srgbClr val="FF33CC"/>
                </a:solidFill>
              </a:rPr>
              <a:t>T</a:t>
            </a:r>
            <a:r>
              <a:rPr lang="tr-TR" sz="2400" b="1" dirty="0">
                <a:solidFill>
                  <a:srgbClr val="FF33CC"/>
                </a:solidFill>
                <a:cs typeface="Times New Roman" pitchFamily="18" charset="0"/>
              </a:rPr>
              <a:t>emiz hammadde temini</a:t>
            </a:r>
            <a:endParaRPr lang="tr-TR" sz="2400" b="1" dirty="0">
              <a:solidFill>
                <a:srgbClr val="FF33CC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2400" dirty="0">
                <a:cs typeface="Times New Roman" pitchFamily="18" charset="0"/>
              </a:rPr>
              <a:t>Ancak biz bu konuda ne yaparsak yapalım bulaşmayı tamamen ortadan kaldırmamız yani steril koşullarda çalışmamız kesinlikle mümkün değildir. </a:t>
            </a:r>
            <a:r>
              <a:rPr lang="tr-TR" sz="2400" dirty="0">
                <a:solidFill>
                  <a:srgbClr val="FF33CC"/>
                </a:solidFill>
                <a:cs typeface="Times New Roman" pitchFamily="18" charset="0"/>
              </a:rPr>
              <a:t>A</a:t>
            </a:r>
            <a:r>
              <a:rPr lang="tr-TR" sz="2400" b="1" dirty="0">
                <a:solidFill>
                  <a:srgbClr val="FF33CC"/>
                </a:solidFill>
                <a:cs typeface="Times New Roman" pitchFamily="18" charset="0"/>
              </a:rPr>
              <a:t>sıl hedef üremeyi durdurmak veya kabul edilebilecek bir seviyede tutmaktır.</a:t>
            </a:r>
          </a:p>
          <a:p>
            <a:pPr>
              <a:lnSpc>
                <a:spcPct val="80000"/>
              </a:lnSpc>
            </a:pPr>
            <a:endParaRPr lang="tr-TR" sz="2000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pPr algn="ctr"/>
            <a:r>
              <a:rPr lang="tr-TR" dirty="0" smtClean="0">
                <a:latin typeface="+mn-lt"/>
              </a:rPr>
              <a:t>BESİN HİJYENİ</a:t>
            </a:r>
            <a:endParaRPr lang="tr-TR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268760"/>
            <a:ext cx="7772400" cy="47510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tr-TR" sz="3200" dirty="0" smtClean="0"/>
              <a:t>Herhangi bir besinin hastalık yapıcı etmenlerden</a:t>
            </a:r>
          </a:p>
          <a:p>
            <a:pPr algn="just">
              <a:buNone/>
            </a:pPr>
            <a:r>
              <a:rPr lang="tr-TR" sz="3200" dirty="0" smtClean="0"/>
              <a:t>arınmış olması, yani yenilen yemeğin insanı hasta</a:t>
            </a:r>
          </a:p>
          <a:p>
            <a:pPr algn="just">
              <a:buNone/>
            </a:pPr>
            <a:r>
              <a:rPr lang="tr-TR" sz="3200" dirty="0" smtClean="0"/>
              <a:t>etmemesidir.</a:t>
            </a:r>
          </a:p>
          <a:p>
            <a:pPr algn="just">
              <a:buFont typeface="Wingdings" pitchFamily="2" charset="2"/>
              <a:buChar char="q"/>
            </a:pPr>
            <a:r>
              <a:rPr lang="tr-TR" sz="3200" dirty="0" smtClean="0"/>
              <a:t>Doğru yerden alım,</a:t>
            </a:r>
          </a:p>
          <a:p>
            <a:pPr algn="just">
              <a:buFont typeface="Wingdings" pitchFamily="2" charset="2"/>
              <a:buChar char="q"/>
            </a:pPr>
            <a:r>
              <a:rPr lang="tr-TR" sz="3200" dirty="0" smtClean="0"/>
              <a:t>Doğru taşıma, </a:t>
            </a:r>
          </a:p>
          <a:p>
            <a:pPr algn="just">
              <a:buFont typeface="Wingdings" pitchFamily="2" charset="2"/>
              <a:buChar char="q"/>
            </a:pPr>
            <a:r>
              <a:rPr lang="tr-TR" sz="3200" dirty="0" smtClean="0"/>
              <a:t>Doğru depolama, </a:t>
            </a:r>
          </a:p>
          <a:p>
            <a:pPr algn="just">
              <a:buFont typeface="Wingdings" pitchFamily="2" charset="2"/>
              <a:buChar char="q"/>
            </a:pPr>
            <a:r>
              <a:rPr lang="tr-TR" sz="3200" dirty="0" smtClean="0"/>
              <a:t>Doğru hazırlama-pişirme uygulamaları, </a:t>
            </a:r>
          </a:p>
          <a:p>
            <a:pPr algn="just">
              <a:buFont typeface="Wingdings" pitchFamily="2" charset="2"/>
              <a:buChar char="q"/>
            </a:pPr>
            <a:r>
              <a:rPr lang="tr-TR" sz="3200" dirty="0" smtClean="0"/>
              <a:t>Doğru servis önemlidir.</a:t>
            </a:r>
            <a:endParaRPr lang="tr-TR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BESİNLERİN BOZULMASI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043608" y="1916832"/>
            <a:ext cx="7056784" cy="4102968"/>
          </a:xfrm>
        </p:spPr>
        <p:txBody>
          <a:bodyPr>
            <a:normAutofit/>
          </a:bodyPr>
          <a:lstStyle/>
          <a:p>
            <a:pPr algn="just"/>
            <a:r>
              <a:rPr lang="tr-TR" sz="3600" dirty="0" smtClean="0"/>
              <a:t>Besinlerde bozulmalara sebep olan mikroorganizmalar gıda güvenliği açısından çok önemli sorunlar doğurabilirler, bulaşarak sorun yaratabilenler mikroorganizmalardır.</a:t>
            </a:r>
          </a:p>
          <a:p>
            <a:endParaRPr lang="tr-TR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483</Words>
  <Application>Microsoft Office PowerPoint</Application>
  <PresentationFormat>Ekran Gösterisi (4:3)</PresentationFormat>
  <Paragraphs>61</Paragraphs>
  <Slides>16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5" baseType="lpstr">
      <vt:lpstr>Arial</vt:lpstr>
      <vt:lpstr>Calibri</vt:lpstr>
      <vt:lpstr>Franklin Gothic Book</vt:lpstr>
      <vt:lpstr>Perpetua</vt:lpstr>
      <vt:lpstr>Times New Roman</vt:lpstr>
      <vt:lpstr>Wingdings</vt:lpstr>
      <vt:lpstr>Wingdings 2</vt:lpstr>
      <vt:lpstr>Hisse Senedi</vt:lpstr>
      <vt:lpstr>Klip</vt:lpstr>
      <vt:lpstr>TBS’DE HİJYEN</vt:lpstr>
      <vt:lpstr> TBS’de Hijyen neden önemli???</vt:lpstr>
      <vt:lpstr>PowerPoint Sunusu</vt:lpstr>
      <vt:lpstr>WHO, 2015.</vt:lpstr>
      <vt:lpstr>PowerPoint Sunusu</vt:lpstr>
      <vt:lpstr>              TBS’de HİJYEN</vt:lpstr>
      <vt:lpstr>    Bulaşmayı Engellemek veya Azaltmak</vt:lpstr>
      <vt:lpstr>BESİN HİJYENİ</vt:lpstr>
      <vt:lpstr>BESİNLERİN BOZULMASI</vt:lpstr>
      <vt:lpstr>PowerPoint Sunusu</vt:lpstr>
      <vt:lpstr>PowerPoint Sunusu</vt:lpstr>
      <vt:lpstr>Ekipman (Araç-Gereç) Hijyeni</vt:lpstr>
      <vt:lpstr>PowerPoint Sunusu</vt:lpstr>
      <vt:lpstr>PowerPoint Sunusu</vt:lpstr>
      <vt:lpstr>Araç - Gereç Hijyeninde Dikkat Edilmesi Gereken Noktalar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TBS’DE HİJYEN</dc:title>
  <dc:creator>creaa</dc:creator>
  <cp:lastModifiedBy>exper</cp:lastModifiedBy>
  <cp:revision>57</cp:revision>
  <dcterms:created xsi:type="dcterms:W3CDTF">2014-02-07T01:44:36Z</dcterms:created>
  <dcterms:modified xsi:type="dcterms:W3CDTF">2017-02-01T11:40:32Z</dcterms:modified>
</cp:coreProperties>
</file>