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07" r:id="rId1"/>
  </p:sldMasterIdLst>
  <p:sldIdLst>
    <p:sldId id="256" r:id="rId2"/>
    <p:sldId id="258" r:id="rId3"/>
    <p:sldId id="262" r:id="rId4"/>
    <p:sldId id="263" r:id="rId5"/>
    <p:sldId id="264" r:id="rId6"/>
    <p:sldId id="265" r:id="rId7"/>
    <p:sldId id="266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5" d="100"/>
          <a:sy n="85" d="100"/>
        </p:scale>
        <p:origin x="-152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printerSettings" Target="printerSettings/printerSettings1.bin"/><Relationship Id="rId1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8ACDB3CC-F982-40F9-8DD6-BCC9AFBF44BD}" type="datetime1">
              <a:rPr lang="en-US" smtClean="0"/>
              <a:pPr/>
              <a:t>12.01.18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C5B1FEA-406A-7749-A5C3-DDCB5F67A4C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1895A-832A-4167-BE9B-7448CA062309}" type="datetime1">
              <a:rPr lang="en-US" smtClean="0"/>
              <a:pPr/>
              <a:t>12.01.18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DD0FD-55B0-48C4-8AF2-8A69533EDF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227571FF-D602-4BB6-9683-7A1E909D4296}" type="datetime1">
              <a:rPr lang="en-US" smtClean="0"/>
              <a:pPr/>
              <a:t>12.01.18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F36DD0FD-55B0-48C4-8AF2-8A69533EDF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92BEB-5202-498C-89F7-BBD3BEE1B887}" type="datetime1">
              <a:rPr lang="en-US" smtClean="0"/>
              <a:pPr/>
              <a:t>12.01.18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36DD0FD-55B0-48C4-8AF2-8A69533EDFC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DAE5B-B07C-441A-8026-C23A427A74DC}" type="datetime1">
              <a:rPr lang="en-US" smtClean="0"/>
              <a:pPr/>
              <a:t>12.01.18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AC5B1FEA-406A-7749-A5C3-DDCB5F67A4C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C2847B31-A4E1-4FCE-8661-5EC33A675437}" type="datetime1">
              <a:rPr lang="en-US" smtClean="0"/>
              <a:pPr/>
              <a:t>12.01.18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F36DD0FD-55B0-48C4-8AF2-8A69533EDFC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7CAD832D-B7F8-4A85-B115-3F84BE9AC26D}" type="datetime1">
              <a:rPr lang="en-US" smtClean="0"/>
              <a:pPr/>
              <a:t>12.01.18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F36DD0FD-55B0-48C4-8AF2-8A69533EDFC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B34F3-05F7-41C1-B84E-68CE2E00C83C}" type="datetime1">
              <a:rPr lang="en-US" smtClean="0"/>
              <a:pPr/>
              <a:t>12.01.18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36DD0FD-55B0-48C4-8AF2-8A69533EDF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47F82-2B2E-4837-B3AB-C94C672FBECB}" type="datetime1">
              <a:rPr lang="en-US" smtClean="0"/>
              <a:pPr/>
              <a:t>12.01.18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36DD0FD-55B0-48C4-8AF2-8A69533EDF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E57738-F4B0-48EA-9B71-E0F723F8BF6C}" type="datetime1">
              <a:rPr lang="en-US" smtClean="0"/>
              <a:pPr/>
              <a:t>12.01.18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E600D5EF-7D26-425F-8C45-B9312ACE18BC}" type="datetime1">
              <a:rPr lang="en-US" smtClean="0"/>
              <a:pPr/>
              <a:t>12.01.18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F36DD0FD-55B0-48C4-8AF2-8A69533EDFC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Drag picture to placeholder or click icon to add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Click to edit Master text styles</a:t>
            </a:r>
          </a:p>
          <a:p>
            <a:pPr lvl="1" eaLnBrk="1" latinLnBrk="0" hangingPunct="1"/>
            <a:r>
              <a:rPr kumimoji="0" lang="tr-TR" smtClean="0"/>
              <a:t>Second level</a:t>
            </a:r>
          </a:p>
          <a:p>
            <a:pPr lvl="2" eaLnBrk="1" latinLnBrk="0" hangingPunct="1"/>
            <a:r>
              <a:rPr kumimoji="0" lang="tr-TR" smtClean="0"/>
              <a:t>Third level</a:t>
            </a:r>
          </a:p>
          <a:p>
            <a:pPr lvl="3" eaLnBrk="1" latinLnBrk="0" hangingPunct="1"/>
            <a:r>
              <a:rPr kumimoji="0" lang="tr-TR" smtClean="0"/>
              <a:t>Fourth level</a:t>
            </a:r>
          </a:p>
          <a:p>
            <a:pPr lvl="4" eaLnBrk="1" latinLnBrk="0" hangingPunct="1"/>
            <a:r>
              <a:rPr kumimoji="0" lang="tr-TR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F1909345-DEE0-4B07-8E32-441AC9DA095E}" type="datetime1">
              <a:rPr lang="en-US" smtClean="0"/>
              <a:pPr/>
              <a:t>12.01.18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F36DD0FD-55B0-48C4-8AF2-8A69533EDFC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08" r:id="rId1"/>
    <p:sldLayoutId id="2147484209" r:id="rId2"/>
    <p:sldLayoutId id="2147484210" r:id="rId3"/>
    <p:sldLayoutId id="2147484211" r:id="rId4"/>
    <p:sldLayoutId id="2147484212" r:id="rId5"/>
    <p:sldLayoutId id="2147484213" r:id="rId6"/>
    <p:sldLayoutId id="2147484214" r:id="rId7"/>
    <p:sldLayoutId id="2147484215" r:id="rId8"/>
    <p:sldLayoutId id="2147484216" r:id="rId9"/>
    <p:sldLayoutId id="2147484217" r:id="rId10"/>
    <p:sldLayoutId id="2147484218" r:id="rId11"/>
  </p:sldLayoutIdLst>
  <p:hf sldNum="0" hdr="0" ftr="0" dt="0"/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99357" y="1988467"/>
            <a:ext cx="6726336" cy="1828800"/>
          </a:xfrm>
        </p:spPr>
        <p:txBody>
          <a:bodyPr>
            <a:normAutofit fontScale="90000"/>
          </a:bodyPr>
          <a:lstStyle/>
          <a:p>
            <a:pPr algn="ctr"/>
            <a:r>
              <a:rPr lang="en-US" u="sng" dirty="0" smtClean="0"/>
              <a:t>Secularism</a:t>
            </a:r>
            <a:br>
              <a:rPr lang="en-US" u="sng" dirty="0" smtClean="0"/>
            </a:br>
            <a:r>
              <a:rPr lang="en-US" u="sng" dirty="0" smtClean="0"/>
              <a:t/>
            </a:r>
            <a:br>
              <a:rPr lang="en-US" u="sng" dirty="0" smtClean="0"/>
            </a:br>
            <a:r>
              <a:rPr lang="en-US" sz="1800" smtClean="0"/>
              <a:t>Week </a:t>
            </a:r>
            <a:r>
              <a:rPr lang="en-US" sz="1800" smtClean="0"/>
              <a:t>4</a:t>
            </a:r>
            <a:r>
              <a:rPr lang="en-US" sz="1800" dirty="0" smtClean="0"/>
              <a:t/>
            </a:r>
            <a:br>
              <a:rPr lang="en-US" sz="1800" dirty="0" smtClean="0"/>
            </a:br>
            <a:r>
              <a:rPr lang="en-US" sz="1800" dirty="0" smtClean="0"/>
              <a:t>Course Materials </a:t>
            </a:r>
            <a:endParaRPr lang="en-US" sz="1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en-US" dirty="0" smtClean="0"/>
              <a:t>By Asst. Prof. Dr. Selman Yılmaz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16911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Secularism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199"/>
            <a:ext cx="8153400" cy="4971665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dirty="0"/>
              <a:t>Almost all the founding figures of modern social science—</a:t>
            </a:r>
            <a:r>
              <a:rPr lang="en-US" dirty="0" err="1"/>
              <a:t>Auguste</a:t>
            </a:r>
            <a:r>
              <a:rPr lang="en-US" dirty="0"/>
              <a:t> Comte, John Stuart Mill</a:t>
            </a:r>
            <a:r>
              <a:rPr lang="en-US" dirty="0" smtClean="0"/>
              <a:t>, Herbert </a:t>
            </a:r>
            <a:r>
              <a:rPr lang="en-US" dirty="0"/>
              <a:t>Spencer, Ferdinand </a:t>
            </a:r>
            <a:r>
              <a:rPr lang="en-US" dirty="0" err="1"/>
              <a:t>Toennies</a:t>
            </a:r>
            <a:r>
              <a:rPr lang="en-US" dirty="0"/>
              <a:t>, Georg </a:t>
            </a:r>
            <a:r>
              <a:rPr lang="en-US" dirty="0" err="1"/>
              <a:t>Simmel</a:t>
            </a:r>
            <a:r>
              <a:rPr lang="en-US" dirty="0"/>
              <a:t>, Emile Durkheim, Max Weber, Karl Marx</a:t>
            </a:r>
            <a:r>
              <a:rPr lang="en-US" dirty="0" smtClean="0"/>
              <a:t>, and </a:t>
            </a:r>
            <a:r>
              <a:rPr lang="en-US" dirty="0"/>
              <a:t>Sigmund Freud</a:t>
            </a:r>
            <a:r>
              <a:rPr lang="en-US" dirty="0" smtClean="0"/>
              <a:t>—</a:t>
            </a:r>
          </a:p>
          <a:p>
            <a:pPr algn="just"/>
            <a:r>
              <a:rPr lang="en-US" dirty="0" smtClean="0"/>
              <a:t>believed </a:t>
            </a:r>
            <a:r>
              <a:rPr lang="en-US" dirty="0"/>
              <a:t>that modernization—the process of industrialization</a:t>
            </a:r>
            <a:r>
              <a:rPr lang="en-US" dirty="0" smtClean="0"/>
              <a:t>, urbanization</a:t>
            </a:r>
            <a:r>
              <a:rPr lang="en-US" dirty="0"/>
              <a:t>, and raising levels of education and wealth</a:t>
            </a:r>
            <a:r>
              <a:rPr lang="en-US" dirty="0" smtClean="0"/>
              <a:t>—</a:t>
            </a:r>
          </a:p>
          <a:p>
            <a:pPr algn="just"/>
            <a:r>
              <a:rPr lang="en-US" dirty="0" smtClean="0"/>
              <a:t>greatly </a:t>
            </a:r>
            <a:r>
              <a:rPr lang="en-US" dirty="0"/>
              <a:t>weakens the influence </a:t>
            </a:r>
            <a:r>
              <a:rPr lang="en-US" dirty="0" smtClean="0"/>
              <a:t>of religious </a:t>
            </a:r>
            <a:r>
              <a:rPr lang="en-US" dirty="0"/>
              <a:t>institutions in modernizing societies and erodes the role of religion in society and in </a:t>
            </a:r>
            <a:r>
              <a:rPr lang="en-US" dirty="0" smtClean="0"/>
              <a:t>the minds </a:t>
            </a:r>
            <a:r>
              <a:rPr lang="en-US" dirty="0"/>
              <a:t>of </a:t>
            </a:r>
            <a:r>
              <a:rPr lang="en-US" dirty="0" smtClean="0"/>
              <a:t>individuals.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4728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Secularization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883056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Secularization had been understood as a single path that all nations follow.</a:t>
            </a:r>
          </a:p>
          <a:p>
            <a:r>
              <a:rPr lang="en-US" dirty="0" smtClean="0"/>
              <a:t>This idea was so strong that it converted from a social theory to prophecy.</a:t>
            </a:r>
          </a:p>
          <a:p>
            <a:r>
              <a:rPr lang="en-US" dirty="0" smtClean="0"/>
              <a:t>The early figures promised the end of religion is soon, just in 1800s, early 1900s, in a few decades, etc.</a:t>
            </a:r>
          </a:p>
          <a:p>
            <a:r>
              <a:rPr lang="en-US" dirty="0" smtClean="0"/>
              <a:t>But even </a:t>
            </a:r>
            <a:r>
              <a:rPr lang="en-US" dirty="0"/>
              <a:t>at the end of the 20th century, it was observed that religion was important and widespread </a:t>
            </a:r>
            <a:r>
              <a:rPr lang="en-US" dirty="0" smtClean="0"/>
              <a:t>in society </a:t>
            </a:r>
            <a:r>
              <a:rPr lang="en-US" dirty="0"/>
              <a:t>and as a result, some serious criticism was directed toward the theory of secularism itself</a:t>
            </a:r>
            <a:r>
              <a:rPr lang="en-US" dirty="0" smtClean="0"/>
              <a:t>, and </a:t>
            </a:r>
            <a:r>
              <a:rPr lang="en-US" dirty="0"/>
              <a:t>questions were raised.</a:t>
            </a:r>
          </a:p>
        </p:txBody>
      </p:sp>
    </p:spTree>
    <p:extLst>
      <p:ext uri="{BB962C8B-B14F-4D97-AF65-F5344CB8AC3E}">
        <p14:creationId xmlns:p14="http://schemas.microsoft.com/office/powerpoint/2010/main" val="6590543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Religious Revive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After these questions about increasing secularism were raised, currently, a new saying </a:t>
            </a:r>
            <a:r>
              <a:rPr lang="en-US" dirty="0" smtClean="0"/>
              <a:t>is becoming </a:t>
            </a:r>
            <a:r>
              <a:rPr lang="en-US" dirty="0"/>
              <a:t>widely used to characterize the religious attitude in Turkey and the Islamic world </a:t>
            </a:r>
            <a:r>
              <a:rPr lang="en-US" dirty="0" smtClean="0"/>
              <a:t>in general</a:t>
            </a:r>
            <a:r>
              <a:rPr lang="en-US" dirty="0"/>
              <a:t>: “the return of the divine” and “the religious revival” or “the Islamic Resurgence.</a:t>
            </a:r>
            <a:r>
              <a:rPr lang="en-US" dirty="0" smtClean="0"/>
              <a:t>”</a:t>
            </a:r>
          </a:p>
          <a:p>
            <a:r>
              <a:rPr lang="en-US" dirty="0" smtClean="0"/>
              <a:t>Critics</a:t>
            </a:r>
          </a:p>
          <a:p>
            <a:pPr lvl="2"/>
            <a:r>
              <a:rPr lang="en-US" dirty="0" smtClean="0"/>
              <a:t>Actually religion never leaved the society and so it is not much possible to call a resurgence.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20675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Revising Secularism Theses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i="1" dirty="0" smtClean="0"/>
              <a:t>Demand-side </a:t>
            </a:r>
            <a:r>
              <a:rPr lang="en-US" dirty="0" smtClean="0"/>
              <a:t>and </a:t>
            </a:r>
            <a:r>
              <a:rPr lang="en-US" i="1" dirty="0" smtClean="0"/>
              <a:t>supply-side </a:t>
            </a:r>
            <a:r>
              <a:rPr lang="en-US" dirty="0" smtClean="0"/>
              <a:t>theory</a:t>
            </a:r>
          </a:p>
          <a:p>
            <a:r>
              <a:rPr lang="en-US" i="1" dirty="0" smtClean="0"/>
              <a:t>Existential security </a:t>
            </a:r>
            <a:r>
              <a:rPr lang="en-US" dirty="0" smtClean="0"/>
              <a:t>and </a:t>
            </a:r>
            <a:r>
              <a:rPr lang="en-US" i="1" dirty="0" smtClean="0"/>
              <a:t>cultural traditions</a:t>
            </a:r>
          </a:p>
          <a:p>
            <a:r>
              <a:rPr lang="en-US" dirty="0" smtClean="0"/>
              <a:t>Secularization as </a:t>
            </a:r>
            <a:r>
              <a:rPr lang="en-US" i="1" dirty="0" smtClean="0"/>
              <a:t>decline of religious beliefs and practices</a:t>
            </a:r>
            <a:r>
              <a:rPr lang="en-US" dirty="0" smtClean="0"/>
              <a:t>; or </a:t>
            </a:r>
            <a:r>
              <a:rPr lang="en-US" i="1" dirty="0" smtClean="0"/>
              <a:t>privatization of religion</a:t>
            </a:r>
            <a:r>
              <a:rPr lang="en-US" dirty="0" smtClean="0"/>
              <a:t>; or </a:t>
            </a:r>
            <a:r>
              <a:rPr lang="en-US" i="1" dirty="0" smtClean="0"/>
              <a:t>differentiation of the secular spheres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888310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Any further comments and questions?</a:t>
            </a:r>
          </a:p>
          <a:p>
            <a:endParaRPr lang="en-US" dirty="0"/>
          </a:p>
          <a:p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71532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Stark, Rodney (1999). Secularization RIP.  </a:t>
            </a:r>
            <a:r>
              <a:rPr lang="en-US" i="1" dirty="0"/>
              <a:t>Sociology of Religion</a:t>
            </a:r>
            <a:r>
              <a:rPr lang="en-US" dirty="0"/>
              <a:t>. 60:3, pp. 249-</a:t>
            </a:r>
            <a:r>
              <a:rPr lang="en-US" dirty="0" smtClean="0"/>
              <a:t>273.</a:t>
            </a:r>
            <a:r>
              <a:rPr lang="tr-TR" dirty="0" smtClean="0"/>
              <a:t> </a:t>
            </a:r>
          </a:p>
          <a:p>
            <a:r>
              <a:rPr lang="en-US" dirty="0" smtClean="0"/>
              <a:t>Yılmaz, Selman (2013). </a:t>
            </a:r>
            <a:r>
              <a:rPr lang="en-US" dirty="0"/>
              <a:t>State, Politics, and Religion: Effects of Political and Social Change on the Relationship between State and Religion in Turkey, 2002-</a:t>
            </a:r>
            <a:r>
              <a:rPr lang="en-US" dirty="0" smtClean="0"/>
              <a:t>2012. Dissertation in Sociology. University of Pittsburgh. Pittsburgh.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164288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ＭＳ Ｐゴシック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ＭＳ Ｐゴシック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Median.thmx</Template>
  <TotalTime>43</TotalTime>
  <Words>376</Words>
  <Application>Microsoft Macintosh PowerPoint</Application>
  <PresentationFormat>On-screen Show (4:3)</PresentationFormat>
  <Paragraphs>25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Median</vt:lpstr>
      <vt:lpstr>Secularism  Week 4 Course Materials </vt:lpstr>
      <vt:lpstr>Secularism</vt:lpstr>
      <vt:lpstr>Secularization</vt:lpstr>
      <vt:lpstr>Religious Revive</vt:lpstr>
      <vt:lpstr>Revising Secularism Theses</vt:lpstr>
      <vt:lpstr>Review</vt:lpstr>
      <vt:lpstr>References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deneme</dc:title>
  <dc:creator>S Y</dc:creator>
  <cp:lastModifiedBy>S Y</cp:lastModifiedBy>
  <cp:revision>19</cp:revision>
  <dcterms:created xsi:type="dcterms:W3CDTF">2018-01-09T17:49:12Z</dcterms:created>
  <dcterms:modified xsi:type="dcterms:W3CDTF">2018-01-12T16:34:38Z</dcterms:modified>
</cp:coreProperties>
</file>