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 id="260" r:id="rId7"/>
    <p:sldId id="261" r:id="rId8"/>
    <p:sldId id="262" r:id="rId9"/>
    <p:sldId id="263" r:id="rId10"/>
    <p:sldId id="269" r:id="rId11"/>
    <p:sldId id="270" r:id="rId12"/>
    <p:sldId id="271" r:id="rId13"/>
    <p:sldId id="272" r:id="rId14"/>
    <p:sldId id="273" r:id="rId15"/>
    <p:sldId id="274" r:id="rId16"/>
    <p:sldId id="275" r:id="rId17"/>
    <p:sldId id="264" r:id="rId18"/>
    <p:sldId id="265" r:id="rId19"/>
    <p:sldId id="267"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429236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1316853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924044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 1 column">
    <p:spTree>
      <p:nvGrpSpPr>
        <p:cNvPr id="1" name="Shape 31"/>
        <p:cNvGrpSpPr/>
        <p:nvPr/>
      </p:nvGrpSpPr>
      <p:grpSpPr>
        <a:xfrm>
          <a:off x="0" y="0"/>
          <a:ext cx="0" cy="0"/>
          <a:chOff x="0" y="0"/>
          <a:chExt cx="0" cy="0"/>
        </a:xfrm>
      </p:grpSpPr>
      <p:sp>
        <p:nvSpPr>
          <p:cNvPr id="38" name="Shape 38"/>
          <p:cNvSpPr txBox="1">
            <a:spLocks noGrp="1"/>
          </p:cNvSpPr>
          <p:nvPr>
            <p:ph type="title"/>
          </p:nvPr>
        </p:nvSpPr>
        <p:spPr>
          <a:xfrm>
            <a:off x="1528035" y="707633"/>
            <a:ext cx="4278399" cy="13716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r>
              <a:rPr lang="tr-TR" smtClean="0"/>
              <a:t>Asıl başlık stili için tıklatın</a:t>
            </a:r>
            <a:endParaRPr/>
          </a:p>
        </p:txBody>
      </p:sp>
      <p:sp>
        <p:nvSpPr>
          <p:cNvPr id="39" name="Shape 39"/>
          <p:cNvSpPr txBox="1">
            <a:spLocks noGrp="1"/>
          </p:cNvSpPr>
          <p:nvPr>
            <p:ph type="body" idx="1"/>
          </p:nvPr>
        </p:nvSpPr>
        <p:spPr>
          <a:xfrm>
            <a:off x="1528033" y="2356368"/>
            <a:ext cx="10054400" cy="4211599"/>
          </a:xfrm>
          <a:prstGeom prst="rect">
            <a:avLst/>
          </a:prstGeom>
        </p:spPr>
        <p:txBody>
          <a:bodyPr lIns="91425" tIns="91425" rIns="91425" bIns="91425" anchor="t" anchorCtr="0"/>
          <a:lstStyle>
            <a:lvl1pPr lvl="0">
              <a:spcBef>
                <a:spcPts val="0"/>
              </a:spcBef>
              <a:buSzPct val="100000"/>
              <a:defRPr sz="2800"/>
            </a:lvl1pPr>
            <a:lvl2pPr lvl="1">
              <a:spcBef>
                <a:spcPts val="0"/>
              </a:spcBef>
              <a:buSzPct val="100000"/>
              <a:defRPr sz="2800"/>
            </a:lvl2pPr>
            <a:lvl3pPr lvl="2">
              <a:spcBef>
                <a:spcPts val="0"/>
              </a:spcBef>
              <a:buSzPct val="100000"/>
              <a:defRPr sz="2800"/>
            </a:lvl3pPr>
            <a:lvl4pPr lvl="3">
              <a:spcBef>
                <a:spcPts val="0"/>
              </a:spcBef>
              <a:buSzPct val="100000"/>
              <a:defRPr sz="2800"/>
            </a:lvl4pPr>
            <a:lvl5pPr lvl="4">
              <a:spcBef>
                <a:spcPts val="0"/>
              </a:spcBef>
              <a:buSzPct val="100000"/>
              <a:defRPr sz="2800"/>
            </a:lvl5pPr>
            <a:lvl6pPr lvl="5">
              <a:spcBef>
                <a:spcPts val="0"/>
              </a:spcBef>
              <a:buSzPct val="100000"/>
              <a:defRPr sz="2800"/>
            </a:lvl6pPr>
            <a:lvl7pPr lvl="6">
              <a:spcBef>
                <a:spcPts val="0"/>
              </a:spcBef>
              <a:buSzPct val="100000"/>
              <a:defRPr sz="2800"/>
            </a:lvl7pPr>
            <a:lvl8pPr lvl="7">
              <a:spcBef>
                <a:spcPts val="0"/>
              </a:spcBef>
              <a:buSzPct val="100000"/>
              <a:defRPr sz="2800"/>
            </a:lvl8pPr>
            <a:lvl9pPr lvl="8">
              <a:spcBef>
                <a:spcPts val="0"/>
              </a:spcBef>
              <a:buSzPct val="100000"/>
              <a:defRPr sz="2800"/>
            </a:lvl9pPr>
          </a:lstStyle>
          <a:p>
            <a:pPr lvl="0"/>
            <a:r>
              <a:rPr lang="tr-TR" smtClean="0"/>
              <a:t>Asıl metin stillerini düzenlemek için tıklatın</a:t>
            </a:r>
          </a:p>
        </p:txBody>
      </p:sp>
    </p:spTree>
    <p:extLst>
      <p:ext uri="{BB962C8B-B14F-4D97-AF65-F5344CB8AC3E}">
        <p14:creationId xmlns="" xmlns:p14="http://schemas.microsoft.com/office/powerpoint/2010/main" val="2610107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456333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4179108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4077294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3663153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937426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3064697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1314591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89B7DC6-EB1D-4056-B9C3-9755F6E46F2E}"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1755395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9B7DC6-EB1D-4056-B9C3-9755F6E46F2E}" type="datetimeFigureOut">
              <a:rPr lang="tr-TR" smtClean="0"/>
              <a:pPr/>
              <a:t>01.02.2018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93DA7-D923-4C6B-846E-DA436974B359}" type="slidenum">
              <a:rPr lang="tr-TR" smtClean="0"/>
              <a:pPr/>
              <a:t>‹#›</a:t>
            </a:fld>
            <a:endParaRPr lang="tr-TR"/>
          </a:p>
        </p:txBody>
      </p:sp>
    </p:spTree>
    <p:extLst>
      <p:ext uri="{BB962C8B-B14F-4D97-AF65-F5344CB8AC3E}">
        <p14:creationId xmlns="" xmlns:p14="http://schemas.microsoft.com/office/powerpoint/2010/main" val="4259209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
            </a:r>
            <a:br>
              <a:rPr lang="tr-TR" dirty="0"/>
            </a:br>
            <a:r>
              <a:rPr lang="tr-TR" dirty="0"/>
              <a:t> BİLİMSEL ARAŞTIRMA YÖNTEMLERİ</a:t>
            </a:r>
          </a:p>
        </p:txBody>
      </p:sp>
      <p:sp>
        <p:nvSpPr>
          <p:cNvPr id="3" name="Alt Başlık 2"/>
          <p:cNvSpPr>
            <a:spLocks noGrp="1"/>
          </p:cNvSpPr>
          <p:nvPr>
            <p:ph type="subTitle" idx="1"/>
          </p:nvPr>
        </p:nvSpPr>
        <p:spPr/>
        <p:txBody>
          <a:bodyPr/>
          <a:lstStyle/>
          <a:p>
            <a:endParaRPr lang="tr-TR" dirty="0" smtClean="0"/>
          </a:p>
          <a:p>
            <a:r>
              <a:rPr lang="tr-TR" dirty="0" smtClean="0"/>
              <a:t>Yrd.</a:t>
            </a:r>
            <a:r>
              <a:rPr lang="tr-TR" dirty="0" err="1" smtClean="0"/>
              <a:t>Doç.Dr</a:t>
            </a:r>
            <a:r>
              <a:rPr lang="tr-TR" smtClean="0"/>
              <a:t>.Hamide Deniz GÜLLEROĞLU</a:t>
            </a:r>
            <a:endParaRPr lang="tr-TR" dirty="0"/>
          </a:p>
          <a:p>
            <a:endParaRPr lang="tr-TR" dirty="0"/>
          </a:p>
        </p:txBody>
      </p:sp>
    </p:spTree>
    <p:extLst>
      <p:ext uri="{BB962C8B-B14F-4D97-AF65-F5344CB8AC3E}">
        <p14:creationId xmlns="" xmlns:p14="http://schemas.microsoft.com/office/powerpoint/2010/main" val="185410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6842242" cy="1371600"/>
          </a:xfrm>
        </p:spPr>
        <p:txBody>
          <a:bodyPr>
            <a:normAutofit/>
          </a:bodyPr>
          <a:lstStyle/>
          <a:p>
            <a:r>
              <a:rPr lang="tr-TR" dirty="0" smtClean="0"/>
              <a:t>Basit Seçkisiz Örnekleme</a:t>
            </a:r>
            <a:endParaRPr lang="tr-TR" dirty="0"/>
          </a:p>
        </p:txBody>
      </p:sp>
      <p:sp>
        <p:nvSpPr>
          <p:cNvPr id="3" name="2 Metin Yer Tutucusu"/>
          <p:cNvSpPr>
            <a:spLocks noGrp="1"/>
          </p:cNvSpPr>
          <p:nvPr>
            <p:ph type="body" idx="1"/>
          </p:nvPr>
        </p:nvSpPr>
        <p:spPr/>
        <p:txBody>
          <a:bodyPr/>
          <a:lstStyle/>
          <a:p>
            <a:r>
              <a:rPr lang="tr-TR" dirty="0" smtClean="0"/>
              <a:t>Her bir örnekleme birimine eşit seçilme olasılığı vererek (seçilen birim seçilme olasılığının değişmemesi için havuza geri konularak) seçilen birimlerin örnekleme alındığı yönteme </a:t>
            </a:r>
            <a:r>
              <a:rPr lang="tr-TR" dirty="0" err="1" smtClean="0"/>
              <a:t>basıt</a:t>
            </a:r>
            <a:r>
              <a:rPr lang="tr-TR" dirty="0" smtClean="0"/>
              <a:t> seçkisiz örnekleme adı verilir (</a:t>
            </a:r>
            <a:r>
              <a:rPr lang="tr-TR" dirty="0" err="1" smtClean="0"/>
              <a:t>Büyüköztürk</a:t>
            </a:r>
            <a:r>
              <a:rPr lang="tr-TR" dirty="0" smtClean="0"/>
              <a:t> ve diğerleri, 2016). </a:t>
            </a:r>
          </a:p>
          <a:p>
            <a:r>
              <a:rPr lang="tr-TR" dirty="0" smtClean="0"/>
              <a:t>Basit seçkisiz örneklemenin en büyük avantajı, eğer büyüklük yeterliyse, evreni en iyi şekilde temsil eden örneklemlere ulaşılabilir (</a:t>
            </a:r>
            <a:r>
              <a:rPr lang="tr-TR" dirty="0" err="1" smtClean="0"/>
              <a:t>Fraenkel</a:t>
            </a:r>
            <a:r>
              <a:rPr lang="tr-TR" dirty="0" smtClean="0"/>
              <a:t> ve </a:t>
            </a:r>
            <a:r>
              <a:rPr lang="tr-TR" dirty="0" err="1" smtClean="0"/>
              <a:t>Wallen</a:t>
            </a:r>
            <a:r>
              <a:rPr lang="tr-TR" dirty="0" smtClean="0"/>
              <a:t>, 2009). Çünkü her birim seçkisiz olarak, özellikleri bilinmeden seçilir, yanlılık söz konusu değildir.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7911387" cy="1371600"/>
          </a:xfrm>
        </p:spPr>
        <p:txBody>
          <a:bodyPr>
            <a:normAutofit/>
          </a:bodyPr>
          <a:lstStyle/>
          <a:p>
            <a:r>
              <a:rPr lang="tr-TR" dirty="0" smtClean="0"/>
              <a:t>Tabakalı Seçkisiz Örnekleme</a:t>
            </a:r>
            <a:endParaRPr lang="tr-TR" dirty="0"/>
          </a:p>
        </p:txBody>
      </p:sp>
      <p:sp>
        <p:nvSpPr>
          <p:cNvPr id="3" name="2 Metin Yer Tutucusu"/>
          <p:cNvSpPr>
            <a:spLocks noGrp="1"/>
          </p:cNvSpPr>
          <p:nvPr>
            <p:ph type="body" idx="1"/>
          </p:nvPr>
        </p:nvSpPr>
        <p:spPr/>
        <p:txBody>
          <a:bodyPr>
            <a:normAutofit lnSpcReduction="10000"/>
          </a:bodyPr>
          <a:lstStyle/>
          <a:p>
            <a:r>
              <a:rPr lang="tr-TR" dirty="0" smtClean="0"/>
              <a:t>Tabakalı seçkisiz örnekleme, evrenin önce alt gruplara ayrıldığı daha sonra bu alt gruplardan örneklemin seçildiği bir örnekleme yöntemidir (Fink, 2002). </a:t>
            </a:r>
          </a:p>
          <a:p>
            <a:r>
              <a:rPr lang="tr-TR" dirty="0" smtClean="0"/>
              <a:t>Tabakalı seçkisiz örneklemede araştırmacı bir evreni, tabakalamanın gerçekleştireceği özellik açısından homojen olacak şekilde tabakalara bölmeye çalışır (Kumar, 2011). </a:t>
            </a:r>
          </a:p>
          <a:p>
            <a:r>
              <a:rPr lang="tr-TR" dirty="0" smtClean="0"/>
              <a:t>Bu tabakalardan seçilecek birimler ise basit seçkisiz örnekleme yöntemi ile belirlenir. Bu yöntemde evren benzer alt </a:t>
            </a:r>
            <a:r>
              <a:rPr lang="tr-TR" dirty="0" err="1" smtClean="0"/>
              <a:t>evrenleretabakalara</a:t>
            </a:r>
            <a:r>
              <a:rPr lang="tr-TR" dirty="0" smtClean="0"/>
              <a:t> ayrıldığından alt evrenlere ait </a:t>
            </a:r>
            <a:r>
              <a:rPr lang="tr-TR" dirty="0" err="1" smtClean="0"/>
              <a:t>varyansların</a:t>
            </a:r>
            <a:r>
              <a:rPr lang="tr-TR" dirty="0" smtClean="0"/>
              <a:t> daha küçük olmasına, dolayısıyla daha küçük örneklemlerle daha temsili istatistiklere ulaşılabilir. (Balcı, 2016)</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8839854" cy="1371600"/>
          </a:xfrm>
        </p:spPr>
        <p:txBody>
          <a:bodyPr>
            <a:normAutofit fontScale="90000"/>
          </a:bodyPr>
          <a:lstStyle/>
          <a:p>
            <a:r>
              <a:rPr lang="tr-TR" dirty="0" smtClean="0"/>
              <a:t>Seçkisiz Olmayan Örnekleme Yöntemleri</a:t>
            </a:r>
            <a:endParaRPr lang="tr-TR" dirty="0"/>
          </a:p>
        </p:txBody>
      </p:sp>
      <p:sp>
        <p:nvSpPr>
          <p:cNvPr id="3" name="2 Metin Yer Tutucusu"/>
          <p:cNvSpPr>
            <a:spLocks noGrp="1"/>
          </p:cNvSpPr>
          <p:nvPr>
            <p:ph type="body" idx="1"/>
          </p:nvPr>
        </p:nvSpPr>
        <p:spPr/>
        <p:txBody>
          <a:bodyPr/>
          <a:lstStyle/>
          <a:p>
            <a:r>
              <a:rPr lang="tr-TR" dirty="0" smtClean="0"/>
              <a:t>Bir evrendeki elemanların sayısının bilinmediği ya da tek tek tanımlanamadığı durumlarda, olasılık dışı örnekleme desenleri kullanılır (Kumar, 2011). </a:t>
            </a:r>
          </a:p>
          <a:p>
            <a:r>
              <a:rPr lang="tr-TR" dirty="0" smtClean="0"/>
              <a:t>Fink (2002)’e göre, katılımcıların, evrenin ve araştırmanın gerekliliklerini hesaba katarak, araştırmacının yargılarını esas alarak seçildiği örnekleme yöntemidir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5730894" cy="1371600"/>
          </a:xfrm>
        </p:spPr>
        <p:txBody>
          <a:bodyPr>
            <a:normAutofit/>
          </a:bodyPr>
          <a:lstStyle/>
          <a:p>
            <a:r>
              <a:rPr lang="tr-TR" dirty="0" smtClean="0"/>
              <a:t>Sistematik Örnekleme</a:t>
            </a:r>
            <a:endParaRPr lang="tr-TR" dirty="0"/>
          </a:p>
        </p:txBody>
      </p:sp>
      <p:sp>
        <p:nvSpPr>
          <p:cNvPr id="3" name="2 Metin Yer Tutucusu"/>
          <p:cNvSpPr>
            <a:spLocks noGrp="1"/>
          </p:cNvSpPr>
          <p:nvPr>
            <p:ph type="body" idx="1"/>
          </p:nvPr>
        </p:nvSpPr>
        <p:spPr/>
        <p:txBody>
          <a:bodyPr/>
          <a:lstStyle/>
          <a:p>
            <a:r>
              <a:rPr lang="tr-TR" dirty="0" smtClean="0"/>
              <a:t>Bu örnekleme yönteminde örneklem belirlenirken, evren büyüklüğü örneklem büyüklüğüne bölünür. Evren içinden ilk birim rastgele seçilir. Daha sonra evren büyüklüğünün örneklem büyüklüğüne bölünmesiyle elde edilen sayının katları şeklinde örneklem birimleri seçilir. </a:t>
            </a:r>
          </a:p>
          <a:p>
            <a:r>
              <a:rPr lang="tr-TR" dirty="0" smtClean="0"/>
              <a:t>Örneğin; 5000 kişilik bir evrenden oluşan listeden, 500 kişi seçilecekse, araştırmacı 500. isme ulaşana kadar 10. sıradaki kişileri örnekleme dahil ederse sistematik örnekleme yapmış olur (</a:t>
            </a:r>
            <a:r>
              <a:rPr lang="tr-TR" dirty="0" err="1" smtClean="0"/>
              <a:t>Freankel</a:t>
            </a:r>
            <a:r>
              <a:rPr lang="tr-TR" dirty="0" smtClean="0"/>
              <a:t> ve </a:t>
            </a:r>
            <a:r>
              <a:rPr lang="tr-TR" dirty="0" err="1" smtClean="0"/>
              <a:t>Wallen</a:t>
            </a:r>
            <a:r>
              <a:rPr lang="tr-TR" dirty="0" smtClean="0"/>
              <a:t>, 2009).</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7531559" cy="1371600"/>
          </a:xfrm>
        </p:spPr>
        <p:txBody>
          <a:bodyPr/>
          <a:lstStyle/>
          <a:p>
            <a:r>
              <a:rPr lang="tr-TR" dirty="0" smtClean="0"/>
              <a:t>Uygun Örnekleme</a:t>
            </a:r>
            <a:endParaRPr lang="tr-TR" dirty="0"/>
          </a:p>
        </p:txBody>
      </p:sp>
      <p:sp>
        <p:nvSpPr>
          <p:cNvPr id="3" name="2 Metin Yer Tutucusu"/>
          <p:cNvSpPr>
            <a:spLocks noGrp="1"/>
          </p:cNvSpPr>
          <p:nvPr>
            <p:ph type="body" idx="1"/>
          </p:nvPr>
        </p:nvSpPr>
        <p:spPr/>
        <p:txBody>
          <a:bodyPr/>
          <a:lstStyle/>
          <a:p>
            <a:r>
              <a:rPr lang="tr-TR" dirty="0" smtClean="0"/>
              <a:t>Kazara ya da elverişli örnekleme ismi ile de anılan uygun örnekleme yönteminde zaman, para ve iş gücü kaybını önlemeyi temel amaç edinen bu yöntem, sonuçlarına en az güvenilen ve araştırmacılar tarafından önerilmeyen bir yöntemdir (</a:t>
            </a:r>
            <a:r>
              <a:rPr lang="tr-TR" dirty="0" err="1" smtClean="0"/>
              <a:t>Büyüköztürk</a:t>
            </a:r>
            <a:r>
              <a:rPr lang="tr-TR" dirty="0" smtClean="0"/>
              <a:t> ve diğerleri, 2016). </a:t>
            </a:r>
          </a:p>
          <a:p>
            <a:r>
              <a:rPr lang="tr-TR" dirty="0" smtClean="0"/>
              <a:t>Kumar (2011)’a göre bu yöntem örnekleme evrenine ulaşmadaki kolaylığı temel alır.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7390882" cy="1371600"/>
          </a:xfrm>
        </p:spPr>
        <p:txBody>
          <a:bodyPr>
            <a:normAutofit fontScale="90000"/>
          </a:bodyPr>
          <a:lstStyle/>
          <a:p>
            <a:r>
              <a:rPr lang="tr-TR" dirty="0" smtClean="0"/>
              <a:t>Uygun örnekleme (</a:t>
            </a:r>
            <a:r>
              <a:rPr lang="tr-TR" dirty="0" err="1" smtClean="0"/>
              <a:t>Fraenkel</a:t>
            </a:r>
            <a:r>
              <a:rPr lang="tr-TR" dirty="0" smtClean="0"/>
              <a:t> ve </a:t>
            </a:r>
            <a:r>
              <a:rPr lang="tr-TR" dirty="0" err="1" smtClean="0"/>
              <a:t>Wallen</a:t>
            </a:r>
            <a:r>
              <a:rPr lang="tr-TR" dirty="0" smtClean="0"/>
              <a:t>, 2009)</a:t>
            </a:r>
            <a:endParaRPr lang="tr-TR" dirty="0"/>
          </a:p>
        </p:txBody>
      </p:sp>
      <p:sp>
        <p:nvSpPr>
          <p:cNvPr id="3" name="2 Metin Yer Tutucusu"/>
          <p:cNvSpPr>
            <a:spLocks noGrp="1"/>
          </p:cNvSpPr>
          <p:nvPr>
            <p:ph type="body" idx="1"/>
          </p:nvPr>
        </p:nvSpPr>
        <p:spPr/>
        <p:txBody>
          <a:bodyPr/>
          <a:lstStyle/>
          <a:p>
            <a:endParaRPr lang="tr-TR" dirty="0"/>
          </a:p>
        </p:txBody>
      </p:sp>
      <p:pic>
        <p:nvPicPr>
          <p:cNvPr id="2050" name="Picture 2"/>
          <p:cNvPicPr>
            <a:picLocks noChangeAspect="1" noChangeArrowheads="1"/>
          </p:cNvPicPr>
          <p:nvPr/>
        </p:nvPicPr>
        <p:blipFill>
          <a:blip r:embed="rId2" cstate="print"/>
          <a:srcRect/>
          <a:stretch>
            <a:fillRect/>
          </a:stretch>
        </p:blipFill>
        <p:spPr bwMode="auto">
          <a:xfrm>
            <a:off x="3302977" y="2293034"/>
            <a:ext cx="6066106" cy="41148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28035" y="707633"/>
            <a:ext cx="6138857" cy="1371600"/>
          </a:xfrm>
        </p:spPr>
        <p:txBody>
          <a:bodyPr>
            <a:normAutofit/>
          </a:bodyPr>
          <a:lstStyle/>
          <a:p>
            <a:r>
              <a:rPr lang="tr-TR" dirty="0" smtClean="0"/>
              <a:t>Amaçsal Örnekleme</a:t>
            </a:r>
            <a:endParaRPr lang="tr-TR" dirty="0"/>
          </a:p>
        </p:txBody>
      </p:sp>
      <p:sp>
        <p:nvSpPr>
          <p:cNvPr id="3" name="2 Metin Yer Tutucusu"/>
          <p:cNvSpPr>
            <a:spLocks noGrp="1"/>
          </p:cNvSpPr>
          <p:nvPr>
            <p:ph type="body" idx="1"/>
          </p:nvPr>
        </p:nvSpPr>
        <p:spPr/>
        <p:txBody>
          <a:bodyPr/>
          <a:lstStyle/>
          <a:p>
            <a:r>
              <a:rPr lang="tr-TR" dirty="0" smtClean="0"/>
              <a:t>Amaçsal örnekleme, çalışmanın amacına bağlı olarak bilgi açısından zengin durumların incelenerek derinlemesine araştırma yapılmasına olanak tanır. Belli ölçütleri karşılayan, belli özelliklere sahip olan bir veya daha fazla özel durumlarda çalışılmak istenildiğinde tercih edilir (</a:t>
            </a:r>
            <a:r>
              <a:rPr lang="tr-TR" dirty="0" err="1" smtClean="0"/>
              <a:t>Büyüköztürk</a:t>
            </a:r>
            <a:r>
              <a:rPr lang="tr-TR" dirty="0" smtClean="0"/>
              <a:t> ve diğerleri, 2016). </a:t>
            </a:r>
          </a:p>
          <a:p>
            <a:r>
              <a:rPr lang="tr-TR" dirty="0" smtClean="0"/>
              <a:t>Bu tür örneklemede araştırmacı kimlerin seçileceği konusunda kendi yargısını kullanır ve araştırmanın amacına en uygun olanları örnekleme alır (Balcı, 2016).</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Örneklem Büyüklüğünün Kararlaştırılması</a:t>
            </a:r>
          </a:p>
        </p:txBody>
      </p:sp>
      <p:sp>
        <p:nvSpPr>
          <p:cNvPr id="3" name="İçerik Yer Tutucusu 2"/>
          <p:cNvSpPr>
            <a:spLocks noGrp="1"/>
          </p:cNvSpPr>
          <p:nvPr>
            <p:ph idx="1"/>
          </p:nvPr>
        </p:nvSpPr>
        <p:spPr/>
        <p:txBody>
          <a:bodyPr/>
          <a:lstStyle/>
          <a:p>
            <a:endParaRPr lang="tr-TR" dirty="0"/>
          </a:p>
          <a:p>
            <a:r>
              <a:rPr lang="tr-TR" sz="3600" dirty="0" smtClean="0"/>
              <a:t>Örneklemin olması gerekenden fazla olması, para ve zaman kaybına yol açar.</a:t>
            </a:r>
            <a:endParaRPr lang="tr-TR" sz="3600" dirty="0"/>
          </a:p>
          <a:p>
            <a:r>
              <a:rPr lang="tr-TR" sz="3600" dirty="0" smtClean="0"/>
              <a:t>Küçük olması ise sonuçların doğruluğunu ve güvenirliğini azaltır</a:t>
            </a:r>
            <a:r>
              <a:rPr lang="tr-TR" sz="3600" dirty="0"/>
              <a:t>.</a:t>
            </a:r>
          </a:p>
          <a:p>
            <a:r>
              <a:rPr lang="tr-TR" sz="3600" dirty="0" smtClean="0"/>
              <a:t>Örneklem büyüklüğünün belirlenmesinde farklı formüller geliştirilmiştir</a:t>
            </a:r>
            <a:r>
              <a:rPr lang="tr-TR" sz="3600" dirty="0"/>
              <a:t>. </a:t>
            </a:r>
          </a:p>
          <a:p>
            <a:endParaRPr lang="tr-TR" dirty="0"/>
          </a:p>
        </p:txBody>
      </p:sp>
      <p:sp>
        <p:nvSpPr>
          <p:cNvPr id="4" name="Dikdörtgen 3"/>
          <p:cNvSpPr/>
          <p:nvPr/>
        </p:nvSpPr>
        <p:spPr>
          <a:xfrm>
            <a:off x="5521234" y="5665569"/>
            <a:ext cx="6096000" cy="230832"/>
          </a:xfrm>
          <a:prstGeom prst="rect">
            <a:avLst/>
          </a:prstGeom>
        </p:spPr>
        <p:txBody>
          <a:bodyPr>
            <a:spAutoFit/>
          </a:bodyPr>
          <a:lstStyle/>
          <a:p>
            <a:pPr algn="r"/>
            <a:r>
              <a:rPr lang="tr-TR" sz="900" dirty="0">
                <a:latin typeface="Times New Roman" panose="02020603050405020304" pitchFamily="18" charset="0"/>
                <a:cs typeface="Times New Roman" panose="02020603050405020304" pitchFamily="18" charset="0"/>
              </a:rPr>
              <a:t>Karasar, N. (2016). </a:t>
            </a:r>
            <a:r>
              <a:rPr lang="tr-TR" sz="900" i="1" dirty="0">
                <a:latin typeface="Times New Roman" panose="02020603050405020304" pitchFamily="18" charset="0"/>
                <a:cs typeface="Times New Roman" panose="02020603050405020304" pitchFamily="18" charset="0"/>
              </a:rPr>
              <a:t>Bilimsel Araştırma Yöntemleri </a:t>
            </a:r>
            <a:r>
              <a:rPr lang="tr-TR" sz="900" dirty="0">
                <a:latin typeface="Times New Roman" panose="02020603050405020304" pitchFamily="18" charset="0"/>
                <a:cs typeface="Times New Roman" panose="02020603050405020304" pitchFamily="18" charset="0"/>
              </a:rPr>
              <a:t>(31. Baskı). Ankara: Nobel Akademik</a:t>
            </a:r>
          </a:p>
        </p:txBody>
      </p:sp>
    </p:spTree>
    <p:extLst>
      <p:ext uri="{BB962C8B-B14F-4D97-AF65-F5344CB8AC3E}">
        <p14:creationId xmlns="" xmlns:p14="http://schemas.microsoft.com/office/powerpoint/2010/main" val="3136886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Temsilliğin sınanması</a:t>
            </a:r>
            <a:endParaRPr lang="tr-TR" dirty="0"/>
          </a:p>
        </p:txBody>
      </p:sp>
      <p:sp>
        <p:nvSpPr>
          <p:cNvPr id="3" name="İçerik Yer Tutucusu 2"/>
          <p:cNvSpPr>
            <a:spLocks noGrp="1"/>
          </p:cNvSpPr>
          <p:nvPr>
            <p:ph idx="1"/>
          </p:nvPr>
        </p:nvSpPr>
        <p:spPr>
          <a:xfrm>
            <a:off x="838200" y="1825625"/>
            <a:ext cx="10515600" cy="3512729"/>
          </a:xfrm>
        </p:spPr>
        <p:txBody>
          <a:bodyPr>
            <a:normAutofit/>
          </a:bodyPr>
          <a:lstStyle/>
          <a:p>
            <a:endParaRPr lang="tr-TR" dirty="0"/>
          </a:p>
          <a:p>
            <a:r>
              <a:rPr lang="tr-TR" sz="4000" dirty="0"/>
              <a:t>Ad çekme, yazı-tura atma vb</a:t>
            </a:r>
          </a:p>
          <a:p>
            <a:r>
              <a:rPr lang="tr-TR" sz="4000" dirty="0" smtClean="0"/>
              <a:t>Yansız </a:t>
            </a:r>
            <a:r>
              <a:rPr lang="tr-TR" sz="4000" dirty="0"/>
              <a:t>numaralar çizelgesi kullanma</a:t>
            </a:r>
          </a:p>
          <a:p>
            <a:r>
              <a:rPr lang="tr-TR" sz="4000" dirty="0" smtClean="0"/>
              <a:t>Yansız </a:t>
            </a:r>
            <a:r>
              <a:rPr lang="tr-TR" sz="4000" dirty="0"/>
              <a:t>diziden eşit aralıklarla </a:t>
            </a:r>
            <a:r>
              <a:rPr lang="tr-TR" sz="4000" dirty="0" smtClean="0"/>
              <a:t>seçme</a:t>
            </a:r>
            <a:endParaRPr lang="tr-TR" sz="4000" dirty="0">
              <a:latin typeface="Times New Roman" panose="02020603050405020304" pitchFamily="18" charset="0"/>
              <a:cs typeface="Times New Roman" panose="02020603050405020304" pitchFamily="18" charset="0"/>
            </a:endParaRPr>
          </a:p>
          <a:p>
            <a:pPr marL="0" indent="0" algn="r">
              <a:buNone/>
            </a:pPr>
            <a:endParaRPr lang="tr-TR" sz="1000" dirty="0" smtClean="0">
              <a:latin typeface="Times New Roman" panose="02020603050405020304" pitchFamily="18" charset="0"/>
              <a:cs typeface="Times New Roman" panose="02020603050405020304" pitchFamily="18" charset="0"/>
            </a:endParaRPr>
          </a:p>
          <a:p>
            <a:pPr marL="0" indent="0" algn="r">
              <a:buNone/>
            </a:pPr>
            <a:r>
              <a:rPr lang="tr-TR" sz="1000" dirty="0" smtClean="0">
                <a:latin typeface="Times New Roman" panose="02020603050405020304" pitchFamily="18" charset="0"/>
                <a:cs typeface="Times New Roman" panose="02020603050405020304" pitchFamily="18" charset="0"/>
              </a:rPr>
              <a:t>Karasar, N. (2016). </a:t>
            </a:r>
            <a:r>
              <a:rPr lang="tr-TR" sz="1000" i="1" dirty="0" smtClean="0">
                <a:latin typeface="Times New Roman" panose="02020603050405020304" pitchFamily="18" charset="0"/>
                <a:cs typeface="Times New Roman" panose="02020603050405020304" pitchFamily="18" charset="0"/>
              </a:rPr>
              <a:t>Bilimsel Araştırma Yöntemleri </a:t>
            </a:r>
            <a:r>
              <a:rPr lang="tr-TR" sz="1000" dirty="0" smtClean="0">
                <a:latin typeface="Times New Roman" panose="02020603050405020304" pitchFamily="18" charset="0"/>
                <a:cs typeface="Times New Roman" panose="02020603050405020304" pitchFamily="18" charset="0"/>
              </a:rPr>
              <a:t>(31. Baskı). Ankara: Nobel Akademik</a:t>
            </a:r>
          </a:p>
        </p:txBody>
      </p:sp>
    </p:spTree>
    <p:extLst>
      <p:ext uri="{BB962C8B-B14F-4D97-AF65-F5344CB8AC3E}">
        <p14:creationId xmlns="" xmlns:p14="http://schemas.microsoft.com/office/powerpoint/2010/main" val="4011888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graphicFrame>
        <p:nvGraphicFramePr>
          <p:cNvPr id="5" name="İçerik Yer Tutucusu 4"/>
          <p:cNvGraphicFramePr>
            <a:graphicFrameLocks noGrp="1"/>
          </p:cNvGraphicFramePr>
          <p:nvPr>
            <p:ph idx="1"/>
            <p:extLst/>
          </p:nvPr>
        </p:nvGraphicFramePr>
        <p:xfrm>
          <a:off x="838200" y="1690688"/>
          <a:ext cx="10429461" cy="4621695"/>
        </p:xfrm>
        <a:graphic>
          <a:graphicData uri="http://schemas.openxmlformats.org/drawingml/2006/table">
            <a:tbl>
              <a:tblPr>
                <a:tableStyleId>{5C22544A-7EE6-4342-B048-85BDC9FD1C3A}</a:tableStyleId>
              </a:tblPr>
              <a:tblGrid>
                <a:gridCol w="10429461">
                  <a:extLst>
                    <a:ext uri="{9D8B030D-6E8A-4147-A177-3AD203B41FA5}">
                      <a16:colId xmlns="" xmlns:a16="http://schemas.microsoft.com/office/drawing/2014/main" val="3208745498"/>
                    </a:ext>
                  </a:extLst>
                </a:gridCol>
              </a:tblGrid>
              <a:tr h="462169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tr-TR" sz="2000" dirty="0" smtClean="0"/>
                        <a:t>Balcı, B. (2016). Sosyal bilimlerde araştırma: Yöntem, teknik ve ilkeler. Ankara: </a:t>
                      </a:r>
                      <a:r>
                        <a:rPr lang="tr-TR" sz="2000" dirty="0" err="1" smtClean="0"/>
                        <a:t>Pegem</a:t>
                      </a:r>
                      <a:r>
                        <a:rPr lang="tr-TR" sz="2000" dirty="0" smtClean="0"/>
                        <a:t> Akademi </a:t>
                      </a:r>
                    </a:p>
                    <a:p>
                      <a:pPr marL="0" marR="0" indent="0" algn="just" defTabSz="914400" rtl="0" eaLnBrk="1" fontAlgn="auto" latinLnBrk="0" hangingPunct="1">
                        <a:lnSpc>
                          <a:spcPct val="100000"/>
                        </a:lnSpc>
                        <a:spcBef>
                          <a:spcPts val="0"/>
                        </a:spcBef>
                        <a:spcAft>
                          <a:spcPts val="0"/>
                        </a:spcAft>
                        <a:buClrTx/>
                        <a:buSzTx/>
                        <a:buFontTx/>
                        <a:buNone/>
                        <a:tabLst/>
                        <a:defRPr/>
                      </a:pPr>
                      <a:endParaRPr lang="tr-TR" sz="2000" dirty="0" smtClean="0">
                        <a:solidFill>
                          <a:srgbClr val="000000"/>
                        </a:solidFill>
                        <a:effectLst/>
                        <a:latin typeface="Arial" panose="020B0604020202020204" pitchFamily="34" charset="0"/>
                        <a:ea typeface="Calibri" panose="020F0502020204030204" pitchFamily="34" charset="0"/>
                      </a:endParaRPr>
                    </a:p>
                    <a:p>
                      <a:r>
                        <a:rPr lang="tr-TR" sz="2000" dirty="0" smtClean="0">
                          <a:latin typeface="+mn-lt"/>
                          <a:cs typeface="Times New Roman" panose="02020603050405020304" pitchFamily="18" charset="0"/>
                        </a:rPr>
                        <a:t>Büyüköztürk, Ş., Çakmak, E.K.,  Akgün, Ö.E., Karadeniz, Ş.  ve 	Demirel, F. (2008). </a:t>
                      </a:r>
                      <a:r>
                        <a:rPr lang="tr-TR" sz="2000" i="1" dirty="0" smtClean="0">
                          <a:latin typeface="+mn-lt"/>
                          <a:cs typeface="Times New Roman" panose="02020603050405020304" pitchFamily="18" charset="0"/>
                        </a:rPr>
                        <a:t>Bilimsel Araştırma Yöntemleri</a:t>
                      </a:r>
                      <a:r>
                        <a:rPr lang="tr-TR" sz="2000" dirty="0" smtClean="0">
                          <a:latin typeface="+mn-lt"/>
                          <a:cs typeface="Times New Roman" panose="02020603050405020304" pitchFamily="18" charset="0"/>
                        </a:rPr>
                        <a:t>. </a:t>
                      </a:r>
                      <a:r>
                        <a:rPr lang="tr-TR" sz="2000" dirty="0" smtClean="0">
                          <a:latin typeface="+mn-lt"/>
                          <a:cs typeface="Times New Roman" panose="02020603050405020304" pitchFamily="18" charset="0"/>
                        </a:rPr>
                        <a:t>Ankara:</a:t>
                      </a:r>
                      <a:r>
                        <a:rPr lang="tr-TR" sz="2000" dirty="0" err="1" smtClean="0">
                          <a:latin typeface="+mn-lt"/>
                          <a:cs typeface="Times New Roman" panose="02020603050405020304" pitchFamily="18" charset="0"/>
                        </a:rPr>
                        <a:t>Pegem</a:t>
                      </a:r>
                      <a:r>
                        <a:rPr lang="tr-TR" sz="2000" dirty="0" smtClean="0">
                          <a:latin typeface="+mn-lt"/>
                          <a:cs typeface="Times New Roman" panose="02020603050405020304" pitchFamily="18" charset="0"/>
                        </a:rPr>
                        <a:t>.</a:t>
                      </a:r>
                    </a:p>
                    <a:p>
                      <a:endParaRPr lang="tr-TR" sz="2000" dirty="0" smtClean="0">
                        <a:latin typeface="+mn-lt"/>
                        <a:cs typeface="Times New Roman" panose="02020603050405020304" pitchFamily="18" charset="0"/>
                      </a:endParaRPr>
                    </a:p>
                    <a:p>
                      <a:pPr>
                        <a:buNone/>
                      </a:pPr>
                      <a:r>
                        <a:rPr lang="tr-TR" sz="2000" kern="1200" dirty="0" err="1" smtClean="0">
                          <a:solidFill>
                            <a:schemeClr val="tx1"/>
                          </a:solidFill>
                          <a:latin typeface="+mn-lt"/>
                          <a:ea typeface="+mn-ea"/>
                          <a:cs typeface="+mn-cs"/>
                        </a:rPr>
                        <a:t>Fraenkel</a:t>
                      </a:r>
                      <a:r>
                        <a:rPr lang="tr-TR" sz="2000" kern="1200" dirty="0" smtClean="0">
                          <a:solidFill>
                            <a:schemeClr val="tx1"/>
                          </a:solidFill>
                          <a:latin typeface="+mn-lt"/>
                          <a:ea typeface="+mn-ea"/>
                          <a:cs typeface="+mn-cs"/>
                        </a:rPr>
                        <a:t>, J. R., </a:t>
                      </a:r>
                      <a:r>
                        <a:rPr lang="tr-TR" sz="2000" kern="1200" dirty="0" err="1" smtClean="0">
                          <a:solidFill>
                            <a:schemeClr val="tx1"/>
                          </a:solidFill>
                          <a:latin typeface="+mn-lt"/>
                          <a:ea typeface="+mn-ea"/>
                          <a:cs typeface="+mn-cs"/>
                        </a:rPr>
                        <a:t>Wallen</a:t>
                      </a:r>
                      <a:r>
                        <a:rPr lang="tr-TR" sz="2000" kern="1200" dirty="0" smtClean="0">
                          <a:solidFill>
                            <a:schemeClr val="tx1"/>
                          </a:solidFill>
                          <a:latin typeface="+mn-lt"/>
                          <a:ea typeface="+mn-ea"/>
                          <a:cs typeface="+mn-cs"/>
                        </a:rPr>
                        <a:t>, N. E., ve </a:t>
                      </a:r>
                      <a:r>
                        <a:rPr lang="tr-TR" sz="2000" kern="1200" dirty="0" err="1" smtClean="0">
                          <a:solidFill>
                            <a:schemeClr val="tx1"/>
                          </a:solidFill>
                          <a:latin typeface="+mn-lt"/>
                          <a:ea typeface="+mn-ea"/>
                          <a:cs typeface="+mn-cs"/>
                        </a:rPr>
                        <a:t>Hyun</a:t>
                      </a:r>
                      <a:r>
                        <a:rPr lang="tr-TR" sz="2000" kern="1200" dirty="0" smtClean="0">
                          <a:solidFill>
                            <a:schemeClr val="tx1"/>
                          </a:solidFill>
                          <a:latin typeface="+mn-lt"/>
                          <a:ea typeface="+mn-ea"/>
                          <a:cs typeface="+mn-cs"/>
                        </a:rPr>
                        <a:t>, H. H.(2012). </a:t>
                      </a:r>
                      <a:r>
                        <a:rPr lang="tr-TR" sz="2000" kern="1200" dirty="0" err="1" smtClean="0">
                          <a:solidFill>
                            <a:schemeClr val="tx1"/>
                          </a:solidFill>
                          <a:latin typeface="+mn-lt"/>
                          <a:ea typeface="+mn-ea"/>
                          <a:cs typeface="+mn-cs"/>
                        </a:rPr>
                        <a:t>How</a:t>
                      </a:r>
                      <a:r>
                        <a:rPr lang="tr-TR" sz="2000" kern="1200" dirty="0" smtClean="0">
                          <a:solidFill>
                            <a:schemeClr val="tx1"/>
                          </a:solidFill>
                          <a:latin typeface="+mn-lt"/>
                          <a:ea typeface="+mn-ea"/>
                          <a:cs typeface="+mn-cs"/>
                        </a:rPr>
                        <a:t> </a:t>
                      </a:r>
                      <a:r>
                        <a:rPr lang="tr-TR" sz="2000" kern="1200" dirty="0" err="1" smtClean="0">
                          <a:solidFill>
                            <a:schemeClr val="tx1"/>
                          </a:solidFill>
                          <a:latin typeface="+mn-lt"/>
                          <a:ea typeface="+mn-ea"/>
                          <a:cs typeface="+mn-cs"/>
                        </a:rPr>
                        <a:t>to</a:t>
                      </a:r>
                      <a:r>
                        <a:rPr lang="tr-TR" sz="2000" kern="1200" dirty="0" smtClean="0">
                          <a:solidFill>
                            <a:schemeClr val="tx1"/>
                          </a:solidFill>
                          <a:latin typeface="+mn-lt"/>
                          <a:ea typeface="+mn-ea"/>
                          <a:cs typeface="+mn-cs"/>
                        </a:rPr>
                        <a:t> </a:t>
                      </a:r>
                      <a:r>
                        <a:rPr lang="tr-TR" sz="2000" kern="1200" dirty="0" err="1" smtClean="0">
                          <a:solidFill>
                            <a:schemeClr val="tx1"/>
                          </a:solidFill>
                          <a:latin typeface="+mn-lt"/>
                          <a:ea typeface="+mn-ea"/>
                          <a:cs typeface="+mn-cs"/>
                        </a:rPr>
                        <a:t>design</a:t>
                      </a:r>
                      <a:r>
                        <a:rPr lang="tr-TR" sz="2000" kern="1200" dirty="0" smtClean="0">
                          <a:solidFill>
                            <a:schemeClr val="tx1"/>
                          </a:solidFill>
                          <a:latin typeface="+mn-lt"/>
                          <a:ea typeface="+mn-ea"/>
                          <a:cs typeface="+mn-cs"/>
                        </a:rPr>
                        <a:t> </a:t>
                      </a:r>
                      <a:r>
                        <a:rPr lang="tr-TR" sz="2000" kern="1200" dirty="0" err="1" smtClean="0">
                          <a:solidFill>
                            <a:schemeClr val="tx1"/>
                          </a:solidFill>
                          <a:latin typeface="+mn-lt"/>
                          <a:ea typeface="+mn-ea"/>
                          <a:cs typeface="+mn-cs"/>
                        </a:rPr>
                        <a:t>and</a:t>
                      </a:r>
                      <a:r>
                        <a:rPr lang="tr-TR" sz="2000" kern="1200" dirty="0" smtClean="0">
                          <a:solidFill>
                            <a:schemeClr val="tx1"/>
                          </a:solidFill>
                          <a:latin typeface="+mn-lt"/>
                          <a:ea typeface="+mn-ea"/>
                          <a:cs typeface="+mn-cs"/>
                        </a:rPr>
                        <a:t> </a:t>
                      </a:r>
                      <a:r>
                        <a:rPr lang="tr-TR" sz="2000" kern="1200" dirty="0" err="1" smtClean="0">
                          <a:solidFill>
                            <a:schemeClr val="tx1"/>
                          </a:solidFill>
                          <a:latin typeface="+mn-lt"/>
                          <a:ea typeface="+mn-ea"/>
                          <a:cs typeface="+mn-cs"/>
                        </a:rPr>
                        <a:t>evaluate</a:t>
                      </a:r>
                      <a:r>
                        <a:rPr lang="tr-TR" sz="2000" kern="1200" dirty="0" smtClean="0">
                          <a:solidFill>
                            <a:schemeClr val="tx1"/>
                          </a:solidFill>
                          <a:latin typeface="+mn-lt"/>
                          <a:ea typeface="+mn-ea"/>
                          <a:cs typeface="+mn-cs"/>
                        </a:rPr>
                        <a:t> </a:t>
                      </a:r>
                      <a:r>
                        <a:rPr lang="tr-TR" sz="2000" kern="1200" dirty="0" err="1" smtClean="0">
                          <a:solidFill>
                            <a:schemeClr val="tx1"/>
                          </a:solidFill>
                          <a:latin typeface="+mn-lt"/>
                          <a:ea typeface="+mn-ea"/>
                          <a:cs typeface="+mn-cs"/>
                        </a:rPr>
                        <a:t>research</a:t>
                      </a:r>
                      <a:r>
                        <a:rPr lang="tr-TR" sz="2000" kern="1200" dirty="0" smtClean="0">
                          <a:solidFill>
                            <a:schemeClr val="tx1"/>
                          </a:solidFill>
                          <a:latin typeface="+mn-lt"/>
                          <a:ea typeface="+mn-ea"/>
                          <a:cs typeface="+mn-cs"/>
                        </a:rPr>
                        <a:t> in </a:t>
                      </a:r>
                      <a:r>
                        <a:rPr lang="tr-TR" sz="2000" kern="1200" dirty="0" err="1" smtClean="0">
                          <a:solidFill>
                            <a:schemeClr val="tx1"/>
                          </a:solidFill>
                          <a:latin typeface="+mn-lt"/>
                          <a:ea typeface="+mn-ea"/>
                          <a:cs typeface="+mn-cs"/>
                        </a:rPr>
                        <a:t>education</a:t>
                      </a:r>
                      <a:r>
                        <a:rPr lang="tr-TR" sz="2000" kern="1200" dirty="0" smtClean="0">
                          <a:solidFill>
                            <a:schemeClr val="tx1"/>
                          </a:solidFill>
                          <a:latin typeface="+mn-lt"/>
                          <a:ea typeface="+mn-ea"/>
                          <a:cs typeface="+mn-cs"/>
                        </a:rPr>
                        <a:t>. (8th </a:t>
                      </a:r>
                      <a:r>
                        <a:rPr lang="tr-TR" sz="2000" kern="1200" dirty="0" err="1" smtClean="0">
                          <a:solidFill>
                            <a:schemeClr val="tx1"/>
                          </a:solidFill>
                          <a:latin typeface="+mn-lt"/>
                          <a:ea typeface="+mn-ea"/>
                          <a:cs typeface="+mn-cs"/>
                        </a:rPr>
                        <a:t>Edition</a:t>
                      </a:r>
                      <a:r>
                        <a:rPr lang="tr-TR" sz="2000" kern="1200" dirty="0" smtClean="0">
                          <a:solidFill>
                            <a:schemeClr val="tx1"/>
                          </a:solidFill>
                          <a:latin typeface="+mn-lt"/>
                          <a:ea typeface="+mn-ea"/>
                          <a:cs typeface="+mn-cs"/>
                        </a:rPr>
                        <a:t>). New York: </a:t>
                      </a:r>
                      <a:r>
                        <a:rPr lang="tr-TR" sz="2000" kern="1200" dirty="0" err="1" smtClean="0">
                          <a:solidFill>
                            <a:schemeClr val="tx1"/>
                          </a:solidFill>
                          <a:latin typeface="+mn-lt"/>
                          <a:ea typeface="+mn-ea"/>
                          <a:cs typeface="+mn-cs"/>
                        </a:rPr>
                        <a:t>McGraw</a:t>
                      </a:r>
                      <a:r>
                        <a:rPr lang="tr-TR" sz="2000" kern="1200" dirty="0" smtClean="0">
                          <a:solidFill>
                            <a:schemeClr val="tx1"/>
                          </a:solidFill>
                          <a:latin typeface="+mn-lt"/>
                          <a:ea typeface="+mn-ea"/>
                          <a:cs typeface="+mn-cs"/>
                        </a:rPr>
                        <a:t>-	</a:t>
                      </a:r>
                      <a:r>
                        <a:rPr lang="tr-TR" sz="2000" kern="1200" dirty="0" err="1" smtClean="0">
                          <a:solidFill>
                            <a:schemeClr val="tx1"/>
                          </a:solidFill>
                          <a:latin typeface="+mn-lt"/>
                          <a:ea typeface="+mn-ea"/>
                          <a:cs typeface="+mn-cs"/>
                        </a:rPr>
                        <a:t>Hill</a:t>
                      </a:r>
                      <a:endParaRPr lang="tr-TR" sz="2000" kern="1200" dirty="0" smtClean="0">
                        <a:solidFill>
                          <a:schemeClr val="tx1"/>
                        </a:solidFill>
                        <a:latin typeface="+mn-lt"/>
                        <a:ea typeface="+mn-ea"/>
                        <a:cs typeface="+mn-cs"/>
                      </a:endParaRPr>
                    </a:p>
                    <a:p>
                      <a:endParaRPr lang="tr-TR" sz="2000" dirty="0" smtClean="0">
                        <a:latin typeface="+mn-lt"/>
                        <a:cs typeface="Times New Roman" panose="02020603050405020304" pitchFamily="18" charset="0"/>
                      </a:endParaRPr>
                    </a:p>
                    <a:p>
                      <a:r>
                        <a:rPr lang="tr-TR" sz="2000" dirty="0" smtClean="0">
                          <a:latin typeface="+mn-lt"/>
                          <a:cs typeface="Times New Roman" panose="02020603050405020304" pitchFamily="18" charset="0"/>
                        </a:rPr>
                        <a:t>Karasar, N. (2016). </a:t>
                      </a:r>
                      <a:r>
                        <a:rPr lang="tr-TR" sz="2000" i="1" dirty="0" smtClean="0">
                          <a:latin typeface="+mn-lt"/>
                          <a:cs typeface="Times New Roman" panose="02020603050405020304" pitchFamily="18" charset="0"/>
                        </a:rPr>
                        <a:t>Bilimsel Araştırma Yöntemleri </a:t>
                      </a:r>
                      <a:r>
                        <a:rPr lang="tr-TR" sz="2000" dirty="0" smtClean="0">
                          <a:latin typeface="+mn-lt"/>
                          <a:cs typeface="Times New Roman" panose="02020603050405020304" pitchFamily="18" charset="0"/>
                        </a:rPr>
                        <a:t>(31. Baskı). </a:t>
                      </a:r>
                      <a:r>
                        <a:rPr lang="tr-TR" sz="2000" dirty="0" smtClean="0">
                          <a:latin typeface="+mn-lt"/>
                          <a:cs typeface="Times New Roman" panose="02020603050405020304" pitchFamily="18" charset="0"/>
                        </a:rPr>
                        <a:t>Ankara</a:t>
                      </a:r>
                      <a:r>
                        <a:rPr lang="tr-TR" sz="2000" dirty="0" smtClean="0">
                          <a:latin typeface="+mn-lt"/>
                          <a:cs typeface="Times New Roman" panose="02020603050405020304" pitchFamily="18" charset="0"/>
                        </a:rPr>
                        <a:t>: Nobel </a:t>
                      </a:r>
                      <a:r>
                        <a:rPr lang="tr-TR" sz="2000" dirty="0" smtClean="0">
                          <a:latin typeface="Times New Roman" panose="02020603050405020304" pitchFamily="18" charset="0"/>
                          <a:cs typeface="Times New Roman" panose="02020603050405020304" pitchFamily="18" charset="0"/>
                        </a:rPr>
                        <a:t>Akademik</a:t>
                      </a:r>
                    </a:p>
                    <a:p>
                      <a:pPr algn="just">
                        <a:spcAft>
                          <a:spcPts val="0"/>
                        </a:spcAft>
                      </a:pPr>
                      <a:endParaRPr lang="tr-TR"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2000" dirty="0" smtClean="0">
                          <a:effectLst/>
                          <a:latin typeface="Times New Roman" panose="02020603050405020304" pitchFamily="18" charset="0"/>
                          <a:cs typeface="Times New Roman" panose="02020603050405020304" pitchFamily="18" charset="0"/>
                        </a:rPr>
                        <a:t>Kumar, R. (2015). </a:t>
                      </a:r>
                      <a:r>
                        <a:rPr lang="tr-TR" sz="2000" i="1" dirty="0" smtClean="0">
                          <a:effectLst/>
                          <a:latin typeface="Times New Roman" panose="02020603050405020304" pitchFamily="18" charset="0"/>
                          <a:cs typeface="Times New Roman" panose="02020603050405020304" pitchFamily="18" charset="0"/>
                        </a:rPr>
                        <a:t>Araştırma Yöntemleri - Yeni Başlayanlar İçin Adım Adım</a:t>
                      </a:r>
                    </a:p>
                    <a:p>
                      <a:pPr marL="0" marR="0" indent="0" algn="just" defTabSz="914400" rtl="0" eaLnBrk="1" fontAlgn="auto" latinLnBrk="0" hangingPunct="1">
                        <a:lnSpc>
                          <a:spcPct val="100000"/>
                        </a:lnSpc>
                        <a:spcBef>
                          <a:spcPts val="0"/>
                        </a:spcBef>
                        <a:spcAft>
                          <a:spcPts val="0"/>
                        </a:spcAft>
                        <a:buClrTx/>
                        <a:buSzTx/>
                        <a:buFontTx/>
                        <a:buNone/>
                        <a:tabLst/>
                        <a:defRPr/>
                      </a:pPr>
                      <a:r>
                        <a:rPr lang="tr-TR" sz="2000" i="1" dirty="0" smtClean="0">
                          <a:effectLst/>
                          <a:latin typeface="Times New Roman" panose="02020603050405020304" pitchFamily="18" charset="0"/>
                          <a:cs typeface="Times New Roman" panose="02020603050405020304" pitchFamily="18" charset="0"/>
                        </a:rPr>
                        <a:t> Araştırma Rehber</a:t>
                      </a:r>
                      <a:r>
                        <a:rPr lang="tr-TR" sz="2000" dirty="0" smtClean="0">
                          <a:effectLst/>
                          <a:latin typeface="Times New Roman" panose="02020603050405020304" pitchFamily="18" charset="0"/>
                          <a:cs typeface="Times New Roman" panose="02020603050405020304" pitchFamily="18" charset="0"/>
                        </a:rPr>
                        <a:t>i. Ankara: Edge Akademi. Ömay, Ç.(Ed.). Çevirenler: Çokluk, Ö., Şekercioğlu, G. ve Atak, H.</a:t>
                      </a:r>
                    </a:p>
                    <a:p>
                      <a:pPr algn="just">
                        <a:spcAft>
                          <a:spcPts val="0"/>
                        </a:spcAft>
                      </a:pPr>
                      <a:endParaRPr lang="tr-TR" sz="2000" dirty="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 xmlns:a16="http://schemas.microsoft.com/office/drawing/2014/main" val="4049771123"/>
                  </a:ext>
                </a:extLst>
              </a:tr>
            </a:tbl>
          </a:graphicData>
        </a:graphic>
      </p:graphicFrame>
    </p:spTree>
    <p:extLst>
      <p:ext uri="{BB962C8B-B14F-4D97-AF65-F5344CB8AC3E}">
        <p14:creationId xmlns="" xmlns:p14="http://schemas.microsoft.com/office/powerpoint/2010/main" val="3825931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3600" dirty="0"/>
              <a:t>II. YÖNTEM</a:t>
            </a:r>
          </a:p>
          <a:p>
            <a:pPr lvl="1">
              <a:buFont typeface="Wingdings" panose="05000000000000000000" pitchFamily="2" charset="2"/>
              <a:buChar char="Ø"/>
            </a:pPr>
            <a:r>
              <a:rPr lang="tr-TR" sz="3600" dirty="0">
                <a:solidFill>
                  <a:srgbClr val="FF0000"/>
                </a:solidFill>
              </a:rPr>
              <a:t>Evren ve Örneklem</a:t>
            </a:r>
          </a:p>
          <a:p>
            <a:pPr lvl="1">
              <a:buFont typeface="Wingdings" panose="05000000000000000000" pitchFamily="2" charset="2"/>
              <a:buChar char="Ø"/>
            </a:pPr>
            <a:r>
              <a:rPr lang="tr-TR" sz="3600" dirty="0">
                <a:solidFill>
                  <a:schemeClr val="bg1">
                    <a:lumMod val="50000"/>
                  </a:schemeClr>
                </a:solidFill>
              </a:rPr>
              <a:t>Veriler ve Toplanması</a:t>
            </a:r>
          </a:p>
          <a:p>
            <a:pPr lvl="1">
              <a:buFont typeface="Wingdings" panose="05000000000000000000" pitchFamily="2" charset="2"/>
              <a:buChar char="Ø"/>
            </a:pPr>
            <a:r>
              <a:rPr lang="tr-TR" sz="3600" dirty="0">
                <a:solidFill>
                  <a:schemeClr val="bg1">
                    <a:lumMod val="50000"/>
                  </a:schemeClr>
                </a:solidFill>
              </a:rPr>
              <a:t>Verilerin Çözümü ve Yorumu </a:t>
            </a:r>
          </a:p>
          <a:p>
            <a:endParaRPr lang="tr-TR" dirty="0"/>
          </a:p>
        </p:txBody>
      </p:sp>
    </p:spTree>
    <p:extLst>
      <p:ext uri="{BB962C8B-B14F-4D97-AF65-F5344CB8AC3E}">
        <p14:creationId xmlns="" xmlns:p14="http://schemas.microsoft.com/office/powerpoint/2010/main" val="3432867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Sunum Akışı</a:t>
            </a:r>
            <a:endParaRPr lang="tr-TR" dirty="0"/>
          </a:p>
        </p:txBody>
      </p:sp>
      <p:sp>
        <p:nvSpPr>
          <p:cNvPr id="3" name="İçerik Yer Tutucusu 2"/>
          <p:cNvSpPr>
            <a:spLocks noGrp="1"/>
          </p:cNvSpPr>
          <p:nvPr>
            <p:ph idx="1"/>
          </p:nvPr>
        </p:nvSpPr>
        <p:spPr/>
        <p:txBody>
          <a:bodyPr>
            <a:normAutofit/>
          </a:bodyPr>
          <a:lstStyle/>
          <a:p>
            <a:r>
              <a:rPr lang="tr-TR" dirty="0"/>
              <a:t>Evren ve </a:t>
            </a:r>
            <a:r>
              <a:rPr lang="tr-TR" dirty="0" smtClean="0"/>
              <a:t>Örneklem</a:t>
            </a:r>
          </a:p>
          <a:p>
            <a:pPr lvl="1">
              <a:buFont typeface="Courier New" panose="02070309020205020404" pitchFamily="49" charset="0"/>
              <a:buChar char="o"/>
            </a:pPr>
            <a:r>
              <a:rPr lang="tr-TR" sz="2800" dirty="0" smtClean="0"/>
              <a:t>Örnekleme</a:t>
            </a:r>
          </a:p>
          <a:p>
            <a:pPr lvl="1">
              <a:buFont typeface="Courier New" panose="02070309020205020404" pitchFamily="49" charset="0"/>
              <a:buChar char="o"/>
            </a:pPr>
            <a:r>
              <a:rPr lang="tr-TR" sz="2800" dirty="0"/>
              <a:t>Örnekleme Sürecinin Aşamaları </a:t>
            </a:r>
            <a:endParaRPr lang="tr-TR" sz="2800" dirty="0" smtClean="0"/>
          </a:p>
          <a:p>
            <a:pPr lvl="1">
              <a:buFont typeface="Courier New" panose="02070309020205020404" pitchFamily="49" charset="0"/>
              <a:buChar char="o"/>
            </a:pPr>
            <a:r>
              <a:rPr lang="tr-TR" sz="2800" dirty="0" smtClean="0"/>
              <a:t>Örnekleme Yöntemleri </a:t>
            </a:r>
          </a:p>
          <a:p>
            <a:pPr lvl="2">
              <a:buFont typeface="Wingdings" panose="05000000000000000000" pitchFamily="2" charset="2"/>
              <a:buChar char="ü"/>
            </a:pPr>
            <a:r>
              <a:rPr lang="tr-TR" sz="2800" dirty="0"/>
              <a:t>Olasılığa Dayalı Örnekleme </a:t>
            </a:r>
            <a:r>
              <a:rPr lang="tr-TR" sz="2800" dirty="0" smtClean="0"/>
              <a:t>Yöntemleri</a:t>
            </a:r>
          </a:p>
          <a:p>
            <a:pPr lvl="2">
              <a:buFont typeface="Wingdings" panose="05000000000000000000" pitchFamily="2" charset="2"/>
              <a:buChar char="ü"/>
            </a:pPr>
            <a:r>
              <a:rPr lang="tr-TR" sz="2800" dirty="0"/>
              <a:t>Olasılığa Dayalı Olmayan Örnekleme </a:t>
            </a:r>
            <a:r>
              <a:rPr lang="tr-TR" sz="2800" dirty="0" smtClean="0"/>
              <a:t>Yöntemleri</a:t>
            </a:r>
          </a:p>
          <a:p>
            <a:r>
              <a:rPr lang="tr-TR" dirty="0"/>
              <a:t>Örneklem Büyüklüğünün </a:t>
            </a:r>
            <a:r>
              <a:rPr lang="tr-TR" dirty="0" smtClean="0"/>
              <a:t>Kararlaştırılması</a:t>
            </a:r>
          </a:p>
          <a:p>
            <a:r>
              <a:rPr lang="tr-TR" dirty="0"/>
              <a:t>Temsilliğin sınanması</a:t>
            </a:r>
            <a:endParaRPr lang="tr-TR" dirty="0" smtClean="0"/>
          </a:p>
        </p:txBody>
      </p:sp>
    </p:spTree>
    <p:extLst>
      <p:ext uri="{BB962C8B-B14F-4D97-AF65-F5344CB8AC3E}">
        <p14:creationId xmlns="" xmlns:p14="http://schemas.microsoft.com/office/powerpoint/2010/main" val="4003119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Evren ve Örneklem</a:t>
            </a:r>
            <a:endParaRPr lang="tr-TR" dirty="0"/>
          </a:p>
        </p:txBody>
      </p:sp>
      <p:sp>
        <p:nvSpPr>
          <p:cNvPr id="3" name="İçerik Yer Tutucusu 2"/>
          <p:cNvSpPr>
            <a:spLocks noGrp="1"/>
          </p:cNvSpPr>
          <p:nvPr>
            <p:ph idx="1"/>
          </p:nvPr>
        </p:nvSpPr>
        <p:spPr/>
        <p:txBody>
          <a:bodyPr/>
          <a:lstStyle/>
          <a:p>
            <a:pPr algn="just"/>
            <a:r>
              <a:rPr lang="tr-TR" sz="3200" dirty="0" smtClean="0"/>
              <a:t>Evren? </a:t>
            </a:r>
          </a:p>
          <a:p>
            <a:pPr algn="just"/>
            <a:r>
              <a:rPr lang="tr-TR" sz="3200" dirty="0" smtClean="0"/>
              <a:t>Örneklem?</a:t>
            </a:r>
          </a:p>
          <a:p>
            <a:pPr algn="just"/>
            <a:endParaRPr lang="tr-TR" sz="3200" dirty="0" smtClean="0"/>
          </a:p>
          <a:p>
            <a:pPr algn="just"/>
            <a:r>
              <a:rPr lang="tr-TR" sz="3200" dirty="0" smtClean="0"/>
              <a:t>Araştırmalar </a:t>
            </a:r>
            <a:r>
              <a:rPr lang="tr-TR" sz="3200" dirty="0"/>
              <a:t>ilgili olduğu evren ile üzerinde çalışılan örneklemin önemli özellikleriyle </a:t>
            </a:r>
            <a:r>
              <a:rPr lang="tr-TR" sz="3200" dirty="0" smtClean="0"/>
              <a:t>raporda </a:t>
            </a:r>
            <a:r>
              <a:rPr lang="tr-TR" sz="3200" dirty="0"/>
              <a:t>belirlenip tanımlanması ve sınırlandırılması gerekir.</a:t>
            </a:r>
          </a:p>
          <a:p>
            <a:endParaRPr lang="tr-TR" dirty="0"/>
          </a:p>
        </p:txBody>
      </p:sp>
    </p:spTree>
    <p:extLst>
      <p:ext uri="{BB962C8B-B14F-4D97-AF65-F5344CB8AC3E}">
        <p14:creationId xmlns="" xmlns:p14="http://schemas.microsoft.com/office/powerpoint/2010/main" val="3656956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lvl="1" algn="l" rtl="0">
              <a:lnSpc>
                <a:spcPct val="90000"/>
              </a:lnSpc>
              <a:spcBef>
                <a:spcPct val="0"/>
              </a:spcBef>
            </a:pPr>
            <a:r>
              <a:rPr lang="tr-TR" sz="4000" dirty="0" smtClean="0"/>
              <a:t>Örnekleme</a:t>
            </a:r>
            <a:endParaRPr lang="tr-TR" sz="4000" dirty="0"/>
          </a:p>
        </p:txBody>
      </p:sp>
      <p:sp>
        <p:nvSpPr>
          <p:cNvPr id="3" name="İçerik Yer Tutucusu 2"/>
          <p:cNvSpPr>
            <a:spLocks noGrp="1"/>
          </p:cNvSpPr>
          <p:nvPr>
            <p:ph idx="1"/>
          </p:nvPr>
        </p:nvSpPr>
        <p:spPr/>
        <p:txBody>
          <a:bodyPr/>
          <a:lstStyle/>
          <a:p>
            <a:endParaRPr lang="tr-TR" dirty="0"/>
          </a:p>
          <a:p>
            <a:pPr algn="just"/>
            <a:r>
              <a:rPr lang="tr-TR" sz="4000" dirty="0"/>
              <a:t>Evrenden örneklem alma işlemidir.</a:t>
            </a:r>
          </a:p>
          <a:p>
            <a:pPr algn="just"/>
            <a:r>
              <a:rPr lang="tr-TR" sz="4000" dirty="0" smtClean="0"/>
              <a:t>Örneklemenin </a:t>
            </a:r>
            <a:r>
              <a:rPr lang="tr-TR" sz="4000" dirty="0"/>
              <a:t>temel kuralı yansızlıktır.</a:t>
            </a:r>
          </a:p>
          <a:p>
            <a:pPr marL="0" indent="0" algn="just">
              <a:buNone/>
            </a:pPr>
            <a:endParaRPr lang="tr-TR" sz="4000" dirty="0" smtClean="0"/>
          </a:p>
          <a:p>
            <a:pPr marL="1371600" lvl="3" indent="0">
              <a:buNone/>
            </a:pPr>
            <a:r>
              <a:rPr lang="tr-TR" sz="4000" dirty="0" smtClean="0"/>
              <a:t>Yansızlık ?</a:t>
            </a:r>
            <a:endParaRPr lang="tr-TR" sz="4000" dirty="0"/>
          </a:p>
        </p:txBody>
      </p:sp>
    </p:spTree>
    <p:extLst>
      <p:ext uri="{BB962C8B-B14F-4D97-AF65-F5344CB8AC3E}">
        <p14:creationId xmlns="" xmlns:p14="http://schemas.microsoft.com/office/powerpoint/2010/main" val="3487571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lvl="1" algn="l" rtl="0">
              <a:lnSpc>
                <a:spcPct val="90000"/>
              </a:lnSpc>
              <a:spcBef>
                <a:spcPct val="0"/>
              </a:spcBef>
            </a:pPr>
            <a:r>
              <a:rPr lang="tr-TR" sz="4000" dirty="0" smtClean="0"/>
              <a:t>Örnekleme Sürecinin Aşamaları </a:t>
            </a:r>
            <a:endParaRPr lang="tr-TR" sz="4000" dirty="0"/>
          </a:p>
        </p:txBody>
      </p:sp>
      <p:sp>
        <p:nvSpPr>
          <p:cNvPr id="3" name="İçerik Yer Tutucusu 2"/>
          <p:cNvSpPr>
            <a:spLocks noGrp="1"/>
          </p:cNvSpPr>
          <p:nvPr>
            <p:ph idx="1"/>
          </p:nvPr>
        </p:nvSpPr>
        <p:spPr/>
        <p:txBody>
          <a:bodyPr/>
          <a:lstStyle/>
          <a:p>
            <a:r>
              <a:rPr lang="tr-TR" sz="3600" dirty="0"/>
              <a:t>Çalışma evreninin tanımlanması</a:t>
            </a:r>
          </a:p>
          <a:p>
            <a:r>
              <a:rPr lang="tr-TR" sz="3600" dirty="0" smtClean="0"/>
              <a:t>Evrendekilerin </a:t>
            </a:r>
            <a:r>
              <a:rPr lang="tr-TR" sz="3600" dirty="0"/>
              <a:t>listelenmesi</a:t>
            </a:r>
          </a:p>
          <a:p>
            <a:r>
              <a:rPr lang="tr-TR" sz="3600" dirty="0" smtClean="0"/>
              <a:t>Örnekleme </a:t>
            </a:r>
            <a:r>
              <a:rPr lang="tr-TR" sz="3600" dirty="0"/>
              <a:t>yönteminin belirlenmesi</a:t>
            </a:r>
          </a:p>
          <a:p>
            <a:r>
              <a:rPr lang="tr-TR" sz="3600" dirty="0" smtClean="0"/>
              <a:t>Örneklem </a:t>
            </a:r>
            <a:r>
              <a:rPr lang="tr-TR" sz="3600" dirty="0"/>
              <a:t>büyüklüğünün kararlaştırılması</a:t>
            </a:r>
          </a:p>
          <a:p>
            <a:r>
              <a:rPr lang="tr-TR" sz="3600" dirty="0" smtClean="0"/>
              <a:t>Örneklemin </a:t>
            </a:r>
            <a:r>
              <a:rPr lang="tr-TR" sz="3600" dirty="0"/>
              <a:t>alınması</a:t>
            </a:r>
          </a:p>
          <a:p>
            <a:r>
              <a:rPr lang="tr-TR" sz="3600" dirty="0" smtClean="0"/>
              <a:t>Temsilliğin </a:t>
            </a:r>
            <a:r>
              <a:rPr lang="tr-TR" sz="3600" dirty="0"/>
              <a:t>sınanması </a:t>
            </a:r>
          </a:p>
          <a:p>
            <a:endParaRPr lang="tr-TR" dirty="0"/>
          </a:p>
        </p:txBody>
      </p:sp>
      <p:sp>
        <p:nvSpPr>
          <p:cNvPr id="4" name="Dikdörtgen 3"/>
          <p:cNvSpPr/>
          <p:nvPr/>
        </p:nvSpPr>
        <p:spPr>
          <a:xfrm>
            <a:off x="5257800" y="5853797"/>
            <a:ext cx="6096000" cy="230832"/>
          </a:xfrm>
          <a:prstGeom prst="rect">
            <a:avLst/>
          </a:prstGeom>
        </p:spPr>
        <p:txBody>
          <a:bodyPr>
            <a:spAutoFit/>
          </a:bodyPr>
          <a:lstStyle/>
          <a:p>
            <a:pPr algn="r"/>
            <a:r>
              <a:rPr lang="tr-TR" sz="900" dirty="0">
                <a:latin typeface="Times New Roman" panose="02020603050405020304" pitchFamily="18" charset="0"/>
                <a:cs typeface="Times New Roman" panose="02020603050405020304" pitchFamily="18" charset="0"/>
              </a:rPr>
              <a:t>Karasar, N. (2016). </a:t>
            </a:r>
            <a:r>
              <a:rPr lang="tr-TR" sz="900" i="1" dirty="0">
                <a:latin typeface="Times New Roman" panose="02020603050405020304" pitchFamily="18" charset="0"/>
                <a:cs typeface="Times New Roman" panose="02020603050405020304" pitchFamily="18" charset="0"/>
              </a:rPr>
              <a:t>Bilimsel Araştırma Yöntemleri </a:t>
            </a:r>
            <a:r>
              <a:rPr lang="tr-TR" sz="900" dirty="0">
                <a:latin typeface="Times New Roman" panose="02020603050405020304" pitchFamily="18" charset="0"/>
                <a:cs typeface="Times New Roman" panose="02020603050405020304" pitchFamily="18" charset="0"/>
              </a:rPr>
              <a:t>(31. Baskı). Ankara: Nobel Akademik</a:t>
            </a:r>
          </a:p>
        </p:txBody>
      </p:sp>
    </p:spTree>
    <p:extLst>
      <p:ext uri="{BB962C8B-B14F-4D97-AF65-F5344CB8AC3E}">
        <p14:creationId xmlns="" xmlns:p14="http://schemas.microsoft.com/office/powerpoint/2010/main" val="3691421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1" algn="l" rtl="0">
              <a:lnSpc>
                <a:spcPct val="90000"/>
              </a:lnSpc>
              <a:spcBef>
                <a:spcPct val="0"/>
              </a:spcBef>
            </a:pPr>
            <a:r>
              <a:rPr lang="tr-TR" sz="4000" dirty="0" smtClean="0"/>
              <a:t>Örnekleme</a:t>
            </a:r>
            <a:r>
              <a:rPr lang="tr-TR" sz="2800" dirty="0" smtClean="0"/>
              <a:t> </a:t>
            </a:r>
            <a:r>
              <a:rPr lang="tr-TR" sz="4000" dirty="0" smtClean="0"/>
              <a:t>Yöntemleri</a:t>
            </a:r>
            <a:r>
              <a:rPr lang="tr-TR" sz="2800" dirty="0" smtClean="0"/>
              <a:t> </a:t>
            </a:r>
            <a:endParaRPr lang="tr-TR" dirty="0"/>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endParaRPr lang="tr-TR" sz="3600" dirty="0" smtClean="0"/>
          </a:p>
          <a:p>
            <a:pPr>
              <a:buFont typeface="Wingdings" panose="05000000000000000000" pitchFamily="2" charset="2"/>
              <a:buChar char="Ø"/>
            </a:pPr>
            <a:endParaRPr lang="tr-TR" sz="3600" dirty="0"/>
          </a:p>
          <a:p>
            <a:pPr>
              <a:buFont typeface="Wingdings" panose="05000000000000000000" pitchFamily="2" charset="2"/>
              <a:buChar char="Ø"/>
            </a:pPr>
            <a:r>
              <a:rPr lang="tr-TR" sz="3600" dirty="0" smtClean="0"/>
              <a:t>Olasılığa Dayalı Örnekleme Yöntemleri</a:t>
            </a:r>
          </a:p>
          <a:p>
            <a:pPr marL="0" indent="0">
              <a:buNone/>
            </a:pPr>
            <a:endParaRPr lang="tr-TR" sz="3600" dirty="0"/>
          </a:p>
          <a:p>
            <a:pPr marL="0" indent="0">
              <a:buNone/>
            </a:pPr>
            <a:endParaRPr lang="tr-TR" sz="3600" dirty="0" smtClean="0"/>
          </a:p>
          <a:p>
            <a:pPr>
              <a:buFont typeface="Wingdings" panose="05000000000000000000" pitchFamily="2" charset="2"/>
              <a:buChar char="Ø"/>
            </a:pPr>
            <a:r>
              <a:rPr lang="tr-TR" sz="3600" dirty="0" smtClean="0"/>
              <a:t>Olasılığa Dayalı Olmayan Örnekleme Yöntemleri</a:t>
            </a:r>
          </a:p>
          <a:p>
            <a:endParaRPr lang="tr-TR" dirty="0"/>
          </a:p>
        </p:txBody>
      </p:sp>
    </p:spTree>
    <p:extLst>
      <p:ext uri="{BB962C8B-B14F-4D97-AF65-F5344CB8AC3E}">
        <p14:creationId xmlns="" xmlns:p14="http://schemas.microsoft.com/office/powerpoint/2010/main" val="42015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lvl="2"/>
            <a:r>
              <a:rPr lang="tr-TR" sz="2800" dirty="0" smtClean="0"/>
              <a:t>Olasılığa Dayalı Örnekleme Yöntemleri</a:t>
            </a:r>
          </a:p>
        </p:txBody>
      </p:sp>
      <p:sp>
        <p:nvSpPr>
          <p:cNvPr id="3" name="İçerik Yer Tutucusu 2"/>
          <p:cNvSpPr>
            <a:spLocks noGrp="1"/>
          </p:cNvSpPr>
          <p:nvPr>
            <p:ph idx="1"/>
          </p:nvPr>
        </p:nvSpPr>
        <p:spPr/>
        <p:txBody>
          <a:bodyPr/>
          <a:lstStyle/>
          <a:p>
            <a:r>
              <a:rPr lang="tr-TR" sz="3200" dirty="0" smtClean="0"/>
              <a:t>Eleman </a:t>
            </a:r>
            <a:r>
              <a:rPr lang="tr-TR" sz="3200" dirty="0"/>
              <a:t>Örnekleme</a:t>
            </a:r>
          </a:p>
          <a:p>
            <a:pPr lvl="2">
              <a:buFont typeface="Wingdings" panose="05000000000000000000" pitchFamily="2" charset="2"/>
              <a:buChar char="ü"/>
            </a:pPr>
            <a:r>
              <a:rPr lang="tr-TR" sz="3200" dirty="0" smtClean="0"/>
              <a:t>Oransız </a:t>
            </a:r>
            <a:r>
              <a:rPr lang="tr-TR" sz="3200" dirty="0"/>
              <a:t>eleman örnekleme</a:t>
            </a:r>
          </a:p>
          <a:p>
            <a:pPr lvl="2">
              <a:buFont typeface="Wingdings" panose="05000000000000000000" pitchFamily="2" charset="2"/>
              <a:buChar char="ü"/>
            </a:pPr>
            <a:r>
              <a:rPr lang="tr-TR" sz="3200" dirty="0" smtClean="0"/>
              <a:t>Oranlı </a:t>
            </a:r>
            <a:r>
              <a:rPr lang="tr-TR" sz="3200" dirty="0"/>
              <a:t>eleman </a:t>
            </a:r>
            <a:r>
              <a:rPr lang="tr-TR" sz="3200" dirty="0" smtClean="0"/>
              <a:t>örnekleme</a:t>
            </a:r>
          </a:p>
          <a:p>
            <a:r>
              <a:rPr lang="tr-TR" sz="3200" i="1" dirty="0"/>
              <a:t>Küme örnekleme</a:t>
            </a:r>
            <a:endParaRPr lang="tr-TR" sz="3200" dirty="0"/>
          </a:p>
          <a:p>
            <a:pPr lvl="2">
              <a:buFont typeface="Wingdings" panose="05000000000000000000" pitchFamily="2" charset="2"/>
              <a:buChar char="ü"/>
            </a:pPr>
            <a:r>
              <a:rPr lang="tr-TR" sz="3200" dirty="0" smtClean="0"/>
              <a:t>Oransız </a:t>
            </a:r>
            <a:r>
              <a:rPr lang="tr-TR" sz="3200" dirty="0"/>
              <a:t>küme örnekleme</a:t>
            </a:r>
          </a:p>
          <a:p>
            <a:pPr lvl="2">
              <a:buFont typeface="Wingdings" panose="05000000000000000000" pitchFamily="2" charset="2"/>
              <a:buChar char="ü"/>
            </a:pPr>
            <a:r>
              <a:rPr lang="tr-TR" sz="3200" dirty="0" smtClean="0"/>
              <a:t>Oranlı </a:t>
            </a:r>
            <a:r>
              <a:rPr lang="tr-TR" sz="3200" dirty="0"/>
              <a:t>küme örnekleme </a:t>
            </a:r>
          </a:p>
        </p:txBody>
      </p:sp>
    </p:spTree>
    <p:extLst>
      <p:ext uri="{BB962C8B-B14F-4D97-AF65-F5344CB8AC3E}">
        <p14:creationId xmlns="" xmlns:p14="http://schemas.microsoft.com/office/powerpoint/2010/main" val="2231816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Olasılığa Dayalı Olmayan Örnekleme Yöntemleri</a:t>
            </a:r>
          </a:p>
        </p:txBody>
      </p:sp>
      <p:sp>
        <p:nvSpPr>
          <p:cNvPr id="3" name="İçerik Yer Tutucusu 2"/>
          <p:cNvSpPr>
            <a:spLocks noGrp="1"/>
          </p:cNvSpPr>
          <p:nvPr>
            <p:ph idx="1"/>
          </p:nvPr>
        </p:nvSpPr>
        <p:spPr/>
        <p:txBody>
          <a:bodyPr>
            <a:normAutofit/>
          </a:bodyPr>
          <a:lstStyle/>
          <a:p>
            <a:pPr>
              <a:buFont typeface="Wingdings" panose="05000000000000000000" pitchFamily="2" charset="2"/>
              <a:buChar char="Ø"/>
            </a:pPr>
            <a:endParaRPr lang="tr-TR" sz="3600" dirty="0" smtClean="0"/>
          </a:p>
          <a:p>
            <a:pPr>
              <a:buFont typeface="Wingdings" panose="05000000000000000000" pitchFamily="2" charset="2"/>
              <a:buChar char="Ø"/>
            </a:pPr>
            <a:r>
              <a:rPr lang="tr-TR" sz="3600" dirty="0" smtClean="0"/>
              <a:t>Uygun </a:t>
            </a:r>
            <a:r>
              <a:rPr lang="tr-TR" sz="3600" dirty="0"/>
              <a:t>Örnekleme</a:t>
            </a:r>
          </a:p>
          <a:p>
            <a:pPr>
              <a:buFont typeface="Wingdings" panose="05000000000000000000" pitchFamily="2" charset="2"/>
              <a:buChar char="Ø"/>
            </a:pPr>
            <a:r>
              <a:rPr lang="tr-TR" sz="3600" dirty="0" smtClean="0"/>
              <a:t> </a:t>
            </a:r>
            <a:r>
              <a:rPr lang="tr-TR" sz="3600" dirty="0"/>
              <a:t>Kota Örnekleme</a:t>
            </a:r>
          </a:p>
          <a:p>
            <a:pPr>
              <a:buFont typeface="Wingdings" panose="05000000000000000000" pitchFamily="2" charset="2"/>
              <a:buChar char="Ø"/>
            </a:pPr>
            <a:r>
              <a:rPr lang="tr-TR" sz="3600" dirty="0" smtClean="0"/>
              <a:t>Amaçlı </a:t>
            </a:r>
            <a:r>
              <a:rPr lang="tr-TR" sz="3600" dirty="0"/>
              <a:t>Örnekleme</a:t>
            </a:r>
          </a:p>
          <a:p>
            <a:pPr>
              <a:buFont typeface="Wingdings" panose="05000000000000000000" pitchFamily="2" charset="2"/>
              <a:buChar char="Ø"/>
            </a:pPr>
            <a:r>
              <a:rPr lang="tr-TR" sz="3600" dirty="0" smtClean="0"/>
              <a:t>Kartopu </a:t>
            </a:r>
            <a:r>
              <a:rPr lang="tr-TR" sz="3600" dirty="0"/>
              <a:t>Örnekleme</a:t>
            </a:r>
          </a:p>
          <a:p>
            <a:pPr>
              <a:buFont typeface="Wingdings" panose="05000000000000000000" pitchFamily="2" charset="2"/>
              <a:buChar char="Ø"/>
            </a:pPr>
            <a:r>
              <a:rPr lang="tr-TR" sz="3600" dirty="0" smtClean="0"/>
              <a:t>Gelişigüzel </a:t>
            </a:r>
            <a:r>
              <a:rPr lang="tr-TR" sz="3600" dirty="0"/>
              <a:t>Örnekleme </a:t>
            </a:r>
          </a:p>
        </p:txBody>
      </p:sp>
    </p:spTree>
    <p:extLst>
      <p:ext uri="{BB962C8B-B14F-4D97-AF65-F5344CB8AC3E}">
        <p14:creationId xmlns="" xmlns:p14="http://schemas.microsoft.com/office/powerpoint/2010/main" val="151021682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718</Words>
  <Application>Microsoft Office PowerPoint</Application>
  <PresentationFormat>Özel</PresentationFormat>
  <Paragraphs>100</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  BİLİMSEL ARAŞTIRMA YÖNTEMLERİ</vt:lpstr>
      <vt:lpstr>Slayt 2</vt:lpstr>
      <vt:lpstr>Sunum Akışı</vt:lpstr>
      <vt:lpstr>Evren ve Örneklem</vt:lpstr>
      <vt:lpstr>Örnekleme</vt:lpstr>
      <vt:lpstr>Örnekleme Sürecinin Aşamaları </vt:lpstr>
      <vt:lpstr>Örnekleme Yöntemleri </vt:lpstr>
      <vt:lpstr>Olasılığa Dayalı Örnekleme Yöntemleri</vt:lpstr>
      <vt:lpstr>Olasılığa Dayalı Olmayan Örnekleme Yöntemleri</vt:lpstr>
      <vt:lpstr>Basit Seçkisiz Örnekleme</vt:lpstr>
      <vt:lpstr>Tabakalı Seçkisiz Örnekleme</vt:lpstr>
      <vt:lpstr>Seçkisiz Olmayan Örnekleme Yöntemleri</vt:lpstr>
      <vt:lpstr>Sistematik Örnekleme</vt:lpstr>
      <vt:lpstr>Uygun Örnekleme</vt:lpstr>
      <vt:lpstr>Uygun örnekleme (Fraenkel ve Wallen, 2009)</vt:lpstr>
      <vt:lpstr>Amaçsal Örnekleme</vt:lpstr>
      <vt:lpstr>Örneklem Büyüklüğünün Kararlaştırılması</vt:lpstr>
      <vt:lpstr>Temsilliğin sınanması</vt:lpstr>
      <vt:lpstr>Kaynakça</vt:lpstr>
    </vt:vector>
  </TitlesOfParts>
  <Company>SilentAll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ARAŞTIRMA YÖNTEMLERİ</dc:title>
  <dc:creator>arzu</dc:creator>
  <cp:lastModifiedBy>ebru</cp:lastModifiedBy>
  <cp:revision>15</cp:revision>
  <dcterms:created xsi:type="dcterms:W3CDTF">2018-01-29T09:47:18Z</dcterms:created>
  <dcterms:modified xsi:type="dcterms:W3CDTF">2018-01-31T22:24:54Z</dcterms:modified>
</cp:coreProperties>
</file>