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3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74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28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04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54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66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60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35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69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53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7DBDA-3512-084F-81B0-E72E2AD89D76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67CC7-9753-514B-9BF5-7007F9A795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52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Bakanlık merkez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charset="2"/>
              <a:buChar char="q"/>
            </a:pP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akanlığın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sorumlu olduğu hizmetlerin yürütülmesi, bu hizmetlerle ilgili amaç ve politika tayini, planlama, kaynakları düzenleme ve sağlama, koordinasyon, gözetim ve takip, idareyi geliştirme ve denetim gibi görevleri yerine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getirir.</a:t>
            </a:r>
          </a:p>
          <a:p>
            <a:pPr>
              <a:spcBef>
                <a:spcPts val="0"/>
              </a:spcBef>
              <a:buFont typeface="Wingdings" charset="2"/>
              <a:buChar char="q"/>
            </a:pPr>
            <a:endParaRPr lang="tr-TR" sz="24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sz="2400" u="sng" dirty="0" err="1">
                <a:latin typeface="Bookman Old Style" charset="0"/>
                <a:ea typeface="Bookman Old Style" charset="0"/>
                <a:cs typeface="Bookman Old Style" charset="0"/>
              </a:rPr>
              <a:t>Anahizmet</a:t>
            </a:r>
            <a:r>
              <a:rPr lang="tr-TR" sz="2400" u="sng" dirty="0">
                <a:latin typeface="Bookman Old Style" charset="0"/>
                <a:ea typeface="Bookman Old Style" charset="0"/>
                <a:cs typeface="Bookman Old Style" charset="0"/>
              </a:rPr>
              <a:t> birimleri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Bakanlıkların yürütmekten sorumlu oldukları hizmet ve görevlerden 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bağlı kuruluş kurulmasını gerektirmeyenler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, bakanlığın merkez teşkilatı bünyesinde kurulan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anahizmet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birimlerince yerine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getirilir.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Anahizmet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birimleri her bakanlığın hizmet ve görev özelliklerine ve alanlarına göre, bu bakanlıklara ait kuruluş kanunlarıyla düzenlenir. </a:t>
            </a:r>
          </a:p>
        </p:txBody>
      </p:sp>
    </p:spTree>
    <p:extLst>
      <p:ext uri="{BB962C8B-B14F-4D97-AF65-F5344CB8AC3E}">
        <p14:creationId xmlns:p14="http://schemas.microsoft.com/office/powerpoint/2010/main" val="56754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Yurt dışı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endParaRPr lang="tr-TR" sz="26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sz="2600" dirty="0">
                <a:latin typeface="Bookman Old Style" charset="0"/>
                <a:ea typeface="Bookman Old Style" charset="0"/>
                <a:cs typeface="Bookman Old Style" charset="0"/>
              </a:rPr>
              <a:t>Bakanlık </a:t>
            </a:r>
            <a:r>
              <a:rPr lang="tr-TR" sz="2600" dirty="0">
                <a:latin typeface="Bookman Old Style" charset="0"/>
                <a:ea typeface="Bookman Old Style" charset="0"/>
                <a:cs typeface="Bookman Old Style" charset="0"/>
              </a:rPr>
              <a:t>yurt dışı teşkilatı; yurt dışında sürekli veya geçici görev yapan, hizmet gereklerine ve ihtiyaçlarına göre kurulan aşağıdaki kuruluşlardan meydana gelir. </a:t>
            </a:r>
            <a:endParaRPr lang="tr-TR" sz="26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Dış temsilcilik niteliğindeki diplomatik temsilcilikler ve konsolosluklar,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Dış temsilcilikler bünyesindeki ihtisas birimleri, </a:t>
            </a:r>
            <a:endParaRPr lang="tr-TR" dirty="0" smtClean="0">
              <a:latin typeface="Bookman Old Style" charset="0"/>
              <a:ea typeface="Bookman Old Style" charset="0"/>
              <a:cs typeface="Bookman Old Style" charset="0"/>
            </a:endParaRP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Dış temsilcilik niteliğinde olmayan yurt dışı teşkilatı. </a:t>
            </a:r>
            <a:endParaRPr lang="tr-TR" dirty="0" smtClean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92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Bakanlık merkez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400" u="sng" dirty="0">
                <a:latin typeface="Bookman Old Style" charset="0"/>
                <a:ea typeface="Bookman Old Style" charset="0"/>
                <a:cs typeface="Bookman Old Style" charset="0"/>
              </a:rPr>
              <a:t>Danışma ve denetim birimleri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: Bakana ve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anahizmet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birimleri ile bağlı ve ilgili kuruluşlara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istişari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mahiyette yardımcı olan teknik, idari, hukuki ve mali konularda faaliyette bulunurlar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 Teftiş Kurulu Başkanlığı (Rehberlik ve Teftiş Başkanlığı, Rehberlik ve Denetim Başkanlığı vb.), Hukuk Müşavirliği, Basın ve Halkla İlişkiler Müşavirliği, Strateji Geliştirme Başkanlığı</a:t>
            </a:r>
          </a:p>
          <a:p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Yardımcı birimler: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</a:rPr>
              <a:t>Anahizmet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 ve danışma-denetim birimlerine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yardımcı olan ve her bakanlıkta zorunlu olarak yürütülmesi gereken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idari ve mali hizmetleri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yerine getirmekle görevli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birimlerdir  Personel GM ya da DB, Eğitim DB, İdari ve Mali İşler DB, Özel Kalem M. </a:t>
            </a:r>
            <a:r>
              <a:rPr lang="tr-TR" sz="2400" dirty="0" err="1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vb</a:t>
            </a:r>
            <a:r>
              <a:rPr lang="mr-IN" sz="2400" dirty="0">
                <a:latin typeface="Bookman Old Style" charset="0"/>
                <a:ea typeface="Bookman Old Style" charset="0"/>
                <a:cs typeface="Bookman Old Style" charset="0"/>
                <a:sym typeface="Wingdings"/>
              </a:rPr>
              <a:t>…</a:t>
            </a:r>
            <a:endParaRPr lang="tr-TR" sz="24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68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endParaRPr lang="tr-TR" sz="24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Taşra Teşkilatı: 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Bakanlığın kuruluş amaçlarını gerçekleştirmek ve yürütmekte oldukları hizmetleri vatandaşlara sunmakla görevli bakanlık taşra teşkilatı, ihtiyaca göre aşağıdaki kuruluşların tamamından veya birkaçından meydana gelecek şekilde düzenlenir</a:t>
            </a:r>
            <a:r>
              <a:rPr lang="tr-TR" sz="2400" dirty="0">
                <a:latin typeface="Bookman Old Style" charset="0"/>
                <a:ea typeface="Bookman Old Style" charset="0"/>
                <a:cs typeface="Bookman Old Style" charset="0"/>
              </a:rPr>
              <a:t>.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İl valisine bağlı il kuruluşları,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Kaymakama bağlı ilçe kuruluşları,</a:t>
            </a:r>
          </a:p>
          <a:p>
            <a:pPr lvl="1"/>
            <a:r>
              <a:rPr lang="tr-TR" dirty="0">
                <a:latin typeface="Bookman Old Style" charset="0"/>
                <a:ea typeface="Bookman Old Style" charset="0"/>
                <a:cs typeface="Bookman Old Style" charset="0"/>
              </a:rPr>
              <a:t>Doğrudan merkeze bağlı taşra kuruluşları,</a:t>
            </a:r>
          </a:p>
          <a:p>
            <a:pPr lvl="1"/>
            <a:endParaRPr lang="tr-TR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Taşra teşkilatı olmayan bakanlıklar (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i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l 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ve </a:t>
            </a:r>
            <a:r>
              <a:rPr lang="tr-TR" sz="2400" b="1" dirty="0">
                <a:latin typeface="Bookman Old Style" charset="0"/>
                <a:ea typeface="Bookman Old Style" charset="0"/>
                <a:cs typeface="Bookman Old Style" charset="0"/>
              </a:rPr>
              <a:t>bölge Düzeyinde)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Adalet Bakanlığı,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Avrupa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Birliği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Bakanlığı,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Dışişleri Bakanlığı,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Enerji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ve Tabii Kaynaklar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Bakanlığı,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Kalkınma Bakanlığı,</a:t>
            </a:r>
          </a:p>
          <a:p>
            <a:pPr lvl="1"/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Milli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Savunma </a:t>
            </a:r>
            <a:r>
              <a:rPr lang="tr-TR" sz="2100" dirty="0">
                <a:latin typeface="Bookman Old Style" charset="0"/>
                <a:ea typeface="Bookman Old Style" charset="0"/>
                <a:cs typeface="Bookman Old Style" charset="0"/>
              </a:rPr>
              <a:t>Bakanlığı</a:t>
            </a:r>
            <a:endParaRPr lang="tr-TR" sz="21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7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B</a:t>
            </a:r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ölge müdürlüğü olarak taşra teşkilatı olanlar</a:t>
            </a:r>
            <a:endParaRPr lang="tr-TR" sz="2200" b="1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1. Bakanlıklar:</a:t>
            </a:r>
            <a:endParaRPr lang="tr-TR" sz="22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Ekonomi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Bakanlığı (aynı isimli bölge müdürlükleri)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Orman ve Su İşleri Bakanlığı (aynı isimli bölge müdürlükleri)</a:t>
            </a:r>
          </a:p>
          <a:p>
            <a:pPr marL="0" indent="0">
              <a:buNone/>
            </a:pPr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2. Bağlı Kuruluşlar:</a:t>
            </a:r>
            <a:endParaRPr lang="tr-TR" sz="22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Meteoroloji Genel Müdürlüğü (Orman ve Su İşleri Bakanlığı)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Milli İstihbarat Teşkilatı Müsteşarlığı (Başbakanlık)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Türkiye İstatistik Kurumu (Başbakanlık)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Tapu ve Kadastro Genel Müdürlüğü (Çevre ve Şehircilik Bakanlığı)</a:t>
            </a:r>
          </a:p>
        </p:txBody>
      </p:sp>
    </p:spTree>
    <p:extLst>
      <p:ext uri="{BB962C8B-B14F-4D97-AF65-F5344CB8AC3E}">
        <p14:creationId xmlns:p14="http://schemas.microsoft.com/office/powerpoint/2010/main" val="3849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İ</a:t>
            </a: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l müdürlüğü olarak taşra teşkilatı olanlar</a:t>
            </a:r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1</a:t>
            </a: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. Bakanlıklar:</a:t>
            </a:r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Aile ve Sosyal Politikalar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Bilim, Sanayi ve Teknoloji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Çevre ve Şehircilik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Gıda, Tarım ve Hayvancılık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İçişleri Bakanlığı (il nüfus ve vatandaşlık müdürlüğü, il dernekler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müdürlüğü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, il mahalli idareler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Kültür ve Turizm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Maliye Bakanlığı (defterdarlık)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Milli Eğitim Bakanlığı (aynı isimli il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Sağlık Bakanlığı (aynı isimli il müdürlüğü)</a:t>
            </a:r>
          </a:p>
          <a:p>
            <a:endParaRPr lang="tr-TR" sz="22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09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29310" y="1556792"/>
            <a:ext cx="8720419" cy="5112568"/>
          </a:xfrm>
        </p:spPr>
        <p:txBody>
          <a:bodyPr>
            <a:noAutofit/>
          </a:bodyPr>
          <a:lstStyle/>
          <a:p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İl müdürlüğü olarak taşra teşkilatı </a:t>
            </a: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olanlar</a:t>
            </a:r>
          </a:p>
          <a:p>
            <a:pPr marL="0" indent="0">
              <a:buNone/>
            </a:pP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2</a:t>
            </a:r>
            <a:r>
              <a:rPr lang="tr-TR" sz="2000" b="1" dirty="0">
                <a:latin typeface="Bookman Old Style" charset="0"/>
                <a:ea typeface="Bookman Old Style" charset="0"/>
                <a:cs typeface="Bookman Old Style" charset="0"/>
              </a:rPr>
              <a:t>. Bağlı Kuruluşlar:</a:t>
            </a:r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Basın-Yayın ve Enformasyon Genel Müdürlüğü (Başbakanlık)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(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İstanbul İl Müdürlüğü)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Diyanet İşleri Başkanlığı (Başbakanlık) (il müftülüğü)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Emniyet Genel Müdürlüğü (İçişleri Bakanlığı) (aynı isimli il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müdürlüğü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Jandarma Komutanlığı (İçişleri Bakanlığı) (aynı isimli komutanlık)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Spor Genel Müdürlüğü (Gençlik ve Spor Bakanlığı) (gençlik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hizmetleri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ve spor il müdürlüğü) 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Türkiye Halk Sağlığı Kurumu Başkanlığı (Sağlık Bakanlığı) (halk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sağlığı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müdürlüğü) </a:t>
            </a:r>
          </a:p>
          <a:p>
            <a:pPr marL="0" indent="0">
              <a:buNone/>
            </a:pP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Göç İdaresi Genel Müdürlüğü (İçişleri Bakanlığı) (aynı isimli il 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	müdürlüğü</a:t>
            </a:r>
            <a:r>
              <a:rPr lang="tr-TR" sz="2000" dirty="0">
                <a:latin typeface="Bookman Old Style" charset="0"/>
                <a:ea typeface="Bookman Old Style" charset="0"/>
                <a:cs typeface="Bookman Old Style" charset="0"/>
              </a:rPr>
              <a:t>)</a:t>
            </a:r>
          </a:p>
          <a:p>
            <a:endParaRPr lang="tr-TR" sz="2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33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3139" y="1484784"/>
            <a:ext cx="8720419" cy="5112568"/>
          </a:xfrm>
        </p:spPr>
        <p:txBody>
          <a:bodyPr>
            <a:noAutofit/>
          </a:bodyPr>
          <a:lstStyle/>
          <a:p>
            <a:r>
              <a:rPr lang="tr-TR" sz="1900" b="1" dirty="0">
                <a:latin typeface="Bookman Old Style" charset="0"/>
                <a:ea typeface="Bookman Old Style" charset="0"/>
                <a:cs typeface="Bookman Old Style" charset="0"/>
              </a:rPr>
              <a:t>İ</a:t>
            </a:r>
            <a:r>
              <a:rPr lang="tr-TR" sz="1900" b="1" dirty="0">
                <a:latin typeface="Bookman Old Style" charset="0"/>
                <a:ea typeface="Bookman Old Style" charset="0"/>
                <a:cs typeface="Bookman Old Style" charset="0"/>
              </a:rPr>
              <a:t>lçe müdürlüğü olarak taşra teşkilatı olanlar</a:t>
            </a:r>
            <a:endParaRPr lang="tr-TR" sz="19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1900" b="1" dirty="0">
                <a:latin typeface="Bookman Old Style" charset="0"/>
                <a:ea typeface="Bookman Old Style" charset="0"/>
                <a:cs typeface="Bookman Old Style" charset="0"/>
              </a:rPr>
              <a:t>1</a:t>
            </a:r>
            <a:r>
              <a:rPr lang="tr-TR" sz="1900" b="1" dirty="0">
                <a:latin typeface="Bookman Old Style" charset="0"/>
                <a:ea typeface="Bookman Old Style" charset="0"/>
                <a:cs typeface="Bookman Old Style" charset="0"/>
              </a:rPr>
              <a:t>. Bakanlıklar:</a:t>
            </a:r>
            <a:endParaRPr lang="tr-TR" sz="19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Aile ve Sosyal Politikalar Bakanlığı (aynı isimli ilçe müdürlüğü)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Gıda, Tarım ve Hayvancılık Bakanlığı (aynı isimli ilçe müdürlüğü)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Maliye Bakanlığı (mal müdürlüğü)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Milli Eğitim Bakanlığı (aynı isimli ilçe müdürlüğü)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Sağlık Bakanlığı (aynı isimli ilçe müdürlüğü)</a:t>
            </a:r>
          </a:p>
          <a:p>
            <a:pPr marL="0" indent="0">
              <a:buNone/>
            </a:pPr>
            <a:r>
              <a:rPr lang="tr-TR" sz="1900" b="1" dirty="0">
                <a:latin typeface="Bookman Old Style" charset="0"/>
                <a:ea typeface="Bookman Old Style" charset="0"/>
                <a:cs typeface="Bookman Old Style" charset="0"/>
              </a:rPr>
              <a:t>2. Bağlı Kuruluşlar:</a:t>
            </a:r>
            <a:endParaRPr lang="tr-TR" sz="19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Diyanet İşleri Başkanlığı (Başbakanlık) (ilçe müftülüğü)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Emniyet Genel Müdürlüğü (İçişleri Bakanlığı) (aynı isimli ilçe </a:t>
            </a: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	müdürlüğü</a:t>
            </a: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Jandarma Komutanlığı (İçişleri Bakanlığı) (aynı isimli komutanlık)</a:t>
            </a:r>
          </a:p>
          <a:p>
            <a:pPr marL="0" indent="0">
              <a:buNone/>
            </a:pP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Tapu ve Kadastro Genel Müdürlüğü (Çevre ve Şehircilik Bakanlığı) </a:t>
            </a: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	(</a:t>
            </a:r>
            <a:r>
              <a:rPr lang="tr-TR" sz="1900" dirty="0">
                <a:latin typeface="Bookman Old Style" charset="0"/>
                <a:ea typeface="Bookman Old Style" charset="0"/>
                <a:cs typeface="Bookman Old Style" charset="0"/>
              </a:rPr>
              <a:t>ilçe tapu müdürlüğü)</a:t>
            </a:r>
          </a:p>
          <a:p>
            <a:endParaRPr lang="tr-TR" sz="19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Taşra teşkilatı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3139" y="1484784"/>
            <a:ext cx="8720419" cy="5112568"/>
          </a:xfrm>
        </p:spPr>
        <p:txBody>
          <a:bodyPr>
            <a:noAutofit/>
          </a:bodyPr>
          <a:lstStyle/>
          <a:p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D</a:t>
            </a:r>
            <a:r>
              <a:rPr lang="tr-TR" sz="2200" b="1" dirty="0">
                <a:latin typeface="Bookman Old Style" charset="0"/>
                <a:ea typeface="Bookman Old Style" charset="0"/>
                <a:cs typeface="Bookman Old Style" charset="0"/>
              </a:rPr>
              <a:t>oğrudan merkeze bağlı taşra teşkilatları</a:t>
            </a:r>
            <a:endParaRPr lang="tr-TR" sz="2200" dirty="0"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Adalet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Bakanlığı (Eğitim Merkezi Müdürlüğü)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Avrupa Birliği Bakanlığı (İstanbul Temsilciliği)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Başbakanlık (Çalışma Büroları)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Çalışma ve Sosyal Güvenlik Bakanlığı (İş Sağlığı ve Güvenliği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	Enstitüsü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Müdürlüğü)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Dışişleri Bakanlığı (İrtibat Büroları)</a:t>
            </a:r>
          </a:p>
          <a:p>
            <a:pPr marL="0" indent="0">
              <a:buNone/>
            </a:pP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Gıda Tarım ve Hayvancılık Bakanlığı (Veteriner Sınır Kontrol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	Noktası </a:t>
            </a:r>
            <a:r>
              <a:rPr lang="tr-TR" sz="2200" dirty="0">
                <a:latin typeface="Bookman Old Style" charset="0"/>
                <a:ea typeface="Bookman Old Style" charset="0"/>
                <a:cs typeface="Bookman Old Style" charset="0"/>
              </a:rPr>
              <a:t>Müdürlükleri)</a:t>
            </a:r>
          </a:p>
          <a:p>
            <a:pPr marL="0" indent="0">
              <a:buNone/>
            </a:pPr>
            <a:endParaRPr lang="tr-TR" sz="22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8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599</Words>
  <Application>Microsoft Macintosh PowerPoint</Application>
  <PresentationFormat>Geniş Ekran</PresentationFormat>
  <Paragraphs>80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Calibri Light</vt:lpstr>
      <vt:lpstr>Wingdings</vt:lpstr>
      <vt:lpstr>Arial</vt:lpstr>
      <vt:lpstr>Office Teması</vt:lpstr>
      <vt:lpstr>Bakanlık merkez teşkilatı</vt:lpstr>
      <vt:lpstr>Bakanlık merkez teşkilatı</vt:lpstr>
      <vt:lpstr>Taşra teşkilatı</vt:lpstr>
      <vt:lpstr>Taşra teşkilatı</vt:lpstr>
      <vt:lpstr>Taşra teşkilatı</vt:lpstr>
      <vt:lpstr>Taşra teşkilatı</vt:lpstr>
      <vt:lpstr>Taşra teşkilatı</vt:lpstr>
      <vt:lpstr>Taşra teşkilatı</vt:lpstr>
      <vt:lpstr>Taşra teşkilatı</vt:lpstr>
      <vt:lpstr>Yurt dışı teşkilatı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Bakanlık merkez teşkilatı</dc:title>
  <dc:creator>Microsoft Office Kullanıcısı</dc:creator>
  <cp:lastModifiedBy>Microsoft Office Kullanıcısı</cp:lastModifiedBy>
  <cp:revision>1</cp:revision>
  <dcterms:created xsi:type="dcterms:W3CDTF">2018-03-26T06:59:29Z</dcterms:created>
  <dcterms:modified xsi:type="dcterms:W3CDTF">2018-03-26T07:01:24Z</dcterms:modified>
</cp:coreProperties>
</file>