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343" autoAdjust="0"/>
  </p:normalViewPr>
  <p:slideViewPr>
    <p:cSldViewPr snapToGrid="0" snapToObjects="1">
      <p:cViewPr varScale="1">
        <p:scale>
          <a:sx n="73" d="100"/>
          <a:sy n="73" d="100"/>
        </p:scale>
        <p:origin x="59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237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60517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2442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037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666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04638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2408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042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185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0941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678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8667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92108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03104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33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4147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61651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SORUMLULUK - II</a:t>
            </a:r>
            <a:endParaRPr lang="tr-TR" dirty="0"/>
          </a:p>
        </p:txBody>
      </p:sp>
    </p:spTree>
    <p:extLst>
      <p:ext uri="{BB962C8B-B14F-4D97-AF65-F5344CB8AC3E}">
        <p14:creationId xmlns:p14="http://schemas.microsoft.com/office/powerpoint/2010/main" val="2318476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Medeni hukukta sorumluluk</a:t>
            </a:r>
            <a:endParaRPr lang="en-US" dirty="0"/>
          </a:p>
        </p:txBody>
      </p:sp>
      <p:sp>
        <p:nvSpPr>
          <p:cNvPr id="3" name="İçerik Yer Tutucusu 2"/>
          <p:cNvSpPr>
            <a:spLocks noGrp="1"/>
          </p:cNvSpPr>
          <p:nvPr>
            <p:ph idx="1"/>
          </p:nvPr>
        </p:nvSpPr>
        <p:spPr>
          <a:xfrm>
            <a:off x="1451579" y="2015732"/>
            <a:ext cx="9603275" cy="4058497"/>
          </a:xfrm>
        </p:spPr>
        <p:txBody>
          <a:bodyPr>
            <a:normAutofit/>
          </a:bodyPr>
          <a:lstStyle/>
          <a:p>
            <a:r>
              <a:rPr lang="tr-TR" dirty="0"/>
              <a:t>Culpa </a:t>
            </a:r>
            <a:r>
              <a:rPr lang="tr-TR" dirty="0" smtClean="0"/>
              <a:t>in </a:t>
            </a:r>
            <a:r>
              <a:rPr lang="tr-TR" dirty="0"/>
              <a:t>Contrahendo Sorumluluğu</a:t>
            </a:r>
          </a:p>
          <a:p>
            <a:pPr lvl="1"/>
            <a:r>
              <a:rPr lang="tr-TR" dirty="0" smtClean="0"/>
              <a:t>Sözleşme öncesi sorumluluk olarak da adlandırılır.</a:t>
            </a:r>
          </a:p>
          <a:p>
            <a:pPr lvl="1"/>
            <a:r>
              <a:rPr lang="tr-TR" dirty="0" smtClean="0"/>
              <a:t>Tarafların, sözleşme kurulmadan önce ama sözleşme görüşmeleri esnasında var olan sorumluluğudur.</a:t>
            </a:r>
          </a:p>
          <a:p>
            <a:pPr lvl="1"/>
            <a:r>
              <a:rPr lang="tr-TR" dirty="0" smtClean="0"/>
              <a:t>Sözleşme görüşmeleri esnasında taraflardan biri dürüstlük kuralına aykırı davranırsa ve sözleşme kurulmuş olmamasına rağmen karşı tarafın zararı ortaya çıkarsa culpa in </a:t>
            </a:r>
            <a:r>
              <a:rPr lang="tr-TR" dirty="0" err="1" smtClean="0"/>
              <a:t>contrahendp</a:t>
            </a:r>
            <a:r>
              <a:rPr lang="tr-TR" dirty="0" smtClean="0"/>
              <a:t> sorumluluğu söz konusu olur.</a:t>
            </a:r>
          </a:p>
          <a:p>
            <a:pPr lvl="1"/>
            <a:r>
              <a:rPr lang="tr-TR" dirty="0" smtClean="0"/>
              <a:t>Örneğin terzide kıyafet diktirmek üzere bulunan kişinin ayağına kumaş toplarından birinin düşmesi durumunda sözleşme kurulmamasına rağmen terzinin culpa in contrahendo sorumluluğu doğar. </a:t>
            </a:r>
            <a:endParaRPr lang="en-US" dirty="0"/>
          </a:p>
        </p:txBody>
      </p:sp>
    </p:spTree>
    <p:extLst>
      <p:ext uri="{BB962C8B-B14F-4D97-AF65-F5344CB8AC3E}">
        <p14:creationId xmlns:p14="http://schemas.microsoft.com/office/powerpoint/2010/main" val="1461822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Medeni hukukta sorumluluk</a:t>
            </a:r>
            <a:endParaRPr lang="en-US" dirty="0"/>
          </a:p>
        </p:txBody>
      </p:sp>
      <p:sp>
        <p:nvSpPr>
          <p:cNvPr id="3" name="İçerik Yer Tutucusu 2"/>
          <p:cNvSpPr>
            <a:spLocks noGrp="1"/>
          </p:cNvSpPr>
          <p:nvPr>
            <p:ph idx="1"/>
          </p:nvPr>
        </p:nvSpPr>
        <p:spPr>
          <a:xfrm>
            <a:off x="1451579" y="2015732"/>
            <a:ext cx="9603275" cy="4306691"/>
          </a:xfrm>
        </p:spPr>
        <p:txBody>
          <a:bodyPr>
            <a:normAutofit/>
          </a:bodyPr>
          <a:lstStyle/>
          <a:p>
            <a:r>
              <a:rPr lang="tr-TR" dirty="0" smtClean="0"/>
              <a:t>Güven Sorumluluğu</a:t>
            </a:r>
            <a:endParaRPr lang="tr-TR" dirty="0"/>
          </a:p>
          <a:p>
            <a:pPr lvl="1"/>
            <a:r>
              <a:rPr lang="tr-TR" dirty="0" smtClean="0"/>
              <a:t>Bazı durumlarda kişiler arasında sözleşme bulunmamasına rağmen ve haksız fiilin unsurlarının da tamamlanmamış olmasına rağmen bir kişi diğer kişiye zarar vermiş olabilir. Bu tür durumlarda zararın giderilebilmesi için güven sorumluluğu öngörülmüştür.</a:t>
            </a:r>
          </a:p>
          <a:p>
            <a:pPr lvl="1"/>
            <a:r>
              <a:rPr lang="tr-TR" dirty="0" smtClean="0"/>
              <a:t>Sözleşme ilişkisi içinde bulunulmayan bir kişide güven uyandırılmasına rağmen bu güvenin boşa çıkartılması durumunda söz konusu olur.</a:t>
            </a:r>
          </a:p>
          <a:p>
            <a:pPr lvl="1"/>
            <a:r>
              <a:rPr lang="tr-TR" dirty="0" smtClean="0"/>
              <a:t>Haksız fiil sorumluluğu ile sözleşmesel sorumluluk arasında kalan bir sorumluluk türüdür.</a:t>
            </a:r>
          </a:p>
          <a:p>
            <a:pPr lvl="1"/>
            <a:r>
              <a:rPr lang="tr-TR" dirty="0" smtClean="0"/>
              <a:t>Üç temel şartı vardır:</a:t>
            </a:r>
          </a:p>
          <a:p>
            <a:pPr lvl="2"/>
            <a:r>
              <a:rPr lang="tr-TR" dirty="0" smtClean="0"/>
              <a:t>Güvenen ile güvenilen arasında özel bağlantı</a:t>
            </a:r>
          </a:p>
          <a:p>
            <a:pPr lvl="2"/>
            <a:r>
              <a:rPr lang="tr-TR" dirty="0" smtClean="0"/>
              <a:t>Bunun sonucu güvenen kişide haklı bir güven oluşmalı</a:t>
            </a:r>
          </a:p>
          <a:p>
            <a:pPr lvl="2"/>
            <a:r>
              <a:rPr lang="tr-TR" dirty="0" smtClean="0"/>
              <a:t>Bu güven boşa çıkartılmış olmalı</a:t>
            </a:r>
            <a:endParaRPr lang="en-US" dirty="0"/>
          </a:p>
        </p:txBody>
      </p:sp>
    </p:spTree>
    <p:extLst>
      <p:ext uri="{BB962C8B-B14F-4D97-AF65-F5344CB8AC3E}">
        <p14:creationId xmlns:p14="http://schemas.microsoft.com/office/powerpoint/2010/main" val="405468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Ceza hukukunda sorumluluk</a:t>
            </a:r>
            <a:endParaRPr lang="en-US" dirty="0"/>
          </a:p>
        </p:txBody>
      </p:sp>
      <p:sp>
        <p:nvSpPr>
          <p:cNvPr id="3" name="İçerik Yer Tutucusu 2"/>
          <p:cNvSpPr>
            <a:spLocks noGrp="1"/>
          </p:cNvSpPr>
          <p:nvPr>
            <p:ph idx="1"/>
          </p:nvPr>
        </p:nvSpPr>
        <p:spPr/>
        <p:txBody>
          <a:bodyPr/>
          <a:lstStyle/>
          <a:p>
            <a:r>
              <a:rPr lang="tr-TR" dirty="0" smtClean="0"/>
              <a:t>Ceza hukukunda «kanunilik ilkesi» bulunduğundan, bu sorumluluğun doğması için ceza kanunlarında sorumluluğun öngörülmüş olması gerekir.</a:t>
            </a:r>
          </a:p>
          <a:p>
            <a:r>
              <a:rPr lang="tr-TR" dirty="0" smtClean="0"/>
              <a:t>Bir kişinin cezai sorumluluğunun doğması için üç şartın yerine gelmiş olması gereklidir:</a:t>
            </a:r>
          </a:p>
          <a:p>
            <a:pPr lvl="1"/>
            <a:r>
              <a:rPr lang="tr-TR" dirty="0" smtClean="0"/>
              <a:t>Maddi illiyet bağı</a:t>
            </a:r>
          </a:p>
          <a:p>
            <a:pPr lvl="1"/>
            <a:r>
              <a:rPr lang="tr-TR" dirty="0" smtClean="0"/>
              <a:t>İrade serbestliği ve ayırtım gücü</a:t>
            </a:r>
          </a:p>
          <a:p>
            <a:pPr lvl="1"/>
            <a:r>
              <a:rPr lang="tr-TR" dirty="0" smtClean="0"/>
              <a:t>Kusur</a:t>
            </a:r>
          </a:p>
          <a:p>
            <a:pPr lvl="1"/>
            <a:endParaRPr lang="en-US" dirty="0"/>
          </a:p>
        </p:txBody>
      </p:sp>
    </p:spTree>
    <p:extLst>
      <p:ext uri="{BB962C8B-B14F-4D97-AF65-F5344CB8AC3E}">
        <p14:creationId xmlns:p14="http://schemas.microsoft.com/office/powerpoint/2010/main" val="382181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İdare hukukunda sorumluluk</a:t>
            </a:r>
            <a:endParaRPr lang="en-US" dirty="0"/>
          </a:p>
        </p:txBody>
      </p:sp>
      <p:sp>
        <p:nvSpPr>
          <p:cNvPr id="3" name="İçerik Yer Tutucusu 2"/>
          <p:cNvSpPr>
            <a:spLocks noGrp="1"/>
          </p:cNvSpPr>
          <p:nvPr>
            <p:ph idx="1"/>
          </p:nvPr>
        </p:nvSpPr>
        <p:spPr/>
        <p:txBody>
          <a:bodyPr/>
          <a:lstStyle/>
          <a:p>
            <a:r>
              <a:rPr lang="tr-TR" dirty="0" smtClean="0"/>
              <a:t>İdare hukukunun temel ilkeleri göz önünde bulundurularak, özel hukuktan farklı bir sorumluluk türü gelişmiştir.</a:t>
            </a:r>
          </a:p>
          <a:p>
            <a:r>
              <a:rPr lang="tr-TR" dirty="0" smtClean="0"/>
              <a:t>Bu sorumluluk türünün gelişiminde devletin görevlerinin artması, hukuk devleti anlayışına geçilmesi ve liberal devlet yapılarından sosyal devlet yapılarına geçilmesi rol oynamıştır. Bunun sonucunda kamu sorumsuzluğu ilkesinden uzaklaşılmıştır.</a:t>
            </a:r>
          </a:p>
          <a:p>
            <a:r>
              <a:rPr lang="tr-TR" dirty="0" smtClean="0"/>
              <a:t>İdare hukukunda sorumluluk genel olarak ikiye ayrılır:</a:t>
            </a:r>
          </a:p>
          <a:p>
            <a:pPr lvl="1"/>
            <a:r>
              <a:rPr lang="tr-TR" dirty="0" smtClean="0"/>
              <a:t>Hizmet kusuru (kusura dayanan sorumluluk)</a:t>
            </a:r>
          </a:p>
          <a:p>
            <a:pPr lvl="1"/>
            <a:r>
              <a:rPr lang="tr-TR" dirty="0" smtClean="0"/>
              <a:t>Kusursuz sorumluluk</a:t>
            </a:r>
            <a:endParaRPr lang="en-US" dirty="0"/>
          </a:p>
        </p:txBody>
      </p:sp>
    </p:spTree>
    <p:extLst>
      <p:ext uri="{BB962C8B-B14F-4D97-AF65-F5344CB8AC3E}">
        <p14:creationId xmlns:p14="http://schemas.microsoft.com/office/powerpoint/2010/main" val="975806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İdare hukukunda sorumluluk</a:t>
            </a:r>
            <a:endParaRPr lang="en-US" dirty="0"/>
          </a:p>
        </p:txBody>
      </p:sp>
      <p:sp>
        <p:nvSpPr>
          <p:cNvPr id="3" name="İçerik Yer Tutucusu 2"/>
          <p:cNvSpPr>
            <a:spLocks noGrp="1"/>
          </p:cNvSpPr>
          <p:nvPr>
            <p:ph idx="1"/>
          </p:nvPr>
        </p:nvSpPr>
        <p:spPr/>
        <p:txBody>
          <a:bodyPr/>
          <a:lstStyle/>
          <a:p>
            <a:r>
              <a:rPr lang="tr-TR" dirty="0" smtClean="0"/>
              <a:t>Hizmet Kusuru (Kusura Dayanan Sorumluluk)</a:t>
            </a:r>
          </a:p>
          <a:p>
            <a:pPr lvl="1"/>
            <a:r>
              <a:rPr lang="tr-TR" dirty="0" smtClean="0"/>
              <a:t>Hizmet kusurunun varlığından söz edilebilmesi için dört şartın bulunması gerekmektedir:</a:t>
            </a:r>
          </a:p>
          <a:p>
            <a:pPr lvl="2"/>
            <a:r>
              <a:rPr lang="tr-TR" dirty="0" smtClean="0"/>
              <a:t>İdari bir işlem veya eylem bulunmalı,</a:t>
            </a:r>
          </a:p>
          <a:p>
            <a:pPr lvl="2"/>
            <a:r>
              <a:rPr lang="tr-TR" dirty="0" smtClean="0"/>
              <a:t>Bu işlem veya eylem hukuka aykırı olmalı,</a:t>
            </a:r>
          </a:p>
          <a:p>
            <a:pPr lvl="2"/>
            <a:r>
              <a:rPr lang="tr-TR" dirty="0" smtClean="0"/>
              <a:t>Hukuka aykırı işlem veya eylemden bir zarar doğmalı ve</a:t>
            </a:r>
          </a:p>
          <a:p>
            <a:pPr lvl="2"/>
            <a:r>
              <a:rPr lang="tr-TR" dirty="0" smtClean="0"/>
              <a:t>Zarar ile idari işlem veya eylem arasında uygun illiyet bağı bulunmalıdır.</a:t>
            </a:r>
            <a:endParaRPr lang="en-US" dirty="0"/>
          </a:p>
        </p:txBody>
      </p:sp>
    </p:spTree>
    <p:extLst>
      <p:ext uri="{BB962C8B-B14F-4D97-AF65-F5344CB8AC3E}">
        <p14:creationId xmlns:p14="http://schemas.microsoft.com/office/powerpoint/2010/main" val="1933970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İdare hukukunda sorumluluk</a:t>
            </a:r>
            <a:endParaRPr lang="en-US" dirty="0"/>
          </a:p>
        </p:txBody>
      </p:sp>
      <p:sp>
        <p:nvSpPr>
          <p:cNvPr id="3" name="İçerik Yer Tutucusu 2"/>
          <p:cNvSpPr>
            <a:spLocks noGrp="1"/>
          </p:cNvSpPr>
          <p:nvPr>
            <p:ph idx="1"/>
          </p:nvPr>
        </p:nvSpPr>
        <p:spPr>
          <a:xfrm>
            <a:off x="1451579" y="2015732"/>
            <a:ext cx="9603275" cy="3927868"/>
          </a:xfrm>
        </p:spPr>
        <p:txBody>
          <a:bodyPr/>
          <a:lstStyle/>
          <a:p>
            <a:r>
              <a:rPr lang="tr-TR" dirty="0" smtClean="0"/>
              <a:t>Kusursuz Sorumluluk</a:t>
            </a:r>
            <a:endParaRPr lang="en-US" dirty="0" smtClean="0"/>
          </a:p>
          <a:p>
            <a:pPr lvl="1"/>
            <a:r>
              <a:rPr lang="tr-TR" dirty="0" smtClean="0"/>
              <a:t>İdarenin kusuru olup olmamasına bakılmaksızın gidermekle yükümlü olduğu zararlarda doğan sorumluluğudur.</a:t>
            </a:r>
          </a:p>
          <a:p>
            <a:pPr lvl="1"/>
            <a:r>
              <a:rPr lang="tr-TR" dirty="0" smtClean="0"/>
              <a:t>AY m. 125: «İdare, kendi eylem ve işlemlerinden doğan zararı ödemekle yükümlüdür.»</a:t>
            </a:r>
          </a:p>
          <a:p>
            <a:pPr lvl="1"/>
            <a:r>
              <a:rPr lang="tr-TR" dirty="0" smtClean="0"/>
              <a:t>İdarenin kusursuz sorumluluğunun şartları:</a:t>
            </a:r>
          </a:p>
          <a:p>
            <a:pPr lvl="2"/>
            <a:r>
              <a:rPr lang="tr-TR" dirty="0" smtClean="0"/>
              <a:t>İdarenin bir işlem veya eylemi bulunmalı,</a:t>
            </a:r>
          </a:p>
          <a:p>
            <a:pPr lvl="2"/>
            <a:r>
              <a:rPr lang="tr-TR" dirty="0" smtClean="0"/>
              <a:t>Bu işlem veya eylemden bir zarar doğmalı ve</a:t>
            </a:r>
          </a:p>
          <a:p>
            <a:pPr lvl="2"/>
            <a:r>
              <a:rPr lang="tr-TR" dirty="0" smtClean="0"/>
              <a:t>Zarar ile idari işlem veya eylem arasında uygun illiyet bağı bulunmalıdır.</a:t>
            </a:r>
          </a:p>
          <a:p>
            <a:pPr lvl="1"/>
            <a:r>
              <a:rPr lang="tr-TR" dirty="0" smtClean="0"/>
              <a:t>İdare hukukunda kusursuz sorumluluk, «risk ilkesi» ve «kamu külfetleri karşısında eşitlik ilkesi»ne dayandırılmaktadır.</a:t>
            </a:r>
            <a:endParaRPr lang="en-US" dirty="0"/>
          </a:p>
        </p:txBody>
      </p:sp>
    </p:spTree>
    <p:extLst>
      <p:ext uri="{BB962C8B-B14F-4D97-AF65-F5344CB8AC3E}">
        <p14:creationId xmlns:p14="http://schemas.microsoft.com/office/powerpoint/2010/main" val="3085488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Siyasi sorumluluk</a:t>
            </a:r>
            <a:endParaRPr lang="en-US" dirty="0"/>
          </a:p>
        </p:txBody>
      </p:sp>
      <p:sp>
        <p:nvSpPr>
          <p:cNvPr id="3" name="İçerik Yer Tutucusu 2"/>
          <p:cNvSpPr>
            <a:spLocks noGrp="1"/>
          </p:cNvSpPr>
          <p:nvPr>
            <p:ph idx="1"/>
          </p:nvPr>
        </p:nvSpPr>
        <p:spPr>
          <a:xfrm>
            <a:off x="1451579" y="2015732"/>
            <a:ext cx="9603275" cy="4019308"/>
          </a:xfrm>
        </p:spPr>
        <p:txBody>
          <a:bodyPr>
            <a:normAutofit/>
          </a:bodyPr>
          <a:lstStyle/>
          <a:p>
            <a:r>
              <a:rPr lang="tr-TR" dirty="0" smtClean="0"/>
              <a:t>Parlamenter sistemde, başbakan ve bakanların TBMM’ye karşı olan sorumlulukları siyasi sorumluluk olarak adlandırılır. Yaptırımı ise, güvensizlik oyu ile başbakanın, ilgili bakanın veya Bakanlar Kurulunun hükümetten düşürülmesidir.</a:t>
            </a:r>
          </a:p>
          <a:p>
            <a:r>
              <a:rPr lang="tr-TR" dirty="0" smtClean="0"/>
              <a:t>Ülkemizde 2017 Anayasa değişikliği ile birlikte başbakanlık ve Bakanlar Kurulu kaldırılmıştır. Güvenoyu da kaldırıldığı için bakanların TBMM’ye karşı siyasi sorumlulukları kalmamıştır.</a:t>
            </a:r>
          </a:p>
          <a:p>
            <a:r>
              <a:rPr lang="tr-TR" dirty="0" smtClean="0"/>
              <a:t>AY m. 105’in eski hâli uyarınca Cumhurbaşkanının siyasi sorumluluğu bulunmayıp cezai olarak da bir tek vatana ihanetten sorumluluğu bulunmaktaydı. Maddenin 2017 değişikliği ile başlığı «</a:t>
            </a:r>
            <a:r>
              <a:rPr lang="en-US" dirty="0" err="1" smtClean="0"/>
              <a:t>Cumhurbaşkanının</a:t>
            </a:r>
            <a:r>
              <a:rPr lang="en-US" dirty="0" smtClean="0"/>
              <a:t> </a:t>
            </a:r>
            <a:r>
              <a:rPr lang="en-US" dirty="0" err="1"/>
              <a:t>cezai</a:t>
            </a:r>
            <a:r>
              <a:rPr lang="en-US" dirty="0"/>
              <a:t> </a:t>
            </a:r>
            <a:r>
              <a:rPr lang="en-US" dirty="0" err="1" smtClean="0"/>
              <a:t>sorumluluğu</a:t>
            </a:r>
            <a:r>
              <a:rPr lang="tr-TR" dirty="0" smtClean="0"/>
              <a:t>» olarak değiştirilmiş ve cezai sorumluluk açısından vatana ihanet sınırlaması kaldırılmıştır.</a:t>
            </a:r>
            <a:endParaRPr lang="en-US" dirty="0"/>
          </a:p>
        </p:txBody>
      </p:sp>
    </p:spTree>
    <p:extLst>
      <p:ext uri="{BB962C8B-B14F-4D97-AF65-F5344CB8AC3E}">
        <p14:creationId xmlns:p14="http://schemas.microsoft.com/office/powerpoint/2010/main" val="386406555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38432</TotalTime>
  <Words>523</Words>
  <Application>Microsoft Office PowerPoint</Application>
  <PresentationFormat>Geniş ekran</PresentationFormat>
  <Paragraphs>49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HUKUK BAŞLANGICI</vt:lpstr>
      <vt:lpstr>Medeni hukukta sorumluluk</vt:lpstr>
      <vt:lpstr>Medeni hukukta sorumluluk</vt:lpstr>
      <vt:lpstr>Ceza hukukunda sorumluluk</vt:lpstr>
      <vt:lpstr>İdare hukukunda sorumluluk</vt:lpstr>
      <vt:lpstr>İdare hukukunda sorumluluk</vt:lpstr>
      <vt:lpstr>İdare hukukunda sorumluluk</vt:lpstr>
      <vt:lpstr>Siyasi sorumluluk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88</cp:revision>
  <dcterms:created xsi:type="dcterms:W3CDTF">2020-07-01T13:53:34Z</dcterms:created>
  <dcterms:modified xsi:type="dcterms:W3CDTF">2021-03-24T20:22:14Z</dcterms:modified>
</cp:coreProperties>
</file>