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52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34B04AFE-2E72-4C9D-A641-2CA8A7697FE0}" type="datetimeFigureOut">
              <a:rPr lang="tr-TR" smtClean="0"/>
              <a:t>28.12.2017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8787697-04FD-4C72-A351-08FC8C8B56BB}" type="slidenum">
              <a:rPr lang="tr-TR" smtClean="0"/>
              <a:t>‹#›</a:t>
            </a:fld>
            <a:endParaRPr lang="tr-TR"/>
          </a:p>
        </p:txBody>
      </p:sp>
    </p:spTree>
    <p:extLst>
      <p:ext uri="{BB962C8B-B14F-4D97-AF65-F5344CB8AC3E}">
        <p14:creationId xmlns:p14="http://schemas.microsoft.com/office/powerpoint/2010/main" val="17825405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4B04AFE-2E72-4C9D-A641-2CA8A7697FE0}" type="datetimeFigureOut">
              <a:rPr lang="tr-TR" smtClean="0"/>
              <a:t>28.12.2017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8787697-04FD-4C72-A351-08FC8C8B56BB}" type="slidenum">
              <a:rPr lang="tr-TR" smtClean="0"/>
              <a:t>‹#›</a:t>
            </a:fld>
            <a:endParaRPr lang="tr-TR"/>
          </a:p>
        </p:txBody>
      </p:sp>
    </p:spTree>
    <p:extLst>
      <p:ext uri="{BB962C8B-B14F-4D97-AF65-F5344CB8AC3E}">
        <p14:creationId xmlns:p14="http://schemas.microsoft.com/office/powerpoint/2010/main" val="9683020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4B04AFE-2E72-4C9D-A641-2CA8A7697FE0}" type="datetimeFigureOut">
              <a:rPr lang="tr-TR" smtClean="0"/>
              <a:t>28.12.2017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8787697-04FD-4C72-A351-08FC8C8B56BB}" type="slidenum">
              <a:rPr lang="tr-TR" smtClean="0"/>
              <a:t>‹#›</a:t>
            </a:fld>
            <a:endParaRPr lang="tr-TR"/>
          </a:p>
        </p:txBody>
      </p:sp>
    </p:spTree>
    <p:extLst>
      <p:ext uri="{BB962C8B-B14F-4D97-AF65-F5344CB8AC3E}">
        <p14:creationId xmlns:p14="http://schemas.microsoft.com/office/powerpoint/2010/main" val="10865272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4B04AFE-2E72-4C9D-A641-2CA8A7697FE0}" type="datetimeFigureOut">
              <a:rPr lang="tr-TR" smtClean="0"/>
              <a:t>28.12.2017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8787697-04FD-4C72-A351-08FC8C8B56BB}" type="slidenum">
              <a:rPr lang="tr-TR" smtClean="0"/>
              <a:t>‹#›</a:t>
            </a:fld>
            <a:endParaRPr lang="tr-TR"/>
          </a:p>
        </p:txBody>
      </p:sp>
    </p:spTree>
    <p:extLst>
      <p:ext uri="{BB962C8B-B14F-4D97-AF65-F5344CB8AC3E}">
        <p14:creationId xmlns:p14="http://schemas.microsoft.com/office/powerpoint/2010/main" val="464799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34B04AFE-2E72-4C9D-A641-2CA8A7697FE0}" type="datetimeFigureOut">
              <a:rPr lang="tr-TR" smtClean="0"/>
              <a:t>28.12.2017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8787697-04FD-4C72-A351-08FC8C8B56BB}" type="slidenum">
              <a:rPr lang="tr-TR" smtClean="0"/>
              <a:t>‹#›</a:t>
            </a:fld>
            <a:endParaRPr lang="tr-TR"/>
          </a:p>
        </p:txBody>
      </p:sp>
    </p:spTree>
    <p:extLst>
      <p:ext uri="{BB962C8B-B14F-4D97-AF65-F5344CB8AC3E}">
        <p14:creationId xmlns:p14="http://schemas.microsoft.com/office/powerpoint/2010/main" val="17394062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34B04AFE-2E72-4C9D-A641-2CA8A7697FE0}" type="datetimeFigureOut">
              <a:rPr lang="tr-TR" smtClean="0"/>
              <a:t>28.12.2017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8787697-04FD-4C72-A351-08FC8C8B56BB}" type="slidenum">
              <a:rPr lang="tr-TR" smtClean="0"/>
              <a:t>‹#›</a:t>
            </a:fld>
            <a:endParaRPr lang="tr-TR"/>
          </a:p>
        </p:txBody>
      </p:sp>
    </p:spTree>
    <p:extLst>
      <p:ext uri="{BB962C8B-B14F-4D97-AF65-F5344CB8AC3E}">
        <p14:creationId xmlns:p14="http://schemas.microsoft.com/office/powerpoint/2010/main" val="10630563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34B04AFE-2E72-4C9D-A641-2CA8A7697FE0}" type="datetimeFigureOut">
              <a:rPr lang="tr-TR" smtClean="0"/>
              <a:t>28.12.2017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8787697-04FD-4C72-A351-08FC8C8B56BB}" type="slidenum">
              <a:rPr lang="tr-TR" smtClean="0"/>
              <a:t>‹#›</a:t>
            </a:fld>
            <a:endParaRPr lang="tr-TR"/>
          </a:p>
        </p:txBody>
      </p:sp>
    </p:spTree>
    <p:extLst>
      <p:ext uri="{BB962C8B-B14F-4D97-AF65-F5344CB8AC3E}">
        <p14:creationId xmlns:p14="http://schemas.microsoft.com/office/powerpoint/2010/main" val="3605118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34B04AFE-2E72-4C9D-A641-2CA8A7697FE0}" type="datetimeFigureOut">
              <a:rPr lang="tr-TR" smtClean="0"/>
              <a:t>28.12.2017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8787697-04FD-4C72-A351-08FC8C8B56BB}" type="slidenum">
              <a:rPr lang="tr-TR" smtClean="0"/>
              <a:t>‹#›</a:t>
            </a:fld>
            <a:endParaRPr lang="tr-TR"/>
          </a:p>
        </p:txBody>
      </p:sp>
    </p:spTree>
    <p:extLst>
      <p:ext uri="{BB962C8B-B14F-4D97-AF65-F5344CB8AC3E}">
        <p14:creationId xmlns:p14="http://schemas.microsoft.com/office/powerpoint/2010/main" val="20181736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34B04AFE-2E72-4C9D-A641-2CA8A7697FE0}" type="datetimeFigureOut">
              <a:rPr lang="tr-TR" smtClean="0"/>
              <a:t>28.12.2017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8787697-04FD-4C72-A351-08FC8C8B56BB}" type="slidenum">
              <a:rPr lang="tr-TR" smtClean="0"/>
              <a:t>‹#›</a:t>
            </a:fld>
            <a:endParaRPr lang="tr-TR"/>
          </a:p>
        </p:txBody>
      </p:sp>
    </p:spTree>
    <p:extLst>
      <p:ext uri="{BB962C8B-B14F-4D97-AF65-F5344CB8AC3E}">
        <p14:creationId xmlns:p14="http://schemas.microsoft.com/office/powerpoint/2010/main" val="2554072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4B04AFE-2E72-4C9D-A641-2CA8A7697FE0}" type="datetimeFigureOut">
              <a:rPr lang="tr-TR" smtClean="0"/>
              <a:t>28.12.2017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8787697-04FD-4C72-A351-08FC8C8B56BB}" type="slidenum">
              <a:rPr lang="tr-TR" smtClean="0"/>
              <a:t>‹#›</a:t>
            </a:fld>
            <a:endParaRPr lang="tr-TR"/>
          </a:p>
        </p:txBody>
      </p:sp>
    </p:spTree>
    <p:extLst>
      <p:ext uri="{BB962C8B-B14F-4D97-AF65-F5344CB8AC3E}">
        <p14:creationId xmlns:p14="http://schemas.microsoft.com/office/powerpoint/2010/main" val="34793571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4B04AFE-2E72-4C9D-A641-2CA8A7697FE0}" type="datetimeFigureOut">
              <a:rPr lang="tr-TR" smtClean="0"/>
              <a:t>28.12.2017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8787697-04FD-4C72-A351-08FC8C8B56BB}" type="slidenum">
              <a:rPr lang="tr-TR" smtClean="0"/>
              <a:t>‹#›</a:t>
            </a:fld>
            <a:endParaRPr lang="tr-TR"/>
          </a:p>
        </p:txBody>
      </p:sp>
    </p:spTree>
    <p:extLst>
      <p:ext uri="{BB962C8B-B14F-4D97-AF65-F5344CB8AC3E}">
        <p14:creationId xmlns:p14="http://schemas.microsoft.com/office/powerpoint/2010/main" val="23931581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B04AFE-2E72-4C9D-A641-2CA8A7697FE0}" type="datetimeFigureOut">
              <a:rPr lang="tr-TR" smtClean="0"/>
              <a:t>28.12.2017</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787697-04FD-4C72-A351-08FC8C8B56BB}" type="slidenum">
              <a:rPr lang="tr-TR" smtClean="0"/>
              <a:t>‹#›</a:t>
            </a:fld>
            <a:endParaRPr lang="tr-TR"/>
          </a:p>
        </p:txBody>
      </p:sp>
    </p:spTree>
    <p:extLst>
      <p:ext uri="{BB962C8B-B14F-4D97-AF65-F5344CB8AC3E}">
        <p14:creationId xmlns:p14="http://schemas.microsoft.com/office/powerpoint/2010/main" val="42125712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1772816"/>
            <a:ext cx="8278688" cy="1470025"/>
          </a:xfrm>
        </p:spPr>
        <p:txBody>
          <a:bodyPr>
            <a:normAutofit/>
          </a:bodyPr>
          <a:lstStyle/>
          <a:p>
            <a:r>
              <a:rPr lang="tr-TR" sz="3200" b="1" dirty="0" smtClean="0">
                <a:latin typeface="Arial" pitchFamily="34" charset="0"/>
                <a:cs typeface="Arial" pitchFamily="34" charset="0"/>
              </a:rPr>
              <a:t>KURAKLIK VE TARIMSAL SU YÖNETİMİ</a:t>
            </a:r>
            <a:endParaRPr lang="tr-TR" sz="3200" b="1" dirty="0">
              <a:latin typeface="Arial" pitchFamily="34" charset="0"/>
              <a:cs typeface="Arial" pitchFamily="34" charset="0"/>
            </a:endParaRPr>
          </a:p>
        </p:txBody>
      </p:sp>
      <p:sp>
        <p:nvSpPr>
          <p:cNvPr id="3" name="Alt Başlık 2"/>
          <p:cNvSpPr>
            <a:spLocks noGrp="1"/>
          </p:cNvSpPr>
          <p:nvPr>
            <p:ph type="subTitle" idx="1"/>
          </p:nvPr>
        </p:nvSpPr>
        <p:spPr>
          <a:xfrm>
            <a:off x="3851920" y="3886200"/>
            <a:ext cx="3920480" cy="550912"/>
          </a:xfrm>
        </p:spPr>
        <p:txBody>
          <a:bodyPr>
            <a:normAutofit/>
          </a:bodyPr>
          <a:lstStyle/>
          <a:p>
            <a:pPr algn="r"/>
            <a:r>
              <a:rPr lang="tr-TR" sz="2400" b="1" dirty="0" err="1" smtClean="0">
                <a:solidFill>
                  <a:schemeClr val="tx1"/>
                </a:solidFill>
                <a:latin typeface="Arial" pitchFamily="34" charset="0"/>
                <a:cs typeface="Arial" pitchFamily="34" charset="0"/>
              </a:rPr>
              <a:t>Prof.Dr.Belgin</a:t>
            </a:r>
            <a:r>
              <a:rPr lang="tr-TR" sz="2400" b="1" dirty="0" smtClean="0">
                <a:solidFill>
                  <a:schemeClr val="tx1"/>
                </a:solidFill>
                <a:latin typeface="Arial" pitchFamily="34" charset="0"/>
                <a:cs typeface="Arial" pitchFamily="34" charset="0"/>
              </a:rPr>
              <a:t> ÇAKMAK</a:t>
            </a:r>
            <a:endParaRPr lang="tr-TR" sz="2400" b="1"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12346594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332656"/>
            <a:ext cx="8229600" cy="5793507"/>
          </a:xfrm>
        </p:spPr>
        <p:txBody>
          <a:bodyPr>
            <a:normAutofit/>
          </a:bodyPr>
          <a:lstStyle/>
          <a:p>
            <a:pPr marL="0" indent="0" algn="just">
              <a:buNone/>
            </a:pPr>
            <a:r>
              <a:rPr lang="tr-TR" sz="2400" dirty="0" smtClean="0">
                <a:latin typeface="Arial" pitchFamily="34" charset="0"/>
                <a:cs typeface="Arial" pitchFamily="34" charset="0"/>
              </a:rPr>
              <a:t>Fosil </a:t>
            </a:r>
            <a:r>
              <a:rPr lang="tr-TR" sz="2400" dirty="0">
                <a:latin typeface="Arial" pitchFamily="34" charset="0"/>
                <a:cs typeface="Arial" pitchFamily="34" charset="0"/>
              </a:rPr>
              <a:t>yakıtların yakılması, ormansızlaşma, arazi kullanımı değişiklikleri,  tarımsal etkinlikler ve sanayi süreçleri ile atmosfere salınan sera gazlarının atmosferdeki birikimleri hızla artmaktadır. Bu ise, atmosferin doğal sera etkisini kuvvetlendirerek, şehirleşmenin de katkısı ile dünyanın yüzey sıcaklıklarının artmasına neden olmaktadır (</a:t>
            </a:r>
            <a:r>
              <a:rPr lang="tr-TR" sz="2400" dirty="0" err="1">
                <a:latin typeface="Arial" pitchFamily="34" charset="0"/>
                <a:cs typeface="Arial" pitchFamily="34" charset="0"/>
              </a:rPr>
              <a:t>Anonymous</a:t>
            </a:r>
            <a:r>
              <a:rPr lang="tr-TR" sz="2400" dirty="0">
                <a:latin typeface="Arial" pitchFamily="34" charset="0"/>
                <a:cs typeface="Arial" pitchFamily="34" charset="0"/>
              </a:rPr>
              <a:t> 2001). </a:t>
            </a:r>
            <a:endParaRPr lang="tr-TR" sz="2400" dirty="0" smtClean="0">
              <a:latin typeface="Arial" pitchFamily="34" charset="0"/>
              <a:cs typeface="Arial" pitchFamily="34" charset="0"/>
            </a:endParaRPr>
          </a:p>
          <a:p>
            <a:pPr marL="0" indent="0" algn="just">
              <a:buNone/>
            </a:pPr>
            <a:endParaRPr lang="tr-TR" sz="2400" dirty="0">
              <a:latin typeface="Arial" pitchFamily="34" charset="0"/>
              <a:cs typeface="Arial" pitchFamily="34" charset="0"/>
            </a:endParaRPr>
          </a:p>
          <a:p>
            <a:pPr marL="0" indent="0" algn="just">
              <a:buNone/>
            </a:pPr>
            <a:r>
              <a:rPr lang="tr-TR" sz="2400" dirty="0" smtClean="0">
                <a:solidFill>
                  <a:schemeClr val="tx2"/>
                </a:solidFill>
                <a:latin typeface="Arial" pitchFamily="34" charset="0"/>
                <a:cs typeface="Arial" pitchFamily="34" charset="0"/>
              </a:rPr>
              <a:t>Türkiye’de </a:t>
            </a:r>
            <a:r>
              <a:rPr lang="tr-TR" sz="2400" dirty="0">
                <a:solidFill>
                  <a:schemeClr val="tx2"/>
                </a:solidFill>
                <a:latin typeface="Arial" pitchFamily="34" charset="0"/>
                <a:cs typeface="Arial" pitchFamily="34" charset="0"/>
              </a:rPr>
              <a:t>iklim değişikliği konusunda sürdürülen bilimsel ve teknik çalışmaların yanı sıra ulusal çalışmaların daha etkin bir şekilde yürütülmesi, eşgüdümün sağlanması, strateji belirlenmesi ve kararların bir uzlaşmaya dayanarak alınması amacıyla bir Başbakanlık Genelgesi ile ilgili kuruluşların üst düzey temsilcilerinden </a:t>
            </a:r>
            <a:r>
              <a:rPr lang="tr-TR" sz="2400" b="1" dirty="0">
                <a:solidFill>
                  <a:srgbClr val="FFFF00"/>
                </a:solidFill>
                <a:latin typeface="Arial" pitchFamily="34" charset="0"/>
                <a:cs typeface="Arial" pitchFamily="34" charset="0"/>
              </a:rPr>
              <a:t>İklim Değişikliği Koordinasyon Kurulu (İDKK) oluşturulmuştur. </a:t>
            </a:r>
          </a:p>
        </p:txBody>
      </p:sp>
    </p:spTree>
    <p:extLst>
      <p:ext uri="{BB962C8B-B14F-4D97-AF65-F5344CB8AC3E}">
        <p14:creationId xmlns:p14="http://schemas.microsoft.com/office/powerpoint/2010/main" val="14174387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76672"/>
            <a:ext cx="8229600" cy="5649491"/>
          </a:xfrm>
        </p:spPr>
        <p:txBody>
          <a:bodyPr>
            <a:normAutofit/>
          </a:bodyPr>
          <a:lstStyle/>
          <a:p>
            <a:pPr marL="0" indent="0" algn="just">
              <a:buNone/>
            </a:pPr>
            <a:r>
              <a:rPr lang="tr-TR" sz="2400" dirty="0">
                <a:latin typeface="Arial" pitchFamily="34" charset="0"/>
                <a:cs typeface="Arial" pitchFamily="34" charset="0"/>
              </a:rPr>
              <a:t>İDKK altında, uzman kurumların koordinatörlüğünde çalışmalarını sürdüren </a:t>
            </a:r>
            <a:r>
              <a:rPr lang="tr-TR" sz="2400" b="1" dirty="0">
                <a:solidFill>
                  <a:srgbClr val="FFFF00"/>
                </a:solidFill>
                <a:latin typeface="Arial" pitchFamily="34" charset="0"/>
                <a:cs typeface="Arial" pitchFamily="34" charset="0"/>
              </a:rPr>
              <a:t>8 adet çalışma grubu </a:t>
            </a:r>
            <a:r>
              <a:rPr lang="tr-TR" sz="2400" dirty="0">
                <a:latin typeface="Arial" pitchFamily="34" charset="0"/>
                <a:cs typeface="Arial" pitchFamily="34" charset="0"/>
              </a:rPr>
              <a:t>bulunmaktadır:</a:t>
            </a:r>
          </a:p>
          <a:p>
            <a:pPr marL="0" indent="0" algn="just">
              <a:buNone/>
            </a:pPr>
            <a:r>
              <a:rPr lang="tr-TR" sz="2400" b="1" dirty="0">
                <a:latin typeface="Arial" pitchFamily="34" charset="0"/>
                <a:cs typeface="Arial" pitchFamily="34" charset="0"/>
              </a:rPr>
              <a:t>1. </a:t>
            </a:r>
            <a:r>
              <a:rPr lang="tr-TR" sz="2400" dirty="0">
                <a:latin typeface="Arial" pitchFamily="34" charset="0"/>
                <a:cs typeface="Arial" pitchFamily="34" charset="0"/>
              </a:rPr>
              <a:t>İklim değişikliğinin etkilerinin araştırılması çalışma grubu,</a:t>
            </a:r>
          </a:p>
          <a:p>
            <a:pPr marL="0" indent="0" algn="just">
              <a:buNone/>
            </a:pPr>
            <a:r>
              <a:rPr lang="tr-TR" sz="2400" b="1" dirty="0">
                <a:latin typeface="Arial" pitchFamily="34" charset="0"/>
                <a:cs typeface="Arial" pitchFamily="34" charset="0"/>
              </a:rPr>
              <a:t>2. </a:t>
            </a:r>
            <a:r>
              <a:rPr lang="tr-TR" sz="2400" dirty="0">
                <a:latin typeface="Arial" pitchFamily="34" charset="0"/>
                <a:cs typeface="Arial" pitchFamily="34" charset="0"/>
              </a:rPr>
              <a:t>Sera gazları salım envanteri çalışma grubu,</a:t>
            </a:r>
          </a:p>
          <a:p>
            <a:pPr marL="0" indent="0" algn="just">
              <a:buNone/>
            </a:pPr>
            <a:r>
              <a:rPr lang="tr-TR" sz="2400" b="1" dirty="0">
                <a:latin typeface="Arial" pitchFamily="34" charset="0"/>
                <a:cs typeface="Arial" pitchFamily="34" charset="0"/>
              </a:rPr>
              <a:t>3. </a:t>
            </a:r>
            <a:r>
              <a:rPr lang="tr-TR" sz="2400" dirty="0">
                <a:latin typeface="Arial" pitchFamily="34" charset="0"/>
                <a:cs typeface="Arial" pitchFamily="34" charset="0"/>
              </a:rPr>
              <a:t>Sanayi, konut, atık yönetimi ve hizmet sektörlerinde sera gazı </a:t>
            </a:r>
            <a:r>
              <a:rPr lang="tr-TR" sz="2400" dirty="0" err="1">
                <a:latin typeface="Arial" pitchFamily="34" charset="0"/>
                <a:cs typeface="Arial" pitchFamily="34" charset="0"/>
              </a:rPr>
              <a:t>azaltım</a:t>
            </a:r>
            <a:r>
              <a:rPr lang="tr-TR" sz="2400" dirty="0">
                <a:latin typeface="Arial" pitchFamily="34" charset="0"/>
                <a:cs typeface="Arial" pitchFamily="34" charset="0"/>
              </a:rPr>
              <a:t> çalışma grubu,</a:t>
            </a:r>
          </a:p>
          <a:p>
            <a:pPr marL="0" indent="0" algn="just">
              <a:buNone/>
            </a:pPr>
            <a:r>
              <a:rPr lang="tr-TR" sz="2400" b="1" dirty="0">
                <a:latin typeface="Arial" pitchFamily="34" charset="0"/>
                <a:cs typeface="Arial" pitchFamily="34" charset="0"/>
              </a:rPr>
              <a:t>4. </a:t>
            </a:r>
            <a:r>
              <a:rPr lang="tr-TR" sz="2400" dirty="0">
                <a:latin typeface="Arial" pitchFamily="34" charset="0"/>
                <a:cs typeface="Arial" pitchFamily="34" charset="0"/>
              </a:rPr>
              <a:t>Enerji sektöründe sera gazı </a:t>
            </a:r>
            <a:r>
              <a:rPr lang="tr-TR" sz="2400" dirty="0" err="1">
                <a:latin typeface="Arial" pitchFamily="34" charset="0"/>
                <a:cs typeface="Arial" pitchFamily="34" charset="0"/>
              </a:rPr>
              <a:t>azaltım</a:t>
            </a:r>
            <a:r>
              <a:rPr lang="tr-TR" sz="2400" dirty="0">
                <a:latin typeface="Arial" pitchFamily="34" charset="0"/>
                <a:cs typeface="Arial" pitchFamily="34" charset="0"/>
              </a:rPr>
              <a:t> çalışma grubu,</a:t>
            </a:r>
          </a:p>
          <a:p>
            <a:pPr marL="0" indent="0" algn="just">
              <a:buNone/>
            </a:pPr>
            <a:r>
              <a:rPr lang="tr-TR" sz="2400" dirty="0">
                <a:latin typeface="Arial" pitchFamily="34" charset="0"/>
                <a:cs typeface="Arial" pitchFamily="34" charset="0"/>
              </a:rPr>
              <a:t>5. Ulaştırma sektöründe sera gazı </a:t>
            </a:r>
            <a:r>
              <a:rPr lang="tr-TR" sz="2400" dirty="0" err="1">
                <a:latin typeface="Arial" pitchFamily="34" charset="0"/>
                <a:cs typeface="Arial" pitchFamily="34" charset="0"/>
              </a:rPr>
              <a:t>azaltım</a:t>
            </a:r>
            <a:r>
              <a:rPr lang="tr-TR" sz="2400" dirty="0">
                <a:latin typeface="Arial" pitchFamily="34" charset="0"/>
                <a:cs typeface="Arial" pitchFamily="34" charset="0"/>
              </a:rPr>
              <a:t> çalışma grubu,</a:t>
            </a:r>
          </a:p>
          <a:p>
            <a:pPr marL="0" indent="0" algn="just">
              <a:buNone/>
            </a:pPr>
            <a:r>
              <a:rPr lang="tr-TR" sz="2400" b="1" dirty="0">
                <a:latin typeface="Arial" pitchFamily="34" charset="0"/>
                <a:cs typeface="Arial" pitchFamily="34" charset="0"/>
              </a:rPr>
              <a:t>6. </a:t>
            </a:r>
            <a:r>
              <a:rPr lang="tr-TR" sz="2400" dirty="0">
                <a:latin typeface="Arial" pitchFamily="34" charset="0"/>
                <a:cs typeface="Arial" pitchFamily="34" charset="0"/>
              </a:rPr>
              <a:t>Arazi kullanımı, arazi kullanım değişikliği ve ormancılık çalışma grubu,</a:t>
            </a:r>
          </a:p>
          <a:p>
            <a:pPr marL="0" indent="0" algn="just">
              <a:buNone/>
            </a:pPr>
            <a:r>
              <a:rPr lang="tr-TR" sz="2400" b="1" dirty="0">
                <a:latin typeface="Arial" pitchFamily="34" charset="0"/>
                <a:cs typeface="Arial" pitchFamily="34" charset="0"/>
              </a:rPr>
              <a:t>7. </a:t>
            </a:r>
            <a:r>
              <a:rPr lang="tr-TR" sz="2400" dirty="0">
                <a:latin typeface="Arial" pitchFamily="34" charset="0"/>
                <a:cs typeface="Arial" pitchFamily="34" charset="0"/>
              </a:rPr>
              <a:t>Politika ve strateji geliştirme çalışma grubu,</a:t>
            </a:r>
          </a:p>
          <a:p>
            <a:pPr marL="0" indent="0" algn="just">
              <a:buNone/>
            </a:pPr>
            <a:r>
              <a:rPr lang="tr-TR" sz="2400" b="1" dirty="0">
                <a:latin typeface="Arial" pitchFamily="34" charset="0"/>
                <a:cs typeface="Arial" pitchFamily="34" charset="0"/>
              </a:rPr>
              <a:t>8. </a:t>
            </a:r>
            <a:r>
              <a:rPr lang="tr-TR" sz="2400" dirty="0">
                <a:latin typeface="Arial" pitchFamily="34" charset="0"/>
                <a:cs typeface="Arial" pitchFamily="34" charset="0"/>
              </a:rPr>
              <a:t>Eğitim ve kamuoyunu bilinçlendirme çalışma grubu.</a:t>
            </a:r>
          </a:p>
          <a:p>
            <a:pPr marL="0" indent="0" algn="just">
              <a:buNone/>
            </a:pPr>
            <a:endParaRPr lang="tr-TR" sz="2400" dirty="0">
              <a:latin typeface="Arial" pitchFamily="34" charset="0"/>
              <a:cs typeface="Arial" pitchFamily="34" charset="0"/>
            </a:endParaRPr>
          </a:p>
        </p:txBody>
      </p:sp>
    </p:spTree>
    <p:extLst>
      <p:ext uri="{BB962C8B-B14F-4D97-AF65-F5344CB8AC3E}">
        <p14:creationId xmlns:p14="http://schemas.microsoft.com/office/powerpoint/2010/main" val="42443564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23528" y="116632"/>
            <a:ext cx="8229600" cy="6480720"/>
          </a:xfrm>
        </p:spPr>
        <p:txBody>
          <a:bodyPr>
            <a:normAutofit fontScale="92500" lnSpcReduction="10000"/>
          </a:bodyPr>
          <a:lstStyle/>
          <a:p>
            <a:pPr marL="0" indent="0" algn="just">
              <a:buNone/>
            </a:pPr>
            <a:r>
              <a:rPr lang="tr-TR" sz="2400" dirty="0">
                <a:latin typeface="Arial" pitchFamily="34" charset="0"/>
                <a:cs typeface="Arial" pitchFamily="34" charset="0"/>
              </a:rPr>
              <a:t>Birleşmiş Milletler İklim Değişikliği Çerçeve Sözleşmesi’ne (UNFCCC) 2007 yılında sunulan Birinci Ulusal </a:t>
            </a:r>
            <a:r>
              <a:rPr lang="tr-TR" sz="2400" dirty="0" err="1">
                <a:latin typeface="Arial" pitchFamily="34" charset="0"/>
                <a:cs typeface="Arial" pitchFamily="34" charset="0"/>
              </a:rPr>
              <a:t>Bildirim’de</a:t>
            </a:r>
            <a:r>
              <a:rPr lang="tr-TR" sz="2400" dirty="0">
                <a:latin typeface="Arial" pitchFamily="34" charset="0"/>
                <a:cs typeface="Arial" pitchFamily="34" charset="0"/>
              </a:rPr>
              <a:t> göre; </a:t>
            </a:r>
            <a:r>
              <a:rPr lang="tr-TR" sz="2400" dirty="0">
                <a:solidFill>
                  <a:srgbClr val="FFFF00"/>
                </a:solidFill>
                <a:latin typeface="Arial" pitchFamily="34" charset="0"/>
                <a:cs typeface="Arial" pitchFamily="34" charset="0"/>
              </a:rPr>
              <a:t>Türkiye’nin batı illerinde kış yağışlarının son elli yılda önemli ölçüde azaldığı belirtilmektedir. Buna karşılık sonbahar yağışları Orta Anadolu’nun kuzey bölgelerinde artış göstermiştir. Yaz ve ilkbahar yağışları ise herhangi bir eğilim göstermemiştir. </a:t>
            </a:r>
            <a:r>
              <a:rPr lang="tr-TR" sz="2400" dirty="0">
                <a:latin typeface="Arial" pitchFamily="34" charset="0"/>
                <a:cs typeface="Arial" pitchFamily="34" charset="0"/>
              </a:rPr>
              <a:t>Geleceğe yönelik yapılan projeksiyonlarda, Ege ve Akdeniz kıyıları boyunca toplam yağışta tahmini bir düşüş ve Türkiye’nin Karadeniz kıyısı boyunca da bir artış öngörülmektedir</a:t>
            </a:r>
            <a:r>
              <a:rPr lang="tr-TR" sz="2400" dirty="0" smtClean="0">
                <a:latin typeface="Arial" pitchFamily="34" charset="0"/>
                <a:cs typeface="Arial" pitchFamily="34" charset="0"/>
              </a:rPr>
              <a:t>.</a:t>
            </a:r>
          </a:p>
          <a:p>
            <a:pPr marL="0" indent="0" algn="just">
              <a:buNone/>
            </a:pPr>
            <a:endParaRPr lang="tr-TR" sz="2400" dirty="0">
              <a:latin typeface="Arial" pitchFamily="34" charset="0"/>
              <a:cs typeface="Arial" pitchFamily="34" charset="0"/>
            </a:endParaRPr>
          </a:p>
          <a:p>
            <a:pPr marL="0" indent="0" algn="just">
              <a:buNone/>
            </a:pPr>
            <a:r>
              <a:rPr lang="tr-TR" sz="2400" u="sng" dirty="0" smtClean="0">
                <a:latin typeface="Arial" pitchFamily="34" charset="0"/>
                <a:cs typeface="Arial" pitchFamily="34" charset="0"/>
              </a:rPr>
              <a:t>Türkiye’de </a:t>
            </a:r>
            <a:r>
              <a:rPr lang="tr-TR" sz="2400" u="sng" dirty="0">
                <a:latin typeface="Arial" pitchFamily="34" charset="0"/>
                <a:cs typeface="Arial" pitchFamily="34" charset="0"/>
              </a:rPr>
              <a:t>ortalama yıllık sıcaklık artışının 2100 yılına kadar 2-3°C olacağı ve batı bölgelerinde yaz sıcaklıklarının 6°C’ye kadar artması öngörülmektedir. </a:t>
            </a:r>
            <a:r>
              <a:rPr lang="tr-TR" sz="2400" dirty="0">
                <a:solidFill>
                  <a:schemeClr val="tx2"/>
                </a:solidFill>
                <a:latin typeface="Arial" pitchFamily="34" charset="0"/>
                <a:cs typeface="Arial" pitchFamily="34" charset="0"/>
              </a:rPr>
              <a:t>Türkiye’nin, su kaynaklarının zayıflaması, kuraklık ve su stresinde artış, orman yangınlarının artması, erozyon, tarımsal üretkenlikte değişiklikler, hastalık ve zararlıların artması, ekolojik bozulmalar, sıcak dalgalarına bağlı ölümler ve vektör kaynaklı hastalıklarda artışlar gibi küresel iklim değişikliğinin olumsuz yönlerinden etkileneceği ve risk grubu ülkeler arasında olduğu belirtilmektedir. </a:t>
            </a:r>
          </a:p>
          <a:p>
            <a:pPr marL="0" indent="0" algn="just">
              <a:buNone/>
            </a:pPr>
            <a:endParaRPr lang="tr-TR" sz="2400" dirty="0">
              <a:latin typeface="Arial" pitchFamily="34" charset="0"/>
              <a:cs typeface="Arial" pitchFamily="34" charset="0"/>
            </a:endParaRPr>
          </a:p>
        </p:txBody>
      </p:sp>
    </p:spTree>
    <p:extLst>
      <p:ext uri="{BB962C8B-B14F-4D97-AF65-F5344CB8AC3E}">
        <p14:creationId xmlns:p14="http://schemas.microsoft.com/office/powerpoint/2010/main" val="23988256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58824" y="188640"/>
            <a:ext cx="8733656" cy="6552728"/>
          </a:xfrm>
        </p:spPr>
        <p:txBody>
          <a:bodyPr>
            <a:noAutofit/>
          </a:bodyPr>
          <a:lstStyle/>
          <a:p>
            <a:pPr marL="0" indent="0" algn="just">
              <a:buNone/>
            </a:pPr>
            <a:r>
              <a:rPr lang="tr-TR" sz="2400" dirty="0">
                <a:latin typeface="Arial" pitchFamily="34" charset="0"/>
                <a:cs typeface="Arial" pitchFamily="34" charset="0"/>
              </a:rPr>
              <a:t>Su </a:t>
            </a:r>
            <a:r>
              <a:rPr lang="tr-TR" sz="2400" dirty="0" smtClean="0">
                <a:latin typeface="Arial" pitchFamily="34" charset="0"/>
                <a:cs typeface="Arial" pitchFamily="34" charset="0"/>
              </a:rPr>
              <a:t>sorunu, </a:t>
            </a:r>
            <a:r>
              <a:rPr lang="tr-TR" sz="2400" dirty="0">
                <a:latin typeface="Arial" pitchFamily="34" charset="0"/>
                <a:cs typeface="Arial" pitchFamily="34" charset="0"/>
              </a:rPr>
              <a:t>2000’li yılların başından itibaren Türkiye’nin birçok bölgesinde görülmeye başlamıştır. Artan gıda ihtiyacını karşılamak durumunda olan tarım sektöründe bu sorun daha çok hissedilmektedir. </a:t>
            </a:r>
            <a:r>
              <a:rPr lang="tr-TR" sz="2400" b="1" dirty="0">
                <a:solidFill>
                  <a:srgbClr val="FFFF00"/>
                </a:solidFill>
                <a:latin typeface="Arial" pitchFamily="34" charset="0"/>
                <a:cs typeface="Arial" pitchFamily="34" charset="0"/>
              </a:rPr>
              <a:t>Türkiye de sürekli kuraklık tehlikesi ile karşı karşıya bulunmaktadır. </a:t>
            </a:r>
            <a:endParaRPr lang="tr-TR" sz="2400" b="1" dirty="0" smtClean="0">
              <a:solidFill>
                <a:srgbClr val="FFFF00"/>
              </a:solidFill>
              <a:latin typeface="Arial" pitchFamily="34" charset="0"/>
              <a:cs typeface="Arial" pitchFamily="34" charset="0"/>
            </a:endParaRPr>
          </a:p>
          <a:p>
            <a:pPr marL="0" indent="0" algn="just">
              <a:buNone/>
            </a:pPr>
            <a:endParaRPr lang="tr-TR" sz="2400" dirty="0">
              <a:latin typeface="Arial" pitchFamily="34" charset="0"/>
              <a:cs typeface="Arial" pitchFamily="34" charset="0"/>
            </a:endParaRPr>
          </a:p>
          <a:p>
            <a:pPr marL="0" indent="0" algn="just">
              <a:buNone/>
            </a:pPr>
            <a:r>
              <a:rPr lang="tr-TR" sz="2400" dirty="0" smtClean="0">
                <a:latin typeface="Arial" pitchFamily="34" charset="0"/>
                <a:cs typeface="Arial" pitchFamily="34" charset="0"/>
              </a:rPr>
              <a:t>En </a:t>
            </a:r>
            <a:r>
              <a:rPr lang="tr-TR" sz="2400" dirty="0">
                <a:latin typeface="Arial" pitchFamily="34" charset="0"/>
                <a:cs typeface="Arial" pitchFamily="34" charset="0"/>
              </a:rPr>
              <a:t>son 2007 yılında ciddi bir kuraklık yaşanmıştır. Şimşek ve ark. (2008) Standart Yağış İndeksi (SPI) ve Normalin Yüzdesi İndeksi (PNI) yöntemlerini kullanarak Türkiye geneli için yaptıkları kuraklık analizinde, </a:t>
            </a:r>
            <a:r>
              <a:rPr lang="tr-TR" sz="2400" b="1" dirty="0">
                <a:solidFill>
                  <a:srgbClr val="FFFF00"/>
                </a:solidFill>
                <a:latin typeface="Arial" pitchFamily="34" charset="0"/>
                <a:cs typeface="Arial" pitchFamily="34" charset="0"/>
              </a:rPr>
              <a:t>Türkiye’nin 2006-2007 Tarım Yılı’nda son 37 yılın en kurak 5. dönemini yaşadığını belirtmişlerdir. </a:t>
            </a:r>
            <a:r>
              <a:rPr lang="tr-TR" sz="2400" dirty="0">
                <a:latin typeface="Arial" pitchFamily="34" charset="0"/>
                <a:cs typeface="Arial" pitchFamily="34" charset="0"/>
              </a:rPr>
              <a:t>Özellikle İç Anadolu, Ege ve Marmara Bölgeleri’nde şiddetli kuraklık yaşanmıştır. 2006-2007 Tarım Yılı yağışlarında normale göre en fazla düşüş % 44 ile Ege’de yaşanmıştır. Düşüş oranı Marmara’da % 33, İç Anadolu’da % 22, Akdeniz’de % 14, Güneydoğu Anadolu’da % 8 olmuştur (Şimşek ve Çakmak, 2010). </a:t>
            </a:r>
          </a:p>
          <a:p>
            <a:pPr marL="0" indent="0" algn="just">
              <a:buNone/>
            </a:pPr>
            <a:endParaRPr lang="tr-TR" sz="2400" dirty="0">
              <a:latin typeface="Arial" pitchFamily="34" charset="0"/>
              <a:cs typeface="Arial" pitchFamily="34" charset="0"/>
            </a:endParaRPr>
          </a:p>
        </p:txBody>
      </p:sp>
    </p:spTree>
    <p:extLst>
      <p:ext uri="{BB962C8B-B14F-4D97-AF65-F5344CB8AC3E}">
        <p14:creationId xmlns:p14="http://schemas.microsoft.com/office/powerpoint/2010/main" val="20067739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9512" y="188640"/>
            <a:ext cx="8712968" cy="5937523"/>
          </a:xfrm>
        </p:spPr>
        <p:txBody>
          <a:bodyPr>
            <a:normAutofit fontScale="70000" lnSpcReduction="20000"/>
          </a:bodyPr>
          <a:lstStyle/>
          <a:p>
            <a:pPr marL="0" indent="0" algn="just">
              <a:buNone/>
            </a:pPr>
            <a:r>
              <a:rPr lang="tr-TR" b="1" dirty="0">
                <a:solidFill>
                  <a:srgbClr val="FFFF00"/>
                </a:solidFill>
                <a:latin typeface="Arial" pitchFamily="34" charset="0"/>
                <a:cs typeface="Arial" pitchFamily="34" charset="0"/>
              </a:rPr>
              <a:t>Türkiye İstatistik Kurumu (TÜİK) 2007 yılı 3. tahminlerine göre çok sayıda üründe ciddi kayıplar meydana geldiği belirtilmiştir. </a:t>
            </a:r>
            <a:r>
              <a:rPr lang="tr-TR" dirty="0">
                <a:latin typeface="Arial" pitchFamily="34" charset="0"/>
                <a:cs typeface="Arial" pitchFamily="34" charset="0"/>
              </a:rPr>
              <a:t>Yaşanan kuraklığın zarar gören bazı ürünler ve kayıp oranları şöyledir; buğday % 13.9, arpa % 23.5, çavdar % 11.2, yulaf % 8.4, mısır % 7.2, çeltik % 6.9, bezelye % 19.9, nohut % 8.4, fasulye % 21.3, mercimek % 12.4, fiğ % 48.4, şeker pancarı % 14.1, pamuk % 10.8, ayçiçeği % 23.6, susam % 24.6, soya % 35.2, zeytin % 39.1, </a:t>
            </a:r>
            <a:r>
              <a:rPr lang="tr-TR" dirty="0" err="1">
                <a:latin typeface="Arial" pitchFamily="34" charset="0"/>
                <a:cs typeface="Arial" pitchFamily="34" charset="0"/>
              </a:rPr>
              <a:t>antep</a:t>
            </a:r>
            <a:r>
              <a:rPr lang="tr-TR" dirty="0">
                <a:latin typeface="Arial" pitchFamily="34" charset="0"/>
                <a:cs typeface="Arial" pitchFamily="34" charset="0"/>
              </a:rPr>
              <a:t> fıstığı % 33.3, fındık % 19.8, üzüm % 9.7, incir % 27.6 şeklinde sıralanabilir</a:t>
            </a:r>
            <a:r>
              <a:rPr lang="tr-TR" dirty="0" smtClean="0">
                <a:latin typeface="Arial" pitchFamily="34" charset="0"/>
                <a:cs typeface="Arial" pitchFamily="34" charset="0"/>
              </a:rPr>
              <a:t>.</a:t>
            </a:r>
          </a:p>
          <a:p>
            <a:pPr marL="0" indent="0" algn="just">
              <a:buNone/>
            </a:pPr>
            <a:endParaRPr lang="tr-TR" dirty="0">
              <a:latin typeface="Arial" pitchFamily="34" charset="0"/>
              <a:cs typeface="Arial" pitchFamily="34" charset="0"/>
            </a:endParaRPr>
          </a:p>
          <a:p>
            <a:pPr marL="0" indent="0" algn="just">
              <a:buNone/>
            </a:pPr>
            <a:r>
              <a:rPr lang="tr-TR" dirty="0">
                <a:latin typeface="Arial" pitchFamily="34" charset="0"/>
                <a:cs typeface="Arial" pitchFamily="34" charset="0"/>
              </a:rPr>
              <a:t>Ülkemizde yaşanan kuraklık ve bunun sonucunda </a:t>
            </a:r>
            <a:r>
              <a:rPr lang="tr-TR" dirty="0" smtClean="0">
                <a:latin typeface="Arial" pitchFamily="34" charset="0"/>
                <a:cs typeface="Arial" pitchFamily="34" charset="0"/>
              </a:rPr>
              <a:t>ortaya çıkan su </a:t>
            </a:r>
            <a:r>
              <a:rPr lang="tr-TR" dirty="0">
                <a:latin typeface="Arial" pitchFamily="34" charset="0"/>
                <a:cs typeface="Arial" pitchFamily="34" charset="0"/>
              </a:rPr>
              <a:t>sorununun birçok nedeni bulunmaktadır. İklim değişimi ile birlikte yağışların miktar ve dağılımı düzensizleşmekte, içme-kullanma ve sulama suyu </a:t>
            </a:r>
            <a:r>
              <a:rPr lang="tr-TR" dirty="0" smtClean="0">
                <a:latin typeface="Arial" pitchFamily="34" charset="0"/>
                <a:cs typeface="Arial" pitchFamily="34" charset="0"/>
              </a:rPr>
              <a:t>kalitesi; </a:t>
            </a:r>
            <a:r>
              <a:rPr lang="tr-TR" dirty="0">
                <a:latin typeface="Arial" pitchFamily="34" charset="0"/>
                <a:cs typeface="Arial" pitchFamily="34" charset="0"/>
              </a:rPr>
              <a:t>sanayinin gelişmesi ve çevre kirliliği nedeniyle düşmektedir. </a:t>
            </a:r>
            <a:r>
              <a:rPr lang="tr-TR" b="1" dirty="0">
                <a:solidFill>
                  <a:srgbClr val="FFFF00"/>
                </a:solidFill>
                <a:latin typeface="Arial" pitchFamily="34" charset="0"/>
                <a:cs typeface="Arial" pitchFamily="34" charset="0"/>
              </a:rPr>
              <a:t>Su kıtlığına neden olan en önemli faktörler; iklim koşulları</a:t>
            </a:r>
            <a:r>
              <a:rPr lang="tr-TR" dirty="0">
                <a:solidFill>
                  <a:srgbClr val="FFFF00"/>
                </a:solidFill>
                <a:latin typeface="Arial" pitchFamily="34" charset="0"/>
                <a:cs typeface="Arial" pitchFamily="34" charset="0"/>
              </a:rPr>
              <a:t> </a:t>
            </a:r>
            <a:r>
              <a:rPr lang="tr-TR" dirty="0">
                <a:solidFill>
                  <a:schemeClr val="tx2"/>
                </a:solidFill>
                <a:latin typeface="Arial" pitchFamily="34" charset="0"/>
                <a:cs typeface="Arial" pitchFamily="34" charset="0"/>
              </a:rPr>
              <a:t>(Türkiye için yarı kurak iklim), </a:t>
            </a:r>
            <a:r>
              <a:rPr lang="tr-TR" b="1" dirty="0">
                <a:solidFill>
                  <a:srgbClr val="FFFF00"/>
                </a:solidFill>
                <a:latin typeface="Arial" pitchFamily="34" charset="0"/>
                <a:cs typeface="Arial" pitchFamily="34" charset="0"/>
              </a:rPr>
              <a:t>kuraklık</a:t>
            </a:r>
            <a:r>
              <a:rPr lang="tr-TR" dirty="0">
                <a:latin typeface="Arial" pitchFamily="34" charset="0"/>
                <a:cs typeface="Arial" pitchFamily="34" charset="0"/>
              </a:rPr>
              <a:t> </a:t>
            </a:r>
            <a:r>
              <a:rPr lang="tr-TR" dirty="0">
                <a:solidFill>
                  <a:schemeClr val="tx2"/>
                </a:solidFill>
                <a:latin typeface="Arial" pitchFamily="34" charset="0"/>
                <a:cs typeface="Arial" pitchFamily="34" charset="0"/>
              </a:rPr>
              <a:t>(Kuru dönemlerin görülme sıklığı ve şiddeti), </a:t>
            </a:r>
            <a:r>
              <a:rPr lang="tr-TR" b="1" dirty="0">
                <a:solidFill>
                  <a:srgbClr val="FFFF00"/>
                </a:solidFill>
                <a:latin typeface="Arial" pitchFamily="34" charset="0"/>
                <a:cs typeface="Arial" pitchFamily="34" charset="0"/>
              </a:rPr>
              <a:t>çölleşme ve ormansızlaşma, su stresi </a:t>
            </a:r>
            <a:r>
              <a:rPr lang="tr-TR" dirty="0">
                <a:solidFill>
                  <a:schemeClr val="tx2"/>
                </a:solidFill>
                <a:latin typeface="Arial" pitchFamily="34" charset="0"/>
                <a:cs typeface="Arial" pitchFamily="34" charset="0"/>
              </a:rPr>
              <a:t>(Yüksek nüfus, yoğun sanayi nedeniyle aşırı su talebi, kaçak yer altı kuyularının kullanımı) </a:t>
            </a:r>
            <a:r>
              <a:rPr lang="tr-TR" b="1" dirty="0">
                <a:solidFill>
                  <a:srgbClr val="FFFF00"/>
                </a:solidFill>
                <a:latin typeface="Arial" pitchFamily="34" charset="0"/>
                <a:cs typeface="Arial" pitchFamily="34" charset="0"/>
              </a:rPr>
              <a:t>ile çevre </a:t>
            </a:r>
            <a:r>
              <a:rPr lang="tr-TR" b="1" dirty="0" smtClean="0">
                <a:solidFill>
                  <a:srgbClr val="FFFF00"/>
                </a:solidFill>
                <a:latin typeface="Arial" pitchFamily="34" charset="0"/>
                <a:cs typeface="Arial" pitchFamily="34" charset="0"/>
              </a:rPr>
              <a:t>tahribatı </a:t>
            </a:r>
            <a:r>
              <a:rPr lang="tr-TR" dirty="0">
                <a:solidFill>
                  <a:schemeClr val="tx2"/>
                </a:solidFill>
                <a:latin typeface="Arial" pitchFamily="34" charset="0"/>
                <a:cs typeface="Arial" pitchFamily="34" charset="0"/>
              </a:rPr>
              <a:t>(su havzalarının amaç dışı kullanımı, kirlilik ve küresel iklim değişimi)</a:t>
            </a:r>
            <a:r>
              <a:rPr lang="tr-TR" dirty="0">
                <a:latin typeface="Arial" pitchFamily="34" charset="0"/>
                <a:cs typeface="Arial" pitchFamily="34" charset="0"/>
              </a:rPr>
              <a:t> </a:t>
            </a:r>
            <a:r>
              <a:rPr lang="tr-TR" b="1" dirty="0">
                <a:solidFill>
                  <a:srgbClr val="FFFF00"/>
                </a:solidFill>
                <a:latin typeface="Arial" pitchFamily="34" charset="0"/>
                <a:cs typeface="Arial" pitchFamily="34" charset="0"/>
              </a:rPr>
              <a:t>olarak sıralanabilir. </a:t>
            </a:r>
          </a:p>
        </p:txBody>
      </p:sp>
    </p:spTree>
    <p:extLst>
      <p:ext uri="{BB962C8B-B14F-4D97-AF65-F5344CB8AC3E}">
        <p14:creationId xmlns:p14="http://schemas.microsoft.com/office/powerpoint/2010/main" val="2987162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1520" y="227781"/>
            <a:ext cx="8712968" cy="6369571"/>
          </a:xfrm>
        </p:spPr>
        <p:txBody>
          <a:bodyPr>
            <a:noAutofit/>
          </a:bodyPr>
          <a:lstStyle/>
          <a:p>
            <a:pPr marL="0" indent="0" algn="just">
              <a:buNone/>
            </a:pPr>
            <a:r>
              <a:rPr lang="tr-TR" sz="2400" dirty="0">
                <a:latin typeface="Arial" pitchFamily="34" charset="0"/>
                <a:cs typeface="Arial" pitchFamily="34" charset="0"/>
              </a:rPr>
              <a:t>Bu durum dikkate alındığında, susuzluğun nedeninin sadece kuraklık olmadığı ortaya çıkmaktadır. Bunların biri ya da birkaçı birden kuraklığa neden olabilir. Bu nedenle, kuraklığın tek bir nedeni ve çözümü yoktur. </a:t>
            </a:r>
            <a:r>
              <a:rPr lang="tr-TR" sz="2400" b="1" u="sng" dirty="0">
                <a:latin typeface="Arial" pitchFamily="34" charset="0"/>
                <a:cs typeface="Arial" pitchFamily="34" charset="0"/>
              </a:rPr>
              <a:t>Ülkemizde küresel iklim değişimi sonucu artması beklenen problemler, kuraklık, ani seller ve deniz seviyesinin yükselmesi olarak sıralanabilir (Kadıoğlu 2008b</a:t>
            </a:r>
            <a:r>
              <a:rPr lang="tr-TR" sz="2400" b="1" u="sng" dirty="0" smtClean="0">
                <a:latin typeface="Arial" pitchFamily="34" charset="0"/>
                <a:cs typeface="Arial" pitchFamily="34" charset="0"/>
              </a:rPr>
              <a:t>).</a:t>
            </a:r>
          </a:p>
          <a:p>
            <a:pPr marL="0" indent="0" algn="just">
              <a:buNone/>
            </a:pPr>
            <a:endParaRPr lang="tr-TR" sz="2400" dirty="0">
              <a:latin typeface="Arial" pitchFamily="34" charset="0"/>
              <a:cs typeface="Arial" pitchFamily="34" charset="0"/>
            </a:endParaRPr>
          </a:p>
          <a:p>
            <a:pPr marL="0" indent="0" algn="just">
              <a:buNone/>
            </a:pPr>
            <a:r>
              <a:rPr lang="tr-TR" sz="2400" b="1" u="sng" dirty="0">
                <a:solidFill>
                  <a:srgbClr val="FFFF00"/>
                </a:solidFill>
                <a:latin typeface="Arial" pitchFamily="34" charset="0"/>
                <a:cs typeface="Arial" pitchFamily="34" charset="0"/>
              </a:rPr>
              <a:t>Türkiye’nin özellikle çölleşme tehdidi altındaki yarı kurak ve yarı nemli özelliğe sahip; İç Anadolu, Güneydoğu Anadolu, Ege ve Akdeniz </a:t>
            </a:r>
            <a:r>
              <a:rPr lang="tr-TR" sz="2400" b="1" u="sng" dirty="0" smtClean="0">
                <a:solidFill>
                  <a:srgbClr val="FFFF00"/>
                </a:solidFill>
                <a:latin typeface="Arial" pitchFamily="34" charset="0"/>
                <a:cs typeface="Arial" pitchFamily="34" charset="0"/>
              </a:rPr>
              <a:t>bölgelerinde; </a:t>
            </a:r>
            <a:r>
              <a:rPr lang="tr-TR" sz="2400" b="1" u="sng" dirty="0">
                <a:solidFill>
                  <a:srgbClr val="FFFF00"/>
                </a:solidFill>
                <a:latin typeface="Arial" pitchFamily="34" charset="0"/>
                <a:cs typeface="Arial" pitchFamily="34" charset="0"/>
              </a:rPr>
              <a:t>tarım, ormancılık ve su kaynakları açısından daha olumsuz sonuçlar görülecektir. </a:t>
            </a:r>
            <a:r>
              <a:rPr lang="tr-TR" sz="2400" dirty="0">
                <a:latin typeface="Arial" pitchFamily="34" charset="0"/>
                <a:cs typeface="Arial" pitchFamily="34" charset="0"/>
              </a:rPr>
              <a:t>İklim değişikliğine bağlı olarak kuraklık derecesinin artması, bu olayları daha da hızlandıracaktır. Türkiye için geliştirilmiş iklim modellerine göre; beklenen en önemli sorun “su” sorunudur. </a:t>
            </a:r>
          </a:p>
        </p:txBody>
      </p:sp>
    </p:spTree>
    <p:extLst>
      <p:ext uri="{BB962C8B-B14F-4D97-AF65-F5344CB8AC3E}">
        <p14:creationId xmlns:p14="http://schemas.microsoft.com/office/powerpoint/2010/main" val="30104612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9512" y="116632"/>
            <a:ext cx="8712968" cy="6480720"/>
          </a:xfrm>
        </p:spPr>
        <p:txBody>
          <a:bodyPr>
            <a:normAutofit fontScale="70000" lnSpcReduction="20000"/>
          </a:bodyPr>
          <a:lstStyle/>
          <a:p>
            <a:pPr marL="0" indent="0" algn="just">
              <a:buNone/>
            </a:pPr>
            <a:r>
              <a:rPr lang="tr-TR" dirty="0">
                <a:latin typeface="Arial" pitchFamily="34" charset="0"/>
                <a:cs typeface="Arial" pitchFamily="34" charset="0"/>
              </a:rPr>
              <a:t>Ülkemizde su kaynakları kirliliğe maruz kalmakta, yeterince korunamamaktadır. Bununla birlikte, küresel ısınma nedeniyle kuraklık tehdidi her geçen gün daha ciddi bir boyut almaktadır.  Türkiye’de yirmi yıllık kuraklık haritaları, yağışlarda bir azalma ve kuraklıkta bir artışı göstermektedir. </a:t>
            </a:r>
            <a:endParaRPr lang="tr-TR" dirty="0" smtClean="0">
              <a:latin typeface="Arial" pitchFamily="34" charset="0"/>
              <a:cs typeface="Arial" pitchFamily="34" charset="0"/>
            </a:endParaRPr>
          </a:p>
          <a:p>
            <a:pPr marL="0" indent="0" algn="just">
              <a:buNone/>
            </a:pPr>
            <a:endParaRPr lang="tr-TR" dirty="0">
              <a:latin typeface="Arial" pitchFamily="34" charset="0"/>
              <a:cs typeface="Arial" pitchFamily="34" charset="0"/>
            </a:endParaRPr>
          </a:p>
          <a:p>
            <a:pPr marL="0" indent="0" algn="just">
              <a:buNone/>
            </a:pPr>
            <a:r>
              <a:rPr lang="tr-TR" u="sng" dirty="0">
                <a:latin typeface="Arial" pitchFamily="34" charset="0"/>
                <a:cs typeface="Arial" pitchFamily="34" charset="0"/>
              </a:rPr>
              <a:t>Ülkemizde 1980 ile 2000 yılları arasını kapsayan 20 yıllık dönemde toplam su tüketimi (sulama + içme ve kullanma +sanayi) % 256 oranında artış göstermiştir. 1980’de toplam su kullanımı 11.8 milyar m3/yıl iken bu miktar 2000 yılında 42 milyar m3/</a:t>
            </a:r>
            <a:r>
              <a:rPr lang="tr-TR" u="sng" dirty="0" err="1">
                <a:latin typeface="Arial" pitchFamily="34" charset="0"/>
                <a:cs typeface="Arial" pitchFamily="34" charset="0"/>
              </a:rPr>
              <a:t>yıl’a</a:t>
            </a:r>
            <a:r>
              <a:rPr lang="tr-TR" u="sng" dirty="0">
                <a:latin typeface="Arial" pitchFamily="34" charset="0"/>
                <a:cs typeface="Arial" pitchFamily="34" charset="0"/>
              </a:rPr>
              <a:t> yükselmiştir. </a:t>
            </a:r>
            <a:endParaRPr lang="tr-TR" u="sng" dirty="0" smtClean="0">
              <a:latin typeface="Arial" pitchFamily="34" charset="0"/>
              <a:cs typeface="Arial" pitchFamily="34" charset="0"/>
            </a:endParaRPr>
          </a:p>
          <a:p>
            <a:pPr marL="0" indent="0" algn="just">
              <a:buNone/>
            </a:pPr>
            <a:endParaRPr lang="tr-TR" dirty="0">
              <a:latin typeface="Arial" pitchFamily="34" charset="0"/>
              <a:cs typeface="Arial" pitchFamily="34" charset="0"/>
            </a:endParaRPr>
          </a:p>
          <a:p>
            <a:pPr marL="0" indent="0" algn="just">
              <a:buNone/>
            </a:pPr>
            <a:r>
              <a:rPr lang="tr-TR" dirty="0" smtClean="0">
                <a:latin typeface="Arial" pitchFamily="34" charset="0"/>
                <a:cs typeface="Arial" pitchFamily="34" charset="0"/>
              </a:rPr>
              <a:t>Önümüzdeki </a:t>
            </a:r>
            <a:r>
              <a:rPr lang="tr-TR" dirty="0">
                <a:latin typeface="Arial" pitchFamily="34" charset="0"/>
                <a:cs typeface="Arial" pitchFamily="34" charset="0"/>
              </a:rPr>
              <a:t>20 yıllık dönemde de su kullanımının aynı oranda artacağı, artacak tarımsal sulama yatırımları ve ek olarak küresel ısınma ile birlikte sürekli bir kuraklığın yaşanacağı öngörüldüğünde; 2020 yılından daha önce de ciddi su sıkıntısı yaşanacağı söylenebilir. Gelecekte su pahalı tüketim maddeleri arasında yer alacağından, su kullanımı alışkanlıklarında zorunlu değişiklikler gündeme gelecektir. </a:t>
            </a:r>
            <a:r>
              <a:rPr lang="tr-TR" b="1" dirty="0">
                <a:solidFill>
                  <a:srgbClr val="FFFF00"/>
                </a:solidFill>
                <a:latin typeface="Arial" pitchFamily="34" charset="0"/>
                <a:cs typeface="Arial" pitchFamily="34" charset="0"/>
              </a:rPr>
              <a:t>Birleşmiş Milletler Eğitim, Bilim ve Kültür Örgütü (UNESCO)</a:t>
            </a:r>
            <a:r>
              <a:rPr lang="tr-TR" b="1" dirty="0" err="1">
                <a:solidFill>
                  <a:srgbClr val="FFFF00"/>
                </a:solidFill>
                <a:latin typeface="Arial" pitchFamily="34" charset="0"/>
                <a:cs typeface="Arial" pitchFamily="34" charset="0"/>
              </a:rPr>
              <a:t>nun</a:t>
            </a:r>
            <a:r>
              <a:rPr lang="tr-TR" b="1" dirty="0">
                <a:solidFill>
                  <a:srgbClr val="FFFF00"/>
                </a:solidFill>
                <a:latin typeface="Arial" pitchFamily="34" charset="0"/>
                <a:cs typeface="Arial" pitchFamily="34" charset="0"/>
              </a:rPr>
              <a:t> hazırladığı “Dünya Su Gelişme </a:t>
            </a:r>
            <a:r>
              <a:rPr lang="tr-TR" b="1" dirty="0" err="1">
                <a:solidFill>
                  <a:srgbClr val="FFFF00"/>
                </a:solidFill>
                <a:latin typeface="Arial" pitchFamily="34" charset="0"/>
                <a:cs typeface="Arial" pitchFamily="34" charset="0"/>
              </a:rPr>
              <a:t>Raporu”nda</a:t>
            </a:r>
            <a:r>
              <a:rPr lang="tr-TR" b="1" dirty="0">
                <a:solidFill>
                  <a:srgbClr val="FFFF00"/>
                </a:solidFill>
                <a:latin typeface="Arial" pitchFamily="34" charset="0"/>
                <a:cs typeface="Arial" pitchFamily="34" charset="0"/>
              </a:rPr>
              <a:t>, </a:t>
            </a:r>
            <a:r>
              <a:rPr lang="tr-TR" b="1" dirty="0" err="1">
                <a:solidFill>
                  <a:srgbClr val="FFFF00"/>
                </a:solidFill>
                <a:latin typeface="Arial" pitchFamily="34" charset="0"/>
                <a:cs typeface="Arial" pitchFamily="34" charset="0"/>
              </a:rPr>
              <a:t>tatlısu</a:t>
            </a:r>
            <a:r>
              <a:rPr lang="tr-TR" b="1" dirty="0">
                <a:solidFill>
                  <a:srgbClr val="FFFF00"/>
                </a:solidFill>
                <a:latin typeface="Arial" pitchFamily="34" charset="0"/>
                <a:cs typeface="Arial" pitchFamily="34" charset="0"/>
              </a:rPr>
              <a:t> kaynakları değerlendirilmesinde, Türkiye dünyada 45. sırada yer almaktadır. </a:t>
            </a:r>
          </a:p>
        </p:txBody>
      </p:sp>
    </p:spTree>
    <p:extLst>
      <p:ext uri="{BB962C8B-B14F-4D97-AF65-F5344CB8AC3E}">
        <p14:creationId xmlns:p14="http://schemas.microsoft.com/office/powerpoint/2010/main" val="29265266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9512" y="44624"/>
            <a:ext cx="8784976" cy="6624736"/>
          </a:xfrm>
        </p:spPr>
        <p:txBody>
          <a:bodyPr>
            <a:noAutofit/>
          </a:bodyPr>
          <a:lstStyle/>
          <a:p>
            <a:pPr marL="0" indent="0" algn="just">
              <a:buNone/>
            </a:pPr>
            <a:r>
              <a:rPr lang="tr-TR" sz="2400" b="1" dirty="0"/>
              <a:t>KURAKLIK VE TARIMSAL SU YÖNETİMİ</a:t>
            </a:r>
            <a:endParaRPr lang="tr-TR" sz="2400" dirty="0"/>
          </a:p>
          <a:p>
            <a:pPr marL="0" indent="0" algn="just">
              <a:buNone/>
            </a:pPr>
            <a:r>
              <a:rPr lang="tr-TR" sz="2400" b="1" u="sng" dirty="0" smtClean="0">
                <a:solidFill>
                  <a:srgbClr val="FFFF00"/>
                </a:solidFill>
              </a:rPr>
              <a:t>Kuraklık</a:t>
            </a:r>
            <a:r>
              <a:rPr lang="tr-TR" sz="2400" b="1" u="sng" dirty="0">
                <a:solidFill>
                  <a:srgbClr val="FFFF00"/>
                </a:solidFill>
              </a:rPr>
              <a:t>,</a:t>
            </a:r>
            <a:r>
              <a:rPr lang="tr-TR" sz="2400" dirty="0"/>
              <a:t> </a:t>
            </a:r>
            <a:r>
              <a:rPr lang="tr-TR" sz="2400" b="1" u="sng" dirty="0" smtClean="0"/>
              <a:t>yağışın </a:t>
            </a:r>
            <a:r>
              <a:rPr lang="tr-TR" sz="2400" b="1" u="sng" dirty="0"/>
              <a:t>normal </a:t>
            </a:r>
            <a:r>
              <a:rPr lang="tr-TR" sz="2400" b="1" u="sng" dirty="0" smtClean="0"/>
              <a:t>düzeyin </a:t>
            </a:r>
            <a:r>
              <a:rPr lang="tr-TR" sz="2400" b="1" u="sng" dirty="0"/>
              <a:t>oldukça altına düştüğünde ortaya çıkan ve arazi kaynakları ile üretim sistemlerini olumsuz biçimde etkileyerek ciddi hidrolojik dengesizliklere yol açan doğal oluşumlu bir olaydır.</a:t>
            </a:r>
            <a:r>
              <a:rPr lang="tr-TR" sz="2400" dirty="0"/>
              <a:t> </a:t>
            </a:r>
            <a:r>
              <a:rPr lang="tr-TR" sz="2400" dirty="0" smtClean="0"/>
              <a:t>Kuraklık </a:t>
            </a:r>
            <a:r>
              <a:rPr lang="tr-TR" sz="2400" dirty="0"/>
              <a:t>(</a:t>
            </a:r>
            <a:r>
              <a:rPr lang="tr-TR" sz="2400" dirty="0" err="1"/>
              <a:t>drought</a:t>
            </a:r>
            <a:r>
              <a:rPr lang="tr-TR" sz="2400" dirty="0"/>
              <a:t>) iklimde meydana gelen bir değişiklik veya sapma olup kurak iklim (</a:t>
            </a:r>
            <a:r>
              <a:rPr lang="tr-TR" sz="2400" dirty="0" err="1"/>
              <a:t>aridity</a:t>
            </a:r>
            <a:r>
              <a:rPr lang="tr-TR" sz="2400" dirty="0"/>
              <a:t>)’den faklıdır. </a:t>
            </a:r>
            <a:r>
              <a:rPr lang="tr-TR" sz="2400" b="1" u="sng" dirty="0">
                <a:solidFill>
                  <a:srgbClr val="FFFF00"/>
                </a:solidFill>
              </a:rPr>
              <a:t>Kurak iklim, </a:t>
            </a:r>
            <a:r>
              <a:rPr lang="tr-TR" sz="2400" b="1" dirty="0"/>
              <a:t>iklimin daimi bir özelliği olup düşük yağış alan bölgeleri ifade etmektedir. </a:t>
            </a:r>
            <a:r>
              <a:rPr lang="tr-TR" sz="2400" dirty="0"/>
              <a:t>Kuraklık olayının şiddeti toprak nem açığının oranı, devam süresi ve etkilenen alanın büyüklüğüne bağlıdır. Kuraklığın ilk belirtisi yağışların azalmasıdır. </a:t>
            </a:r>
            <a:endParaRPr lang="tr-TR" sz="2400" dirty="0" smtClean="0"/>
          </a:p>
          <a:p>
            <a:pPr marL="0" indent="0" algn="just">
              <a:buNone/>
            </a:pPr>
            <a:r>
              <a:rPr lang="tr-TR" sz="2400" dirty="0" smtClean="0"/>
              <a:t>Yağışa </a:t>
            </a:r>
            <a:r>
              <a:rPr lang="tr-TR" sz="2400" dirty="0"/>
              <a:t>bağlı iklim değerlendirmelerinde kabul edilen esaslara göre, </a:t>
            </a:r>
            <a:r>
              <a:rPr lang="tr-TR" sz="2400" b="1" u="sng" dirty="0"/>
              <a:t>yıllık ortalama yağışı 250 mm’den az olan yerler kurak, 250-500 mm arası olan yerler ise yarı kurak olarak sınıflandırılmıştır. </a:t>
            </a:r>
            <a:r>
              <a:rPr lang="tr-TR" sz="2400" b="1" dirty="0">
                <a:solidFill>
                  <a:srgbClr val="FFFF00"/>
                </a:solidFill>
              </a:rPr>
              <a:t>Ülkemizde İç Anadolu ile Doğu Anadolu’nun büyük bir bölümü yarı kurak iklime sahiptir.</a:t>
            </a:r>
            <a:r>
              <a:rPr lang="tr-TR" sz="2400" dirty="0">
                <a:solidFill>
                  <a:srgbClr val="FFFF00"/>
                </a:solidFill>
              </a:rPr>
              <a:t> </a:t>
            </a:r>
            <a:r>
              <a:rPr lang="tr-TR" sz="2400" dirty="0"/>
              <a:t>Türkiye'de sadece yağışa bağlı olarak ciddi derecede kurak sayılabilecek alanlar yoktur. </a:t>
            </a:r>
          </a:p>
        </p:txBody>
      </p:sp>
    </p:spTree>
    <p:extLst>
      <p:ext uri="{BB962C8B-B14F-4D97-AF65-F5344CB8AC3E}">
        <p14:creationId xmlns:p14="http://schemas.microsoft.com/office/powerpoint/2010/main" val="27472998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23528" y="548680"/>
            <a:ext cx="8229600" cy="4525963"/>
          </a:xfrm>
        </p:spPr>
        <p:txBody>
          <a:bodyPr>
            <a:normAutofit lnSpcReduction="10000"/>
          </a:bodyPr>
          <a:lstStyle/>
          <a:p>
            <a:pPr marL="0" indent="0" algn="just">
              <a:buNone/>
            </a:pPr>
            <a:r>
              <a:rPr lang="tr-TR" sz="2400" dirty="0">
                <a:latin typeface="Arial" pitchFamily="34" charset="0"/>
                <a:cs typeface="Arial" pitchFamily="34" charset="0"/>
              </a:rPr>
              <a:t>İç Anadolu'da Tuz Gölü ve çevresi 300 mm’ye yakın yıllık yağışları ile kurak bölge olma sınırına yakın özellik gösterirler. Bununla birlikte Aydeniz metoduna göre yapılan ve yağışın yanında sıcaklık, nispi nem ve güneşlenme süresi gibi diğer faktörlerin dikkate alındığı çalışmaya göre ise Türkiye’de kuraklıktan etkilenen alanların sınırlarının genişlediği belirlenmiştir. </a:t>
            </a:r>
            <a:endParaRPr lang="tr-TR" sz="2400" dirty="0" smtClean="0">
              <a:latin typeface="Arial" pitchFamily="34" charset="0"/>
              <a:cs typeface="Arial" pitchFamily="34" charset="0"/>
            </a:endParaRPr>
          </a:p>
          <a:p>
            <a:pPr marL="0" indent="0" algn="just">
              <a:buNone/>
            </a:pPr>
            <a:endParaRPr lang="tr-TR" sz="2400" dirty="0">
              <a:latin typeface="Arial" pitchFamily="34" charset="0"/>
              <a:cs typeface="Arial" pitchFamily="34" charset="0"/>
            </a:endParaRPr>
          </a:p>
          <a:p>
            <a:pPr marL="0" indent="0" algn="just">
              <a:buNone/>
            </a:pPr>
            <a:r>
              <a:rPr lang="tr-TR" sz="2400" b="1" u="sng" dirty="0" smtClean="0">
                <a:solidFill>
                  <a:srgbClr val="FFFF00"/>
                </a:solidFill>
                <a:latin typeface="Arial" pitchFamily="34" charset="0"/>
                <a:cs typeface="Arial" pitchFamily="34" charset="0"/>
              </a:rPr>
              <a:t>Buna </a:t>
            </a:r>
            <a:r>
              <a:rPr lang="tr-TR" sz="2400" b="1" u="sng" dirty="0">
                <a:solidFill>
                  <a:srgbClr val="FFFF00"/>
                </a:solidFill>
                <a:latin typeface="Arial" pitchFamily="34" charset="0"/>
                <a:cs typeface="Arial" pitchFamily="34" charset="0"/>
              </a:rPr>
              <a:t>göre, İç Anadolu'nun tamamı, Doğu Akdeniz, Güneydoğu Anadolu Bölgelerinin bir kısmı kurak özelliğe sahip olup, yer yer çöl ve çok kurak özellik gösterirler </a:t>
            </a:r>
            <a:r>
              <a:rPr lang="tr-TR" sz="2400" u="sng" dirty="0">
                <a:solidFill>
                  <a:srgbClr val="FFFF00"/>
                </a:solidFill>
                <a:latin typeface="Arial" pitchFamily="34" charset="0"/>
                <a:cs typeface="Arial" pitchFamily="34" charset="0"/>
              </a:rPr>
              <a:t>(</a:t>
            </a:r>
            <a:r>
              <a:rPr lang="tr-TR" sz="2400" u="sng" dirty="0" err="1">
                <a:solidFill>
                  <a:srgbClr val="FFFF00"/>
                </a:solidFill>
                <a:latin typeface="Arial" pitchFamily="34" charset="0"/>
                <a:cs typeface="Arial" pitchFamily="34" charset="0"/>
              </a:rPr>
              <a:t>Kapluhan</a:t>
            </a:r>
            <a:r>
              <a:rPr lang="tr-TR" sz="2400" u="sng" dirty="0">
                <a:solidFill>
                  <a:srgbClr val="FFFF00"/>
                </a:solidFill>
                <a:latin typeface="Arial" pitchFamily="34" charset="0"/>
                <a:cs typeface="Arial" pitchFamily="34" charset="0"/>
              </a:rPr>
              <a:t> 2013).</a:t>
            </a:r>
          </a:p>
          <a:p>
            <a:pPr marL="0" indent="0">
              <a:buNone/>
            </a:pPr>
            <a:endParaRPr lang="tr-TR" dirty="0"/>
          </a:p>
        </p:txBody>
      </p:sp>
    </p:spTree>
    <p:extLst>
      <p:ext uri="{BB962C8B-B14F-4D97-AF65-F5344CB8AC3E}">
        <p14:creationId xmlns:p14="http://schemas.microsoft.com/office/powerpoint/2010/main" val="4848683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9512" y="188640"/>
            <a:ext cx="8784976" cy="6480720"/>
          </a:xfrm>
        </p:spPr>
        <p:txBody>
          <a:bodyPr>
            <a:normAutofit lnSpcReduction="10000"/>
          </a:bodyPr>
          <a:lstStyle/>
          <a:p>
            <a:pPr marL="0" indent="0" algn="just">
              <a:buNone/>
            </a:pPr>
            <a:r>
              <a:rPr lang="tr-TR" sz="2000" dirty="0"/>
              <a:t>Kuraklığı meteorolojik, tarımsal ve hidrolojik kuraklık şeklinde sınıflandırmak mümkündür (Şekil 1). </a:t>
            </a:r>
            <a:r>
              <a:rPr lang="tr-TR" sz="2000" b="1" u="sng" dirty="0">
                <a:solidFill>
                  <a:srgbClr val="FFFF00"/>
                </a:solidFill>
              </a:rPr>
              <a:t>Meteorolojik kuraklık, </a:t>
            </a:r>
            <a:r>
              <a:rPr lang="tr-TR" sz="2000" b="1" dirty="0"/>
              <a:t>yağış miktarında uzun yıllar ortalamalarına göre meydana gelen azalmadır</a:t>
            </a:r>
            <a:r>
              <a:rPr lang="tr-TR" sz="2000" b="1" dirty="0" smtClean="0"/>
              <a:t>.</a:t>
            </a:r>
            <a:r>
              <a:rPr lang="tr-TR" sz="2000" b="1" dirty="0"/>
              <a:t> </a:t>
            </a:r>
            <a:r>
              <a:rPr lang="tr-TR" sz="2000" dirty="0"/>
              <a:t>Diğer bir ifadeyle uzun bir periyotta yağışın ciddi bir biçimde normal değerlerin altına düşmesidir. Meteorolojik kuraklığın derecesi yağış azalmasının miktarı ile bu sürenin uzunluğuna göre saptanır. Yağışın ve yağışlı gün sayısının belirli bir değerden az olması esasına göre kurak periyotlar belirlenir. </a:t>
            </a:r>
            <a:endParaRPr lang="tr-TR" sz="2000" dirty="0" smtClean="0"/>
          </a:p>
          <a:p>
            <a:pPr marL="0" indent="0" algn="just">
              <a:buNone/>
            </a:pPr>
            <a:endParaRPr lang="tr-TR" sz="2000" dirty="0"/>
          </a:p>
          <a:p>
            <a:pPr marL="0" indent="0" algn="just">
              <a:buNone/>
            </a:pPr>
            <a:r>
              <a:rPr lang="tr-TR" sz="2000" b="1" u="sng" dirty="0">
                <a:solidFill>
                  <a:srgbClr val="FFFF00"/>
                </a:solidFill>
              </a:rPr>
              <a:t>Tarımsal kuraklıkta ise, </a:t>
            </a:r>
            <a:r>
              <a:rPr lang="tr-TR" sz="2000" b="1" dirty="0"/>
              <a:t>toprakta bitkinin kök bölgesi içinde, bitkinin yararlanabileceği suyun miktarı esas alınmaktadır. Bitkilerin su ihtiyacını karşılayacak miktardaki suyun toprakta bulunmadığı süreler tarımsal açıdan kurak olarak belirtilmektedir. </a:t>
            </a:r>
            <a:r>
              <a:rPr lang="tr-TR" sz="2000" dirty="0"/>
              <a:t>Yağış, bitki su tüketimi ve toprak özellikleri tarımsal kuraklık için ana faktörler olarak sayılabilir. Tarımsal kuraklık, toprakta nem kaybı ve su kaynaklarında kıtlık oluştuğu zaman meydana gelir. Verimde azalmaya, bitki gelişmesinde yavaşlamaya neden olur. Tarımsal kuraklık, meteorolojik kuraklıktan sonra meydana gelir. </a:t>
            </a:r>
            <a:endParaRPr lang="tr-TR" sz="2000" dirty="0" smtClean="0"/>
          </a:p>
          <a:p>
            <a:pPr marL="0" indent="0" algn="just">
              <a:buNone/>
            </a:pPr>
            <a:endParaRPr lang="tr-TR" sz="2000" dirty="0"/>
          </a:p>
          <a:p>
            <a:pPr marL="0" indent="0" algn="just">
              <a:buNone/>
            </a:pPr>
            <a:r>
              <a:rPr lang="tr-TR" sz="2000" b="1" u="sng" dirty="0">
                <a:solidFill>
                  <a:srgbClr val="FFFF00"/>
                </a:solidFill>
              </a:rPr>
              <a:t>Hidrolojik kuraklık ise, </a:t>
            </a:r>
            <a:r>
              <a:rPr lang="tr-TR" sz="2000" b="1" dirty="0"/>
              <a:t>uzun süreli yağış azlığı nedeniyle yeryüzü ve yer altı su kaynaklarında meydana gelen azalmadır. </a:t>
            </a:r>
            <a:r>
              <a:rPr lang="tr-TR" sz="2000" dirty="0"/>
              <a:t>Diğer bir ifadeyle hidrolojik kuraklık; su kaynaklarının seviyesinin öngörülen normal seviyelerin ve ortalamaların altında kalmasıdır.  Meteorolojik kuraklık uzun sürdüğünde hidrolojik kuraklık ortaya çıkar. </a:t>
            </a:r>
          </a:p>
        </p:txBody>
      </p:sp>
    </p:spTree>
    <p:extLst>
      <p:ext uri="{BB962C8B-B14F-4D97-AF65-F5344CB8AC3E}">
        <p14:creationId xmlns:p14="http://schemas.microsoft.com/office/powerpoint/2010/main" val="31798454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404664"/>
            <a:ext cx="8229600" cy="5472608"/>
          </a:xfrm>
        </p:spPr>
        <p:txBody>
          <a:bodyPr>
            <a:normAutofit fontScale="55000" lnSpcReduction="20000"/>
          </a:bodyPr>
          <a:lstStyle/>
          <a:p>
            <a:pPr marL="0" indent="0" algn="just">
              <a:buNone/>
            </a:pPr>
            <a:r>
              <a:rPr lang="tr-TR" sz="3800" b="1" dirty="0">
                <a:solidFill>
                  <a:srgbClr val="FFFF00"/>
                </a:solidFill>
                <a:latin typeface="Arial" pitchFamily="34" charset="0"/>
                <a:cs typeface="Arial" pitchFamily="34" charset="0"/>
              </a:rPr>
              <a:t>Kuraklık, </a:t>
            </a:r>
            <a:r>
              <a:rPr lang="tr-TR" sz="3800" u="sng" dirty="0">
                <a:latin typeface="Arial" pitchFamily="34" charset="0"/>
                <a:cs typeface="Arial" pitchFamily="34" charset="0"/>
              </a:rPr>
              <a:t>yağışın uzun yıllar ortalamasından daha az gerçekleşmesi ile görülen, herhangi bir zamanda, herhangi bir yerde meydana gelebilen bir doğal afettir</a:t>
            </a:r>
            <a:r>
              <a:rPr lang="tr-TR" sz="3800" dirty="0">
                <a:latin typeface="Arial" pitchFamily="34" charset="0"/>
                <a:cs typeface="Arial" pitchFamily="34" charset="0"/>
              </a:rPr>
              <a:t>. </a:t>
            </a:r>
            <a:endParaRPr lang="tr-TR" sz="3800" dirty="0" smtClean="0">
              <a:latin typeface="Arial" pitchFamily="34" charset="0"/>
              <a:cs typeface="Arial" pitchFamily="34" charset="0"/>
            </a:endParaRPr>
          </a:p>
          <a:p>
            <a:pPr marL="0" indent="0" algn="just">
              <a:buNone/>
            </a:pPr>
            <a:endParaRPr lang="tr-TR" sz="3800" dirty="0">
              <a:latin typeface="Arial" pitchFamily="34" charset="0"/>
              <a:cs typeface="Arial" pitchFamily="34" charset="0"/>
            </a:endParaRPr>
          </a:p>
          <a:p>
            <a:pPr marL="0" indent="0" algn="just">
              <a:buNone/>
            </a:pPr>
            <a:r>
              <a:rPr lang="tr-TR" sz="3800" dirty="0" smtClean="0">
                <a:latin typeface="Arial" pitchFamily="34" charset="0"/>
                <a:cs typeface="Arial" pitchFamily="34" charset="0"/>
              </a:rPr>
              <a:t>Günümüzde </a:t>
            </a:r>
            <a:r>
              <a:rPr lang="tr-TR" sz="3800" dirty="0">
                <a:latin typeface="Arial" pitchFamily="34" charset="0"/>
                <a:cs typeface="Arial" pitchFamily="34" charset="0"/>
              </a:rPr>
              <a:t>dünyanın karşılaştığı en önemli doğal afetlerden biri olan kuraklık, doğal çevreyi, kentsel yaşamı, kalkınmayı, ekonomiyi, teknolojiyi, tarımı, gıda üretimini, temiz suya sahip olmayı ve sağlığı olmak üzere yaşamın her alanını etkilemektedir (GTHB, 2008). </a:t>
            </a:r>
            <a:endParaRPr lang="tr-TR" sz="3800" dirty="0" smtClean="0">
              <a:latin typeface="Arial" pitchFamily="34" charset="0"/>
              <a:cs typeface="Arial" pitchFamily="34" charset="0"/>
            </a:endParaRPr>
          </a:p>
          <a:p>
            <a:pPr marL="0" indent="0" algn="just">
              <a:buNone/>
            </a:pPr>
            <a:endParaRPr lang="tr-TR" sz="3800" dirty="0">
              <a:latin typeface="Arial" pitchFamily="34" charset="0"/>
              <a:cs typeface="Arial" pitchFamily="34" charset="0"/>
            </a:endParaRPr>
          </a:p>
          <a:p>
            <a:pPr marL="0" indent="0" algn="just">
              <a:buNone/>
            </a:pPr>
            <a:r>
              <a:rPr lang="tr-TR" sz="3800" dirty="0" smtClean="0">
                <a:latin typeface="Arial" pitchFamily="34" charset="0"/>
                <a:cs typeface="Arial" pitchFamily="34" charset="0"/>
              </a:rPr>
              <a:t>Küresel </a:t>
            </a:r>
            <a:r>
              <a:rPr lang="tr-TR" sz="3800" dirty="0">
                <a:latin typeface="Arial" pitchFamily="34" charset="0"/>
                <a:cs typeface="Arial" pitchFamily="34" charset="0"/>
              </a:rPr>
              <a:t>iklim değişikliğinin sonucu dünyanın birçok bölgesinde artan sıcaklıklar ve azalan yağışlar, kuraklık olaylarının sıklığını ve ciddiyetini artırmaktadır. Kuraklık çok yavaş başlayan, aylar ve hatta yıllar boyunca gelişen, çok geniş alanları etkileyen doğal bir olay olduğu için diğer olaylardan faklıdır. </a:t>
            </a:r>
            <a:endParaRPr lang="tr-TR" sz="3800" dirty="0" smtClean="0">
              <a:latin typeface="Arial" pitchFamily="34" charset="0"/>
              <a:cs typeface="Arial" pitchFamily="34" charset="0"/>
            </a:endParaRPr>
          </a:p>
          <a:p>
            <a:pPr marL="0" indent="0" algn="just">
              <a:buNone/>
            </a:pPr>
            <a:endParaRPr lang="tr-TR" sz="3800" dirty="0">
              <a:latin typeface="Arial" pitchFamily="34" charset="0"/>
              <a:cs typeface="Arial" pitchFamily="34" charset="0"/>
            </a:endParaRPr>
          </a:p>
          <a:p>
            <a:pPr marL="0" indent="0" algn="just">
              <a:buNone/>
            </a:pPr>
            <a:r>
              <a:rPr lang="tr-TR" sz="3800" dirty="0" smtClean="0">
                <a:latin typeface="Arial" pitchFamily="34" charset="0"/>
                <a:cs typeface="Arial" pitchFamily="34" charset="0"/>
              </a:rPr>
              <a:t>Kuraklığın </a:t>
            </a:r>
            <a:r>
              <a:rPr lang="tr-TR" sz="3800" dirty="0">
                <a:latin typeface="Arial" pitchFamily="34" charset="0"/>
                <a:cs typeface="Arial" pitchFamily="34" charset="0"/>
              </a:rPr>
              <a:t>başlangıcını, bitişini ve derecesini belirlemek oldukça zordur. Çok geniş bölgelerde ve </a:t>
            </a:r>
            <a:r>
              <a:rPr lang="tr-TR" sz="3800" dirty="0" err="1">
                <a:latin typeface="Arial" pitchFamily="34" charset="0"/>
                <a:cs typeface="Arial" pitchFamily="34" charset="0"/>
              </a:rPr>
              <a:t>bazan</a:t>
            </a:r>
            <a:r>
              <a:rPr lang="tr-TR" sz="3800" dirty="0">
                <a:latin typeface="Arial" pitchFamily="34" charset="0"/>
                <a:cs typeface="Arial" pitchFamily="34" charset="0"/>
              </a:rPr>
              <a:t> bir ülkenin tümünde ciddi ekonomik, çevresel ve sosyal etkilere yol açmaktadır (WWF 2008).</a:t>
            </a:r>
          </a:p>
          <a:p>
            <a:pPr marL="0" indent="0">
              <a:buNone/>
            </a:pPr>
            <a:endParaRPr lang="tr-TR" dirty="0"/>
          </a:p>
        </p:txBody>
      </p:sp>
    </p:spTree>
    <p:extLst>
      <p:ext uri="{BB962C8B-B14F-4D97-AF65-F5344CB8AC3E}">
        <p14:creationId xmlns:p14="http://schemas.microsoft.com/office/powerpoint/2010/main" val="4067019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260648"/>
            <a:ext cx="8352928" cy="58326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Dikdörtgen 3"/>
          <p:cNvSpPr/>
          <p:nvPr/>
        </p:nvSpPr>
        <p:spPr>
          <a:xfrm>
            <a:off x="179512" y="6137428"/>
            <a:ext cx="8856984" cy="1107996"/>
          </a:xfrm>
          <a:prstGeom prst="rect">
            <a:avLst/>
          </a:prstGeom>
        </p:spPr>
        <p:txBody>
          <a:bodyPr wrap="square">
            <a:spAutoFit/>
          </a:bodyPr>
          <a:lstStyle/>
          <a:p>
            <a:r>
              <a:rPr lang="tr-TR" sz="1200" b="1" dirty="0">
                <a:latin typeface="Arial" pitchFamily="34" charset="0"/>
                <a:cs typeface="Arial" pitchFamily="34" charset="0"/>
              </a:rPr>
              <a:t>Şekil 1. Kuraklık çeşitleri </a:t>
            </a:r>
            <a:r>
              <a:rPr lang="tr-TR" sz="1200" dirty="0">
                <a:latin typeface="Arial" pitchFamily="34" charset="0"/>
                <a:cs typeface="Arial" pitchFamily="34" charset="0"/>
              </a:rPr>
              <a:t>[Kuraklık "Yağışların, kaydedilen normal seviyelerinin önemli ölçüde altına düşmesi sonucu, arazi ve su kaynaklarının olumsuz etkilenmesine ve hidrolojik dengede bozulmalara sebep olan doğal olay" olarak tanımlanabilir (BMÇMS). 	]</a:t>
            </a:r>
          </a:p>
          <a:p>
            <a:r>
              <a:rPr lang="tr-TR" sz="1200" dirty="0">
                <a:latin typeface="Arial" pitchFamily="34" charset="0"/>
                <a:cs typeface="Arial" pitchFamily="34" charset="0"/>
              </a:rPr>
              <a:t> </a:t>
            </a:r>
          </a:p>
          <a:p>
            <a:r>
              <a:rPr lang="tr-TR" dirty="0"/>
              <a:t> </a:t>
            </a:r>
          </a:p>
        </p:txBody>
      </p:sp>
    </p:spTree>
    <p:extLst>
      <p:ext uri="{BB962C8B-B14F-4D97-AF65-F5344CB8AC3E}">
        <p14:creationId xmlns:p14="http://schemas.microsoft.com/office/powerpoint/2010/main" val="27718779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16632"/>
            <a:ext cx="8229600" cy="6480720"/>
          </a:xfrm>
        </p:spPr>
        <p:txBody>
          <a:bodyPr>
            <a:normAutofit fontScale="85000" lnSpcReduction="10000"/>
          </a:bodyPr>
          <a:lstStyle/>
          <a:p>
            <a:pPr marL="0" indent="0" algn="just">
              <a:buNone/>
            </a:pPr>
            <a:r>
              <a:rPr lang="tr-TR" sz="2400" dirty="0">
                <a:latin typeface="Arial" pitchFamily="34" charset="0"/>
                <a:cs typeface="Arial" pitchFamily="34" charset="0"/>
              </a:rPr>
              <a:t>İklim değişikliği nedeniyle sıcaklıkların ortalama 2.5-3.5</a:t>
            </a:r>
            <a:r>
              <a:rPr lang="tr-TR" sz="2400" baseline="30000" dirty="0">
                <a:latin typeface="Arial" pitchFamily="34" charset="0"/>
                <a:cs typeface="Arial" pitchFamily="34" charset="0"/>
              </a:rPr>
              <a:t>o</a:t>
            </a:r>
            <a:r>
              <a:rPr lang="tr-TR" sz="2400" dirty="0">
                <a:latin typeface="Arial" pitchFamily="34" charset="0"/>
                <a:cs typeface="Arial" pitchFamily="34" charset="0"/>
              </a:rPr>
              <a:t>C artacağı; yağış miktarının ise %25-35 oranında azalacağı öngörülmektedir (ICCAP 2007). </a:t>
            </a:r>
            <a:r>
              <a:rPr lang="tr-TR" sz="2400" b="1" dirty="0">
                <a:solidFill>
                  <a:srgbClr val="FFFF00"/>
                </a:solidFill>
                <a:latin typeface="Arial" pitchFamily="34" charset="0"/>
                <a:cs typeface="Arial" pitchFamily="34" charset="0"/>
              </a:rPr>
              <a:t>Diğer taraftan, küresel ısınma ve iklim değişikliğinin, sulamada kullanılan suyu %40 artıracağı saptanmıştır. </a:t>
            </a:r>
            <a:r>
              <a:rPr lang="tr-TR" sz="2400" dirty="0">
                <a:latin typeface="Arial" pitchFamily="34" charset="0"/>
                <a:cs typeface="Arial" pitchFamily="34" charset="0"/>
              </a:rPr>
              <a:t>Su kaynaklarının (112 km</a:t>
            </a:r>
            <a:r>
              <a:rPr lang="tr-TR" sz="2400" baseline="30000" dirty="0">
                <a:latin typeface="Arial" pitchFamily="34" charset="0"/>
                <a:cs typeface="Arial" pitchFamily="34" charset="0"/>
              </a:rPr>
              <a:t>3</a:t>
            </a:r>
            <a:r>
              <a:rPr lang="tr-TR" sz="2400" dirty="0">
                <a:latin typeface="Arial" pitchFamily="34" charset="0"/>
                <a:cs typeface="Arial" pitchFamily="34" charset="0"/>
              </a:rPr>
              <a:t>/yıl), sulanabilir alanların tümünün sulamaya açılması durumunda, yeterli olmayacağı anlaşılmıştır (Kanber ve ark. 2005). </a:t>
            </a:r>
            <a:endParaRPr lang="tr-TR" sz="2400" dirty="0" smtClean="0">
              <a:latin typeface="Arial" pitchFamily="34" charset="0"/>
              <a:cs typeface="Arial" pitchFamily="34" charset="0"/>
            </a:endParaRPr>
          </a:p>
          <a:p>
            <a:pPr marL="0" indent="0" algn="just">
              <a:buNone/>
            </a:pPr>
            <a:endParaRPr lang="tr-TR" sz="2400" dirty="0" smtClean="0">
              <a:latin typeface="Arial" pitchFamily="34" charset="0"/>
              <a:cs typeface="Arial" pitchFamily="34" charset="0"/>
            </a:endParaRPr>
          </a:p>
          <a:p>
            <a:pPr marL="0" indent="0" algn="just">
              <a:buNone/>
            </a:pPr>
            <a:r>
              <a:rPr lang="tr-TR" sz="2400" dirty="0">
                <a:latin typeface="Arial" pitchFamily="34" charset="0"/>
                <a:cs typeface="Arial" pitchFamily="34" charset="0"/>
              </a:rPr>
              <a:t>6 Şubat 2007 tarihinde Tarım ve </a:t>
            </a:r>
            <a:r>
              <a:rPr lang="tr-TR" sz="2400" dirty="0" err="1">
                <a:latin typeface="Arial" pitchFamily="34" charset="0"/>
                <a:cs typeface="Arial" pitchFamily="34" charset="0"/>
              </a:rPr>
              <a:t>Köyişleri</a:t>
            </a:r>
            <a:r>
              <a:rPr lang="tr-TR" sz="2400" dirty="0">
                <a:latin typeface="Arial" pitchFamily="34" charset="0"/>
                <a:cs typeface="Arial" pitchFamily="34" charset="0"/>
              </a:rPr>
              <a:t> Bakanlığı (TKB), Enerji ve Tabi Kaynaklar Bakanlığı, İçişleri, Çevre ve Orman Bakanlarının ortak toplantısı sonucunda </a:t>
            </a:r>
            <a:r>
              <a:rPr lang="tr-TR" sz="2400" b="1" dirty="0">
                <a:latin typeface="Arial" pitchFamily="34" charset="0"/>
                <a:cs typeface="Arial" pitchFamily="34" charset="0"/>
              </a:rPr>
              <a:t>TKB, Tarımsal Kuraklık Yönetimi Koordinasyon Kurulu oluşturuldu ve çalışmalara başlandı. Kurul, </a:t>
            </a:r>
            <a:r>
              <a:rPr lang="tr-TR" sz="2400" b="1" dirty="0">
                <a:solidFill>
                  <a:srgbClr val="FFFF00"/>
                </a:solidFill>
                <a:latin typeface="Arial" pitchFamily="34" charset="0"/>
                <a:cs typeface="Arial" pitchFamily="34" charset="0"/>
              </a:rPr>
              <a:t>Kuraklık Eylem Planı </a:t>
            </a:r>
            <a:r>
              <a:rPr lang="tr-TR" sz="2400" b="1" dirty="0">
                <a:latin typeface="Arial" pitchFamily="34" charset="0"/>
                <a:cs typeface="Arial" pitchFamily="34" charset="0"/>
              </a:rPr>
              <a:t>hazırladı</a:t>
            </a:r>
            <a:r>
              <a:rPr lang="tr-TR" sz="2400" b="1" dirty="0" smtClean="0">
                <a:latin typeface="Arial" pitchFamily="34" charset="0"/>
                <a:cs typeface="Arial" pitchFamily="34" charset="0"/>
              </a:rPr>
              <a:t>.</a:t>
            </a:r>
          </a:p>
          <a:p>
            <a:pPr marL="0" indent="0" algn="just">
              <a:buNone/>
            </a:pPr>
            <a:endParaRPr lang="tr-TR" sz="2400" dirty="0">
              <a:latin typeface="Arial" pitchFamily="34" charset="0"/>
              <a:cs typeface="Arial" pitchFamily="34" charset="0"/>
            </a:endParaRPr>
          </a:p>
          <a:p>
            <a:pPr marL="0" indent="0" algn="just">
              <a:buNone/>
            </a:pPr>
            <a:r>
              <a:rPr lang="tr-TR" sz="2400" b="1" u="sng" dirty="0" smtClean="0">
                <a:latin typeface="Arial" pitchFamily="34" charset="0"/>
                <a:cs typeface="Arial" pitchFamily="34" charset="0"/>
              </a:rPr>
              <a:t>Eylem </a:t>
            </a:r>
            <a:r>
              <a:rPr lang="tr-TR" sz="2400" b="1" u="sng" dirty="0">
                <a:latin typeface="Arial" pitchFamily="34" charset="0"/>
                <a:cs typeface="Arial" pitchFamily="34" charset="0"/>
              </a:rPr>
              <a:t>Planında; </a:t>
            </a:r>
            <a:r>
              <a:rPr lang="tr-TR" sz="2400" dirty="0">
                <a:latin typeface="Arial" pitchFamily="34" charset="0"/>
                <a:cs typeface="Arial" pitchFamily="34" charset="0"/>
              </a:rPr>
              <a:t>ülkemizde gelecekte yaşanılması öngörülen tarımsal kuraklığın etkilerinin azaltılması ve kamu, halk, su kullanıcıları, çiftçiler ve sivil toplum kuruluşlarının (STK) bilinçlendirilmesi için alınacak önlemler ve çözümler verilmiştir. </a:t>
            </a:r>
            <a:r>
              <a:rPr lang="tr-TR" sz="2400" b="1" u="sng" dirty="0">
                <a:latin typeface="Arial" pitchFamily="34" charset="0"/>
                <a:cs typeface="Arial" pitchFamily="34" charset="0"/>
              </a:rPr>
              <a:t>Merkezde tarımsal kuraklık yönetimi koordinasyon kurulu, İzleme ve erken uyarı tahmin komitesi ve risk değerlendirme komitesi kurulmuştur. </a:t>
            </a:r>
            <a:r>
              <a:rPr lang="tr-TR" sz="2400" dirty="0">
                <a:latin typeface="Arial" pitchFamily="34" charset="0"/>
                <a:cs typeface="Arial" pitchFamily="34" charset="0"/>
              </a:rPr>
              <a:t>İllerde vali Başkanlığında Tarımsal Kuraklık Kriz Merkezi görev yapmaktadır. Her il Tarımsal Kuraklık Eylem Planını hazırlamaktadır </a:t>
            </a:r>
          </a:p>
        </p:txBody>
      </p:sp>
    </p:spTree>
    <p:extLst>
      <p:ext uri="{BB962C8B-B14F-4D97-AF65-F5344CB8AC3E}">
        <p14:creationId xmlns:p14="http://schemas.microsoft.com/office/powerpoint/2010/main" val="33143489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07107"/>
            <a:ext cx="9144000" cy="66247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188986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980728"/>
            <a:ext cx="8229600" cy="4525963"/>
          </a:xfrm>
        </p:spPr>
        <p:txBody>
          <a:bodyPr>
            <a:normAutofit/>
          </a:bodyPr>
          <a:lstStyle/>
          <a:p>
            <a:pPr marL="0" indent="0" algn="just">
              <a:buNone/>
            </a:pPr>
            <a:r>
              <a:rPr lang="tr-TR" sz="2400" dirty="0">
                <a:latin typeface="Arial" pitchFamily="34" charset="0"/>
                <a:cs typeface="Arial" pitchFamily="34" charset="0"/>
              </a:rPr>
              <a:t>Suyun en fazla tarımda kullanıldığı ülkemizde, kuraklık olması durumunda en fazla etkilenecek sektör de şüphesiz tarım sektörüdür. </a:t>
            </a:r>
            <a:r>
              <a:rPr lang="tr-TR" sz="2400" dirty="0">
                <a:solidFill>
                  <a:schemeClr val="tx2"/>
                </a:solidFill>
                <a:latin typeface="Arial" pitchFamily="34" charset="0"/>
                <a:cs typeface="Arial" pitchFamily="34" charset="0"/>
              </a:rPr>
              <a:t>Enerji, su temini ve sulama amaçlı çok sayıda baraj ve gölet gibi depolama yapısı bulunmasına rağmen, yeterli miktarda yağış olmadığı koşulda bu yapılar devre dışı kalacaktır. </a:t>
            </a:r>
            <a:endParaRPr lang="tr-TR" sz="2400" dirty="0" smtClean="0">
              <a:solidFill>
                <a:schemeClr val="tx2"/>
              </a:solidFill>
              <a:latin typeface="Arial" pitchFamily="34" charset="0"/>
              <a:cs typeface="Arial" pitchFamily="34" charset="0"/>
            </a:endParaRPr>
          </a:p>
          <a:p>
            <a:pPr marL="0" indent="0" algn="just">
              <a:buNone/>
            </a:pPr>
            <a:endParaRPr lang="tr-TR" sz="2400" dirty="0">
              <a:latin typeface="Arial" pitchFamily="34" charset="0"/>
              <a:cs typeface="Arial" pitchFamily="34" charset="0"/>
            </a:endParaRPr>
          </a:p>
          <a:p>
            <a:pPr marL="0" indent="0" algn="just">
              <a:buNone/>
            </a:pPr>
            <a:r>
              <a:rPr lang="tr-TR" sz="2400" dirty="0" smtClean="0">
                <a:latin typeface="Arial" pitchFamily="34" charset="0"/>
                <a:cs typeface="Arial" pitchFamily="34" charset="0"/>
              </a:rPr>
              <a:t>Bu </a:t>
            </a:r>
            <a:r>
              <a:rPr lang="tr-TR" sz="2400" dirty="0">
                <a:latin typeface="Arial" pitchFamily="34" charset="0"/>
                <a:cs typeface="Arial" pitchFamily="34" charset="0"/>
              </a:rPr>
              <a:t>durumda, iklim değişikliğinin neden olacağı kuraklık gibi olayların olumsuz etkisini en aza indirmek için su tasarrufu ve suyun etkin kullanımını sağlayacak birtakım önlemlerin alınması gerekmektedir.</a:t>
            </a:r>
          </a:p>
          <a:p>
            <a:pPr marL="0" indent="0">
              <a:buNone/>
            </a:pPr>
            <a:endParaRPr lang="tr-TR" dirty="0"/>
          </a:p>
        </p:txBody>
      </p:sp>
    </p:spTree>
    <p:extLst>
      <p:ext uri="{BB962C8B-B14F-4D97-AF65-F5344CB8AC3E}">
        <p14:creationId xmlns:p14="http://schemas.microsoft.com/office/powerpoint/2010/main" val="10272569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9512" y="188640"/>
            <a:ext cx="8712968" cy="6624736"/>
          </a:xfrm>
        </p:spPr>
        <p:txBody>
          <a:bodyPr>
            <a:noAutofit/>
          </a:bodyPr>
          <a:lstStyle/>
          <a:p>
            <a:pPr marL="0" indent="0" algn="just">
              <a:buNone/>
            </a:pPr>
            <a:r>
              <a:rPr lang="tr-TR" sz="2400" dirty="0">
                <a:latin typeface="Arial" pitchFamily="34" charset="0"/>
                <a:cs typeface="Arial" pitchFamily="34" charset="0"/>
              </a:rPr>
              <a:t>Kuraklığın artması ile çok büyük boyutlarda su kısıtlılığının yaşanması, su kaynaklarının paylaşımı ve yönetimini daha da sorunlu duruma getirecektir. </a:t>
            </a:r>
            <a:r>
              <a:rPr lang="tr-TR" sz="2400" dirty="0">
                <a:solidFill>
                  <a:schemeClr val="tx2"/>
                </a:solidFill>
                <a:latin typeface="Arial" pitchFamily="34" charset="0"/>
                <a:cs typeface="Arial" pitchFamily="34" charset="0"/>
              </a:rPr>
              <a:t>Kuraklık yavaş gelişen süreklilik gösteren bir doğal afettir ve günümüzde yaşanan kurak dönemler, ülkemizin ileride karşı karşıya kalacağı tehlikenin boyutlarını göstermesi açısından büyük önem taşımaktadır (Mengü ve ark. 2011). </a:t>
            </a:r>
            <a:endParaRPr lang="tr-TR" sz="2400" dirty="0" smtClean="0">
              <a:solidFill>
                <a:schemeClr val="tx2"/>
              </a:solidFill>
              <a:latin typeface="Arial" pitchFamily="34" charset="0"/>
              <a:cs typeface="Arial" pitchFamily="34" charset="0"/>
            </a:endParaRPr>
          </a:p>
          <a:p>
            <a:pPr marL="0" indent="0" algn="just">
              <a:buNone/>
            </a:pPr>
            <a:endParaRPr lang="tr-TR" sz="2400" dirty="0">
              <a:latin typeface="Arial" pitchFamily="34" charset="0"/>
              <a:cs typeface="Arial" pitchFamily="34" charset="0"/>
            </a:endParaRPr>
          </a:p>
          <a:p>
            <a:pPr marL="0" indent="0" algn="just">
              <a:buNone/>
            </a:pPr>
            <a:r>
              <a:rPr lang="tr-TR" sz="2400" dirty="0">
                <a:latin typeface="Arial" pitchFamily="34" charset="0"/>
                <a:cs typeface="Arial" pitchFamily="34" charset="0"/>
              </a:rPr>
              <a:t>Kuraklık tüm iklim kuşaklarında görülebilir, ancak alanın kuraklığa karşı duyarlılığı ve etki derecesi bölgeden bölgeye değişebilir. Kuraklık farklı iklim bölgeleri için değişik biçimde tanımlanabilmektedir. </a:t>
            </a:r>
            <a:endParaRPr lang="tr-TR" sz="2400" dirty="0" smtClean="0">
              <a:latin typeface="Arial" pitchFamily="34" charset="0"/>
              <a:cs typeface="Arial" pitchFamily="34" charset="0"/>
            </a:endParaRPr>
          </a:p>
          <a:p>
            <a:pPr marL="0" indent="0" algn="just">
              <a:buNone/>
            </a:pPr>
            <a:r>
              <a:rPr lang="tr-TR" sz="2400" b="1" u="sng" dirty="0" smtClean="0">
                <a:solidFill>
                  <a:srgbClr val="FFFF00"/>
                </a:solidFill>
                <a:latin typeface="Arial" pitchFamily="34" charset="0"/>
                <a:cs typeface="Arial" pitchFamily="34" charset="0"/>
              </a:rPr>
              <a:t>Ülkemizde</a:t>
            </a:r>
            <a:r>
              <a:rPr lang="tr-TR" sz="2400" b="1" u="sng" dirty="0">
                <a:solidFill>
                  <a:srgbClr val="FFFF00"/>
                </a:solidFill>
                <a:latin typeface="Arial" pitchFamily="34" charset="0"/>
                <a:cs typeface="Arial" pitchFamily="34" charset="0"/>
              </a:rPr>
              <a:t>, yıllık toplam yağış miktarı 400 mm’nin altında olan bölgeler, kurak bölge olarak kabul edilmekted</a:t>
            </a:r>
            <a:r>
              <a:rPr lang="tr-TR" sz="2400" b="1" dirty="0">
                <a:solidFill>
                  <a:srgbClr val="FFFF00"/>
                </a:solidFill>
                <a:latin typeface="Arial" pitchFamily="34" charset="0"/>
                <a:cs typeface="Arial" pitchFamily="34" charset="0"/>
              </a:rPr>
              <a:t>ir </a:t>
            </a:r>
            <a:r>
              <a:rPr lang="tr-TR" sz="2400" dirty="0">
                <a:latin typeface="Arial" pitchFamily="34" charset="0"/>
                <a:cs typeface="Arial" pitchFamily="34" charset="0"/>
              </a:rPr>
              <a:t>(Kadıoğlu, 2008a). Kuraklık meteorolojik kuraklık olarak başlar, tarımsal ve hidrolojik kuraklık olarak gelişir, </a:t>
            </a:r>
            <a:r>
              <a:rPr lang="tr-TR" sz="2400" dirty="0" err="1">
                <a:latin typeface="Arial" pitchFamily="34" charset="0"/>
                <a:cs typeface="Arial" pitchFamily="34" charset="0"/>
              </a:rPr>
              <a:t>sosyo</a:t>
            </a:r>
            <a:r>
              <a:rPr lang="tr-TR" sz="2400" dirty="0">
                <a:latin typeface="Arial" pitchFamily="34" charset="0"/>
                <a:cs typeface="Arial" pitchFamily="34" charset="0"/>
              </a:rPr>
              <a:t> ekonomik kuraklık olarak devam eder. </a:t>
            </a:r>
          </a:p>
          <a:p>
            <a:pPr marL="0" indent="0" algn="just">
              <a:buNone/>
            </a:pPr>
            <a:endParaRPr lang="tr-TR" sz="2400" dirty="0">
              <a:latin typeface="Arial" pitchFamily="34" charset="0"/>
              <a:cs typeface="Arial" pitchFamily="34" charset="0"/>
            </a:endParaRPr>
          </a:p>
        </p:txBody>
      </p:sp>
    </p:spTree>
    <p:extLst>
      <p:ext uri="{BB962C8B-B14F-4D97-AF65-F5344CB8AC3E}">
        <p14:creationId xmlns:p14="http://schemas.microsoft.com/office/powerpoint/2010/main" val="34802315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577483"/>
          </a:xfrm>
        </p:spPr>
        <p:txBody>
          <a:bodyPr>
            <a:normAutofit lnSpcReduction="10000"/>
          </a:bodyPr>
          <a:lstStyle/>
          <a:p>
            <a:pPr marL="0" indent="0" algn="just">
              <a:buNone/>
            </a:pPr>
            <a:r>
              <a:rPr lang="tr-TR" sz="2600" dirty="0">
                <a:latin typeface="Arial" pitchFamily="34" charset="0"/>
                <a:cs typeface="Arial" pitchFamily="34" charset="0"/>
              </a:rPr>
              <a:t>Kuraklık, tarımda ileri ülkelerde de tarımsal üretimin temel sorunlarından biridir. Dünyada, karaların yaklaşık % 16’ sının ya da 21-22 milyon km</a:t>
            </a:r>
            <a:r>
              <a:rPr lang="tr-TR" sz="2600" baseline="30000" dirty="0">
                <a:latin typeface="Arial" pitchFamily="34" charset="0"/>
                <a:cs typeface="Arial" pitchFamily="34" charset="0"/>
              </a:rPr>
              <a:t>2</a:t>
            </a:r>
            <a:r>
              <a:rPr lang="tr-TR" sz="2600" dirty="0">
                <a:latin typeface="Arial" pitchFamily="34" charset="0"/>
                <a:cs typeface="Arial" pitchFamily="34" charset="0"/>
              </a:rPr>
              <a:t> alanın kurak ve yarı kurak bölgeler olduğu tahmin edilmektedir. </a:t>
            </a:r>
            <a:endParaRPr lang="tr-TR" sz="2600" dirty="0" smtClean="0">
              <a:latin typeface="Arial" pitchFamily="34" charset="0"/>
              <a:cs typeface="Arial" pitchFamily="34" charset="0"/>
            </a:endParaRPr>
          </a:p>
          <a:p>
            <a:pPr marL="0" indent="0" algn="just">
              <a:buNone/>
            </a:pPr>
            <a:endParaRPr lang="tr-TR" sz="2600" dirty="0" smtClean="0">
              <a:latin typeface="Arial" pitchFamily="34" charset="0"/>
              <a:cs typeface="Arial" pitchFamily="34" charset="0"/>
            </a:endParaRPr>
          </a:p>
          <a:p>
            <a:pPr marL="0" indent="0" algn="just">
              <a:buNone/>
            </a:pPr>
            <a:r>
              <a:rPr lang="tr-TR" sz="2600" dirty="0" smtClean="0">
                <a:latin typeface="Arial" pitchFamily="34" charset="0"/>
                <a:cs typeface="Arial" pitchFamily="34" charset="0"/>
              </a:rPr>
              <a:t>Bu </a:t>
            </a:r>
            <a:r>
              <a:rPr lang="tr-TR" sz="2600" dirty="0">
                <a:latin typeface="Arial" pitchFamily="34" charset="0"/>
                <a:cs typeface="Arial" pitchFamily="34" charset="0"/>
              </a:rPr>
              <a:t>bölgelerde yağışların azlığı ve düzensizliği, su kaynaklarının kıt olması gibi faktörler en önemli sorunlardır. </a:t>
            </a:r>
            <a:endParaRPr lang="tr-TR" sz="2600" dirty="0" smtClean="0">
              <a:latin typeface="Arial" pitchFamily="34" charset="0"/>
              <a:cs typeface="Arial" pitchFamily="34" charset="0"/>
            </a:endParaRPr>
          </a:p>
          <a:p>
            <a:pPr marL="0" indent="0" algn="just">
              <a:buNone/>
            </a:pPr>
            <a:endParaRPr lang="tr-TR" sz="2600" dirty="0">
              <a:latin typeface="Arial" pitchFamily="34" charset="0"/>
              <a:cs typeface="Arial" pitchFamily="34" charset="0"/>
            </a:endParaRPr>
          </a:p>
          <a:p>
            <a:pPr marL="0" indent="0" algn="just">
              <a:buNone/>
            </a:pPr>
            <a:r>
              <a:rPr lang="tr-TR" sz="2600" dirty="0" smtClean="0">
                <a:latin typeface="Arial" pitchFamily="34" charset="0"/>
                <a:cs typeface="Arial" pitchFamily="34" charset="0"/>
              </a:rPr>
              <a:t>Su </a:t>
            </a:r>
            <a:r>
              <a:rPr lang="tr-TR" sz="2600" dirty="0">
                <a:latin typeface="Arial" pitchFamily="34" charset="0"/>
                <a:cs typeface="Arial" pitchFamily="34" charset="0"/>
              </a:rPr>
              <a:t>azlığı ve yağış yetersizliğinden kaynaklanan kuraklık sorununu çözmek ve tarım yapılabilir duruma getirmek için sulama teknolojileri geliştirilmekte ya da kuru tarım uygulanmaktadır (</a:t>
            </a:r>
            <a:r>
              <a:rPr lang="tr-TR" sz="2600" dirty="0" err="1">
                <a:latin typeface="Arial" pitchFamily="34" charset="0"/>
                <a:cs typeface="Arial" pitchFamily="34" charset="0"/>
              </a:rPr>
              <a:t>Kapluhan</a:t>
            </a:r>
            <a:r>
              <a:rPr lang="tr-TR" sz="2600" dirty="0">
                <a:latin typeface="Arial" pitchFamily="34" charset="0"/>
                <a:cs typeface="Arial" pitchFamily="34" charset="0"/>
              </a:rPr>
              <a:t>, 2013).</a:t>
            </a:r>
          </a:p>
          <a:p>
            <a:pPr marL="0" indent="0">
              <a:buNone/>
            </a:pPr>
            <a:endParaRPr lang="tr-TR" dirty="0"/>
          </a:p>
        </p:txBody>
      </p:sp>
    </p:spTree>
    <p:extLst>
      <p:ext uri="{BB962C8B-B14F-4D97-AF65-F5344CB8AC3E}">
        <p14:creationId xmlns:p14="http://schemas.microsoft.com/office/powerpoint/2010/main" val="30829440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9512" y="116632"/>
            <a:ext cx="8831138" cy="6552728"/>
          </a:xfrm>
        </p:spPr>
        <p:txBody>
          <a:bodyPr>
            <a:noAutofit/>
          </a:bodyPr>
          <a:lstStyle/>
          <a:p>
            <a:pPr marL="0" indent="0" algn="just">
              <a:buNone/>
            </a:pPr>
            <a:r>
              <a:rPr lang="tr-TR" sz="2200" u="sng" dirty="0">
                <a:latin typeface="Arial" pitchFamily="34" charset="0"/>
                <a:cs typeface="Arial" pitchFamily="34" charset="0"/>
              </a:rPr>
              <a:t>Yağışın zamansal ve </a:t>
            </a:r>
            <a:r>
              <a:rPr lang="tr-TR" sz="2200" u="sng" dirty="0" err="1">
                <a:latin typeface="Arial" pitchFamily="34" charset="0"/>
                <a:cs typeface="Arial" pitchFamily="34" charset="0"/>
              </a:rPr>
              <a:t>mekansal</a:t>
            </a:r>
            <a:r>
              <a:rPr lang="tr-TR" sz="2200" u="sng" dirty="0">
                <a:latin typeface="Arial" pitchFamily="34" charset="0"/>
                <a:cs typeface="Arial" pitchFamily="34" charset="0"/>
              </a:rPr>
              <a:t> olarak büyük değişiklikler göstermesi nedeniyle tarımda alınan verimde bölgeden bölgeye dalgalanmalar oluşmaktadır. 21. yüzyılda beklenen iklim değişikliği ve küresel ısınma sonucu kuraklık görüleceği ve tarımda büyük ölçüde verim kaybı olacağı öngörülmektedir. </a:t>
            </a:r>
            <a:r>
              <a:rPr lang="tr-TR" sz="2200" dirty="0">
                <a:latin typeface="Arial" pitchFamily="34" charset="0"/>
                <a:cs typeface="Arial" pitchFamily="34" charset="0"/>
              </a:rPr>
              <a:t>İklim değişikliği nedeniyle sıcaklıkların ortalama 2.5-3.5</a:t>
            </a:r>
            <a:r>
              <a:rPr lang="tr-TR" sz="2200" baseline="30000" dirty="0">
                <a:latin typeface="Arial" pitchFamily="34" charset="0"/>
                <a:cs typeface="Arial" pitchFamily="34" charset="0"/>
              </a:rPr>
              <a:t>o</a:t>
            </a:r>
            <a:r>
              <a:rPr lang="tr-TR" sz="2200" dirty="0">
                <a:latin typeface="Arial" pitchFamily="34" charset="0"/>
                <a:cs typeface="Arial" pitchFamily="34" charset="0"/>
              </a:rPr>
              <a:t>C artacağı; yağış miktarının ise %25-35 oranında azalacağı öngörülmektedir (ICCAP 2007). Diğer taraftan, küresel ısınma ve iklim değişikliğinin, sulamada kullanılan suyu %40 artıracağı saptanmıştır. </a:t>
            </a:r>
            <a:endParaRPr lang="tr-TR" sz="2200" dirty="0" smtClean="0">
              <a:latin typeface="Arial" pitchFamily="34" charset="0"/>
              <a:cs typeface="Arial" pitchFamily="34" charset="0"/>
            </a:endParaRPr>
          </a:p>
          <a:p>
            <a:pPr marL="0" indent="0" algn="just">
              <a:buNone/>
            </a:pPr>
            <a:endParaRPr lang="tr-TR" sz="2200" dirty="0">
              <a:latin typeface="Arial" pitchFamily="34" charset="0"/>
              <a:cs typeface="Arial" pitchFamily="34" charset="0"/>
            </a:endParaRPr>
          </a:p>
          <a:p>
            <a:pPr marL="0" indent="0" algn="just">
              <a:buNone/>
            </a:pPr>
            <a:r>
              <a:rPr lang="tr-TR" sz="2200" dirty="0" smtClean="0">
                <a:solidFill>
                  <a:schemeClr val="tx2"/>
                </a:solidFill>
                <a:latin typeface="Arial" pitchFamily="34" charset="0"/>
                <a:cs typeface="Arial" pitchFamily="34" charset="0"/>
              </a:rPr>
              <a:t>Su </a:t>
            </a:r>
            <a:r>
              <a:rPr lang="tr-TR" sz="2200" dirty="0">
                <a:solidFill>
                  <a:schemeClr val="tx2"/>
                </a:solidFill>
                <a:latin typeface="Arial" pitchFamily="34" charset="0"/>
                <a:cs typeface="Arial" pitchFamily="34" charset="0"/>
              </a:rPr>
              <a:t>kaynaklarının (112 km</a:t>
            </a:r>
            <a:r>
              <a:rPr lang="tr-TR" sz="2200" baseline="30000" dirty="0">
                <a:solidFill>
                  <a:schemeClr val="tx2"/>
                </a:solidFill>
                <a:latin typeface="Arial" pitchFamily="34" charset="0"/>
                <a:cs typeface="Arial" pitchFamily="34" charset="0"/>
              </a:rPr>
              <a:t>3</a:t>
            </a:r>
            <a:r>
              <a:rPr lang="tr-TR" sz="2200" dirty="0">
                <a:solidFill>
                  <a:schemeClr val="tx2"/>
                </a:solidFill>
                <a:latin typeface="Arial" pitchFamily="34" charset="0"/>
                <a:cs typeface="Arial" pitchFamily="34" charset="0"/>
              </a:rPr>
              <a:t>/yıl), sulanabilir alanların tümünün sulamaya açılması durumunda, yeterli olmayacağı anlaşılmıştır (Kanber ve ark. 2005). </a:t>
            </a:r>
            <a:r>
              <a:rPr lang="tr-TR" sz="2200" dirty="0" smtClean="0">
                <a:solidFill>
                  <a:schemeClr val="tx2"/>
                </a:solidFill>
                <a:latin typeface="Arial" pitchFamily="34" charset="0"/>
                <a:cs typeface="Arial" pitchFamily="34" charset="0"/>
              </a:rPr>
              <a:t>Ülkemizde </a:t>
            </a:r>
            <a:r>
              <a:rPr lang="tr-TR" sz="2200" dirty="0">
                <a:solidFill>
                  <a:schemeClr val="tx2"/>
                </a:solidFill>
                <a:latin typeface="Arial" pitchFamily="34" charset="0"/>
                <a:cs typeface="Arial" pitchFamily="34" charset="0"/>
              </a:rPr>
              <a:t>su sorunun yaşanmaması ya da ciddi boyutlara ulaşmaması için suyun etkin kullanımının sağlanması ve yeni su kaynaklarının bulunması gerekmektedir. </a:t>
            </a:r>
            <a:r>
              <a:rPr lang="tr-TR" sz="2200" dirty="0">
                <a:latin typeface="Arial" pitchFamily="34" charset="0"/>
                <a:cs typeface="Arial" pitchFamily="34" charset="0"/>
              </a:rPr>
              <a:t>Bu açıdan tarımsal su yönetimi büyük önem taşımaktadır. Suyun etkin kullanılması, sulama ile ilgili alışkanlıkların değiştirilmesine, modern sulama yöntemlerinin kullanılmasına bağlıdır. </a:t>
            </a:r>
          </a:p>
        </p:txBody>
      </p:sp>
    </p:spTree>
    <p:extLst>
      <p:ext uri="{BB962C8B-B14F-4D97-AF65-F5344CB8AC3E}">
        <p14:creationId xmlns:p14="http://schemas.microsoft.com/office/powerpoint/2010/main" val="3586298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1520" y="144016"/>
            <a:ext cx="8712968" cy="6597352"/>
          </a:xfrm>
        </p:spPr>
        <p:txBody>
          <a:bodyPr>
            <a:noAutofit/>
          </a:bodyPr>
          <a:lstStyle/>
          <a:p>
            <a:pPr marL="0" indent="0">
              <a:buNone/>
            </a:pPr>
            <a:r>
              <a:rPr lang="tr-TR" sz="2400" b="1" dirty="0">
                <a:latin typeface="Arial" pitchFamily="34" charset="0"/>
                <a:cs typeface="Arial" pitchFamily="34" charset="0"/>
              </a:rPr>
              <a:t>Küresel Isınma Kuraklık ve Tarıma Etkileri</a:t>
            </a:r>
            <a:endParaRPr lang="tr-TR" sz="2400" dirty="0">
              <a:latin typeface="Arial" pitchFamily="34" charset="0"/>
              <a:cs typeface="Arial" pitchFamily="34" charset="0"/>
            </a:endParaRPr>
          </a:p>
          <a:p>
            <a:pPr marL="0" indent="0" algn="just">
              <a:buNone/>
            </a:pPr>
            <a:r>
              <a:rPr lang="tr-TR" sz="2400" dirty="0">
                <a:latin typeface="Arial" pitchFamily="34" charset="0"/>
                <a:cs typeface="Arial" pitchFamily="34" charset="0"/>
              </a:rPr>
              <a:t>Atmosfere salınan gazların sera etkisi yaratması sonucunda dünya yüzeyinde sıcaklığın artmasına </a:t>
            </a:r>
            <a:r>
              <a:rPr lang="tr-TR" sz="2400" b="1" u="sng" dirty="0">
                <a:solidFill>
                  <a:srgbClr val="FFFF00"/>
                </a:solidFill>
                <a:latin typeface="Arial" pitchFamily="34" charset="0"/>
                <a:cs typeface="Arial" pitchFamily="34" charset="0"/>
              </a:rPr>
              <a:t>küresel ısınma </a:t>
            </a:r>
            <a:r>
              <a:rPr lang="tr-TR" sz="2400" dirty="0">
                <a:latin typeface="Arial" pitchFamily="34" charset="0"/>
                <a:cs typeface="Arial" pitchFamily="34" charset="0"/>
              </a:rPr>
              <a:t>denir. </a:t>
            </a:r>
            <a:r>
              <a:rPr lang="tr-TR" sz="2400" dirty="0" smtClean="0">
                <a:latin typeface="Arial" pitchFamily="34" charset="0"/>
                <a:cs typeface="Arial" pitchFamily="34" charset="0"/>
              </a:rPr>
              <a:t>Bu </a:t>
            </a:r>
            <a:r>
              <a:rPr lang="tr-TR" sz="2400" dirty="0">
                <a:latin typeface="Arial" pitchFamily="34" charset="0"/>
                <a:cs typeface="Arial" pitchFamily="34" charset="0"/>
              </a:rPr>
              <a:t>durum son yarım asırdır büyük ölçüde artmış ve önem kazanmıştır. Yaşamın temelini oluşturan sera gazları güneş ve yer radyasyonunu tutarak atmosferin ısınmasında önemli bir rol oynarlar. </a:t>
            </a:r>
            <a:r>
              <a:rPr lang="tr-TR" sz="2400" b="1" u="sng" dirty="0">
                <a:solidFill>
                  <a:srgbClr val="FFFF00"/>
                </a:solidFill>
                <a:latin typeface="Arial" pitchFamily="34" charset="0"/>
                <a:cs typeface="Arial" pitchFamily="34" charset="0"/>
              </a:rPr>
              <a:t>Sera gazlarının olmaması </a:t>
            </a:r>
            <a:r>
              <a:rPr lang="tr-TR" sz="2400" b="1" u="sng" dirty="0" smtClean="0">
                <a:solidFill>
                  <a:srgbClr val="FFFF00"/>
                </a:solidFill>
                <a:latin typeface="Arial" pitchFamily="34" charset="0"/>
                <a:cs typeface="Arial" pitchFamily="34" charset="0"/>
              </a:rPr>
              <a:t>durumunda, </a:t>
            </a:r>
            <a:r>
              <a:rPr lang="tr-TR" sz="2400" b="1" u="sng" dirty="0">
                <a:solidFill>
                  <a:srgbClr val="FFFF00"/>
                </a:solidFill>
                <a:latin typeface="Arial" pitchFamily="34" charset="0"/>
                <a:cs typeface="Arial" pitchFamily="34" charset="0"/>
              </a:rPr>
              <a:t>yeryüzünün sıcaklığının bugüne göre 30°C daha soğuk olacağı hesaplanmıştır</a:t>
            </a:r>
            <a:r>
              <a:rPr lang="tr-TR" sz="2400" b="1" dirty="0">
                <a:solidFill>
                  <a:srgbClr val="FFFF00"/>
                </a:solidFill>
                <a:latin typeface="Arial" pitchFamily="34" charset="0"/>
                <a:cs typeface="Arial" pitchFamily="34" charset="0"/>
              </a:rPr>
              <a:t>. </a:t>
            </a:r>
            <a:endParaRPr lang="tr-TR" sz="2400" b="1" dirty="0" smtClean="0">
              <a:solidFill>
                <a:srgbClr val="FFFF00"/>
              </a:solidFill>
              <a:latin typeface="Arial" pitchFamily="34" charset="0"/>
              <a:cs typeface="Arial" pitchFamily="34" charset="0"/>
            </a:endParaRPr>
          </a:p>
          <a:p>
            <a:pPr marL="0" indent="0" algn="just">
              <a:buNone/>
            </a:pPr>
            <a:endParaRPr lang="tr-TR" sz="2400" dirty="0">
              <a:latin typeface="Arial" pitchFamily="34" charset="0"/>
              <a:cs typeface="Arial" pitchFamily="34" charset="0"/>
            </a:endParaRPr>
          </a:p>
          <a:p>
            <a:pPr marL="0" indent="0" algn="just">
              <a:buNone/>
            </a:pPr>
            <a:r>
              <a:rPr lang="tr-TR" sz="2400" dirty="0" smtClean="0">
                <a:latin typeface="Arial" pitchFamily="34" charset="0"/>
                <a:cs typeface="Arial" pitchFamily="34" charset="0"/>
              </a:rPr>
              <a:t>Son </a:t>
            </a:r>
            <a:r>
              <a:rPr lang="tr-TR" sz="2400" dirty="0">
                <a:latin typeface="Arial" pitchFamily="34" charset="0"/>
                <a:cs typeface="Arial" pitchFamily="34" charset="0"/>
              </a:rPr>
              <a:t>yıllarda çeşitli faaliyetler sonucu atmosferde karbondioksit, metan, ozon ve </a:t>
            </a:r>
            <a:r>
              <a:rPr lang="tr-TR" sz="2400" dirty="0" err="1">
                <a:latin typeface="Arial" pitchFamily="34" charset="0"/>
                <a:cs typeface="Arial" pitchFamily="34" charset="0"/>
              </a:rPr>
              <a:t>di</a:t>
            </a:r>
            <a:r>
              <a:rPr lang="tr-TR" sz="2400" dirty="0">
                <a:latin typeface="Arial" pitchFamily="34" charset="0"/>
                <a:cs typeface="Arial" pitchFamily="34" charset="0"/>
              </a:rPr>
              <a:t> azot monoksit gibi gazlardan oluşan sera gazları yeryüzü sıcaklığında belli oranda artışa neden olmaktadır. </a:t>
            </a:r>
            <a:r>
              <a:rPr lang="tr-TR" sz="2400" u="sng" dirty="0">
                <a:latin typeface="Arial" pitchFamily="34" charset="0"/>
                <a:cs typeface="Arial" pitchFamily="34" charset="0"/>
              </a:rPr>
              <a:t>Atmosferde doğal olarak bulunan dünyanın aşırı soğumasını önleyen sera gazlarının salınımının </a:t>
            </a:r>
            <a:r>
              <a:rPr lang="tr-TR" sz="2400" u="sng" dirty="0" smtClean="0">
                <a:latin typeface="Arial" pitchFamily="34" charset="0"/>
                <a:cs typeface="Arial" pitchFamily="34" charset="0"/>
              </a:rPr>
              <a:t>artışı, </a:t>
            </a:r>
            <a:r>
              <a:rPr lang="tr-TR" sz="2400" u="sng" dirty="0">
                <a:latin typeface="Arial" pitchFamily="34" charset="0"/>
                <a:cs typeface="Arial" pitchFamily="34" charset="0"/>
              </a:rPr>
              <a:t>dünya yüzeyinde sıcaklığı arttırmış ve küresel ısınma denilen olayı hızlandırmıştır.</a:t>
            </a:r>
          </a:p>
          <a:p>
            <a:pPr marL="0" indent="0">
              <a:buNone/>
            </a:pPr>
            <a:endParaRPr lang="tr-TR" sz="2400" dirty="0">
              <a:latin typeface="Arial" pitchFamily="34" charset="0"/>
              <a:cs typeface="Arial" pitchFamily="34" charset="0"/>
            </a:endParaRPr>
          </a:p>
        </p:txBody>
      </p:sp>
    </p:spTree>
    <p:extLst>
      <p:ext uri="{BB962C8B-B14F-4D97-AF65-F5344CB8AC3E}">
        <p14:creationId xmlns:p14="http://schemas.microsoft.com/office/powerpoint/2010/main" val="35850708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1520" y="443805"/>
            <a:ext cx="8435280" cy="5937523"/>
          </a:xfrm>
        </p:spPr>
        <p:txBody>
          <a:bodyPr>
            <a:normAutofit fontScale="77500" lnSpcReduction="20000"/>
          </a:bodyPr>
          <a:lstStyle/>
          <a:p>
            <a:pPr marL="0" indent="0" algn="just">
              <a:buNone/>
            </a:pPr>
            <a:r>
              <a:rPr lang="tr-TR" sz="3100" dirty="0">
                <a:latin typeface="Arial" pitchFamily="34" charset="0"/>
                <a:cs typeface="Arial" pitchFamily="34" charset="0"/>
              </a:rPr>
              <a:t>Küresel boyutta meydana gelecek bir sıcaklık artışına bağlı olarak, iklimde önemli değişmeler olacaktır. </a:t>
            </a:r>
            <a:endParaRPr lang="tr-TR" sz="3100" dirty="0" smtClean="0">
              <a:latin typeface="Arial" pitchFamily="34" charset="0"/>
              <a:cs typeface="Arial" pitchFamily="34" charset="0"/>
            </a:endParaRPr>
          </a:p>
          <a:p>
            <a:pPr marL="0" indent="0" algn="just">
              <a:buNone/>
            </a:pPr>
            <a:endParaRPr lang="tr-TR" sz="3100" dirty="0">
              <a:latin typeface="Arial" pitchFamily="34" charset="0"/>
              <a:cs typeface="Arial" pitchFamily="34" charset="0"/>
            </a:endParaRPr>
          </a:p>
          <a:p>
            <a:pPr marL="0" indent="0" algn="just">
              <a:buNone/>
            </a:pPr>
            <a:r>
              <a:rPr lang="tr-TR" sz="3100" dirty="0" smtClean="0">
                <a:latin typeface="Arial" pitchFamily="34" charset="0"/>
                <a:cs typeface="Arial" pitchFamily="34" charset="0"/>
              </a:rPr>
              <a:t>Bu </a:t>
            </a:r>
            <a:r>
              <a:rPr lang="tr-TR" sz="3100" dirty="0">
                <a:latin typeface="Arial" pitchFamily="34" charset="0"/>
                <a:cs typeface="Arial" pitchFamily="34" charset="0"/>
              </a:rPr>
              <a:t>değişmenin sonuçları kara ve deniz buzullarının erimesi, deniz seviyesinin yükselmesi, iklim kuşaklarının sınırlarının değişmesi, ekstrem meteorolojik olayların ve bunlara bağlı doğal afetlerin artması şeklinde görülecektir. </a:t>
            </a:r>
            <a:endParaRPr lang="tr-TR" sz="3100" dirty="0" smtClean="0">
              <a:latin typeface="Arial" pitchFamily="34" charset="0"/>
              <a:cs typeface="Arial" pitchFamily="34" charset="0"/>
            </a:endParaRPr>
          </a:p>
          <a:p>
            <a:pPr marL="0" indent="0" algn="just">
              <a:buNone/>
            </a:pPr>
            <a:endParaRPr lang="tr-TR" sz="3100" dirty="0">
              <a:latin typeface="Arial" pitchFamily="34" charset="0"/>
              <a:cs typeface="Arial" pitchFamily="34" charset="0"/>
            </a:endParaRPr>
          </a:p>
          <a:p>
            <a:pPr marL="0" indent="0" algn="just">
              <a:buNone/>
            </a:pPr>
            <a:r>
              <a:rPr lang="tr-TR" sz="3100" dirty="0" smtClean="0">
                <a:latin typeface="Arial" pitchFamily="34" charset="0"/>
                <a:cs typeface="Arial" pitchFamily="34" charset="0"/>
              </a:rPr>
              <a:t>Ülkemiz </a:t>
            </a:r>
            <a:r>
              <a:rPr lang="tr-TR" sz="3100" dirty="0">
                <a:latin typeface="Arial" pitchFamily="34" charset="0"/>
                <a:cs typeface="Arial" pitchFamily="34" charset="0"/>
              </a:rPr>
              <a:t>genel olarak Akdeniz iklim kuşağında yer almakla birlikte, birçok alt iklim tipinin de yaşandığı bir ülkedir. Türkiye bu karmaşık iklim yapısı içinde, iklim değişikliğinden en fazla etkilenebilecek ülkelerin başında gelmektedir. </a:t>
            </a:r>
            <a:r>
              <a:rPr lang="tr-TR" sz="3100" b="1" dirty="0">
                <a:solidFill>
                  <a:srgbClr val="FFFF00"/>
                </a:solidFill>
                <a:latin typeface="Arial" pitchFamily="34" charset="0"/>
                <a:cs typeface="Arial" pitchFamily="34" charset="0"/>
              </a:rPr>
              <a:t>Ülkemiz özellikle küresel ısınmaya bağlı olarak oluşabilecek su kaynaklarının azalması, orman yangınları, kuraklık ve çölleşme ile bunlara bağlı ekolojik bozulmalardan etkilenebilecektir </a:t>
            </a:r>
            <a:r>
              <a:rPr lang="tr-TR" sz="3100" dirty="0">
                <a:latin typeface="Arial" pitchFamily="34" charset="0"/>
                <a:cs typeface="Arial" pitchFamily="34" charset="0"/>
              </a:rPr>
              <a:t>(Hekimoğlu ve </a:t>
            </a:r>
            <a:r>
              <a:rPr lang="tr-TR" sz="3100" dirty="0" err="1">
                <a:latin typeface="Arial" pitchFamily="34" charset="0"/>
                <a:cs typeface="Arial" pitchFamily="34" charset="0"/>
              </a:rPr>
              <a:t>Altındeğer</a:t>
            </a:r>
            <a:r>
              <a:rPr lang="tr-TR" sz="3100" dirty="0">
                <a:latin typeface="Arial" pitchFamily="34" charset="0"/>
                <a:cs typeface="Arial" pitchFamily="34" charset="0"/>
              </a:rPr>
              <a:t> 2008).</a:t>
            </a:r>
          </a:p>
          <a:p>
            <a:endParaRPr lang="tr-TR" dirty="0" smtClean="0"/>
          </a:p>
          <a:p>
            <a:pPr marL="0" indent="0">
              <a:buNone/>
            </a:pPr>
            <a:endParaRPr lang="tr-TR" dirty="0"/>
          </a:p>
        </p:txBody>
      </p:sp>
    </p:spTree>
    <p:extLst>
      <p:ext uri="{BB962C8B-B14F-4D97-AF65-F5344CB8AC3E}">
        <p14:creationId xmlns:p14="http://schemas.microsoft.com/office/powerpoint/2010/main" val="16376203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124744"/>
            <a:ext cx="8229600" cy="4525963"/>
          </a:xfrm>
        </p:spPr>
        <p:txBody>
          <a:bodyPr>
            <a:normAutofit/>
          </a:bodyPr>
          <a:lstStyle/>
          <a:p>
            <a:pPr marL="0" indent="0" algn="just">
              <a:buNone/>
            </a:pPr>
            <a:r>
              <a:rPr lang="tr-TR" sz="2400" dirty="0">
                <a:latin typeface="Arial" pitchFamily="34" charset="0"/>
                <a:cs typeface="Arial" pitchFamily="34" charset="0"/>
              </a:rPr>
              <a:t>Birleşmiş Milletler İklim Değişikliği Çerçeve Sözleşmesi’nde (İDÇS); </a:t>
            </a:r>
            <a:r>
              <a:rPr lang="tr-TR" sz="2400" b="1" dirty="0">
                <a:solidFill>
                  <a:srgbClr val="FFFF00"/>
                </a:solidFill>
                <a:latin typeface="Arial" pitchFamily="34" charset="0"/>
                <a:cs typeface="Arial" pitchFamily="34" charset="0"/>
              </a:rPr>
              <a:t>iklim değişikliği, </a:t>
            </a:r>
            <a:r>
              <a:rPr lang="tr-TR" sz="2400" dirty="0">
                <a:solidFill>
                  <a:schemeClr val="tx2"/>
                </a:solidFill>
                <a:latin typeface="Arial" pitchFamily="34" charset="0"/>
                <a:cs typeface="Arial" pitchFamily="34" charset="0"/>
              </a:rPr>
              <a:t>karşılaştırılabilir bir zaman periyodunda gözlenen doğal iklim değişikliğine ek olarak, doğrudan ya da dolaylı küresel atmosferin bileşimini bozan insan etkinlikleri sonucunda iklimde oluşan bir değişiklik olarak tanımlanmıştır. </a:t>
            </a:r>
            <a:endParaRPr lang="tr-TR" sz="2400" dirty="0" smtClean="0">
              <a:solidFill>
                <a:schemeClr val="tx2"/>
              </a:solidFill>
              <a:latin typeface="Arial" pitchFamily="34" charset="0"/>
              <a:cs typeface="Arial" pitchFamily="34" charset="0"/>
            </a:endParaRPr>
          </a:p>
          <a:p>
            <a:pPr marL="0" indent="0" algn="just">
              <a:buNone/>
            </a:pPr>
            <a:endParaRPr lang="tr-TR" sz="2400" dirty="0">
              <a:latin typeface="Arial" pitchFamily="34" charset="0"/>
              <a:cs typeface="Arial" pitchFamily="34" charset="0"/>
            </a:endParaRPr>
          </a:p>
          <a:p>
            <a:pPr marL="0" indent="0" algn="just">
              <a:buNone/>
            </a:pPr>
            <a:r>
              <a:rPr lang="tr-TR" sz="2400" dirty="0" smtClean="0">
                <a:latin typeface="Arial" pitchFamily="34" charset="0"/>
                <a:cs typeface="Arial" pitchFamily="34" charset="0"/>
              </a:rPr>
              <a:t>1980’li </a:t>
            </a:r>
            <a:r>
              <a:rPr lang="tr-TR" sz="2400" dirty="0">
                <a:latin typeface="Arial" pitchFamily="34" charset="0"/>
                <a:cs typeface="Arial" pitchFamily="34" charset="0"/>
              </a:rPr>
              <a:t>yılların sonlarından başlayarak,  insanın iklim sistemi üzerindeki olumsuz etkisini ve baskısını azaltmak için, Birleşmiş </a:t>
            </a:r>
            <a:r>
              <a:rPr lang="tr-TR" sz="2400" dirty="0" err="1">
                <a:latin typeface="Arial" pitchFamily="34" charset="0"/>
                <a:cs typeface="Arial" pitchFamily="34" charset="0"/>
              </a:rPr>
              <a:t>Milletler’in</a:t>
            </a:r>
            <a:r>
              <a:rPr lang="tr-TR" sz="2400" dirty="0">
                <a:latin typeface="Arial" pitchFamily="34" charset="0"/>
                <a:cs typeface="Arial" pitchFamily="34" charset="0"/>
              </a:rPr>
              <a:t> ve uluslararası kuruluşların öncülüğünde çalışmalar yapılmıştır.</a:t>
            </a:r>
          </a:p>
          <a:p>
            <a:pPr marL="0" indent="0">
              <a:buNone/>
            </a:pPr>
            <a:endParaRPr lang="tr-TR" dirty="0"/>
          </a:p>
        </p:txBody>
      </p:sp>
    </p:spTree>
    <p:extLst>
      <p:ext uri="{BB962C8B-B14F-4D97-AF65-F5344CB8AC3E}">
        <p14:creationId xmlns:p14="http://schemas.microsoft.com/office/powerpoint/2010/main" val="31517571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1520" y="44624"/>
            <a:ext cx="8784976" cy="6624736"/>
          </a:xfrm>
        </p:spPr>
        <p:txBody>
          <a:bodyPr>
            <a:noAutofit/>
          </a:bodyPr>
          <a:lstStyle/>
          <a:p>
            <a:pPr marL="0" indent="0" algn="just">
              <a:buNone/>
            </a:pPr>
            <a:r>
              <a:rPr lang="tr-TR" sz="2000" dirty="0" smtClean="0">
                <a:latin typeface="Arial" pitchFamily="34" charset="0"/>
                <a:cs typeface="Arial" pitchFamily="34" charset="0"/>
              </a:rPr>
              <a:t>Birleşmiş Milletlerin çalışmaları sonucunda; </a:t>
            </a:r>
            <a:r>
              <a:rPr lang="tr-TR" sz="2000" dirty="0">
                <a:latin typeface="Arial" pitchFamily="34" charset="0"/>
                <a:cs typeface="Arial" pitchFamily="34" charset="0"/>
              </a:rPr>
              <a:t>sera gazlarının atmosferik birikimlerini, insanın iklim sistemi üzerindeki olumsuz etkilerini en aza indirecek bir düzeyde durdurmayı sağlayabilecek </a:t>
            </a:r>
            <a:r>
              <a:rPr lang="tr-TR" sz="2000" b="1" dirty="0">
                <a:solidFill>
                  <a:srgbClr val="FFFF00"/>
                </a:solidFill>
                <a:latin typeface="Arial" pitchFamily="34" charset="0"/>
                <a:cs typeface="Arial" pitchFamily="34" charset="0"/>
              </a:rPr>
              <a:t>Birleşmiş Milletler İklim Değişikliği Çerçeve Sözleşmesi (BM/İDÇS ya da Sözleşme) ve Kyoto Protokolü . (KP) </a:t>
            </a:r>
            <a:r>
              <a:rPr lang="tr-TR" sz="2000" dirty="0">
                <a:latin typeface="Arial" pitchFamily="34" charset="0"/>
                <a:cs typeface="Arial" pitchFamily="34" charset="0"/>
              </a:rPr>
              <a:t>oluşturulmuştur</a:t>
            </a:r>
            <a:r>
              <a:rPr lang="tr-TR" sz="2000" dirty="0" smtClean="0">
                <a:latin typeface="Arial" pitchFamily="34" charset="0"/>
                <a:cs typeface="Arial" pitchFamily="34" charset="0"/>
              </a:rPr>
              <a:t>.</a:t>
            </a:r>
          </a:p>
          <a:p>
            <a:pPr marL="0" indent="0" algn="just">
              <a:buNone/>
            </a:pPr>
            <a:endParaRPr lang="tr-TR" sz="2000" dirty="0">
              <a:latin typeface="Arial" pitchFamily="34" charset="0"/>
              <a:cs typeface="Arial" pitchFamily="34" charset="0"/>
            </a:endParaRPr>
          </a:p>
          <a:p>
            <a:pPr marL="0" indent="0" algn="just">
              <a:buNone/>
            </a:pPr>
            <a:r>
              <a:rPr lang="tr-TR" sz="2000" dirty="0" smtClean="0">
                <a:latin typeface="Arial" pitchFamily="34" charset="0"/>
                <a:cs typeface="Arial" pitchFamily="34" charset="0"/>
              </a:rPr>
              <a:t>BM/</a:t>
            </a:r>
            <a:r>
              <a:rPr lang="tr-TR" sz="2000" dirty="0" err="1" smtClean="0">
                <a:latin typeface="Arial" pitchFamily="34" charset="0"/>
                <a:cs typeface="Arial" pitchFamily="34" charset="0"/>
              </a:rPr>
              <a:t>İDÇS'de</a:t>
            </a:r>
            <a:r>
              <a:rPr lang="tr-TR" sz="2000" dirty="0">
                <a:solidFill>
                  <a:schemeClr val="tx2"/>
                </a:solidFill>
                <a:latin typeface="Arial" pitchFamily="34" charset="0"/>
                <a:cs typeface="Arial" pitchFamily="34" charset="0"/>
              </a:rPr>
              <a:t>, ülkelerin ortak fakat farklı ulusal ve bölgesel kalkınma öncelikleri, amaçları ve özel koşulları dikkate alınarak, insan kaynaklı sera gazı </a:t>
            </a:r>
            <a:r>
              <a:rPr lang="tr-TR" sz="2000" dirty="0" err="1">
                <a:solidFill>
                  <a:schemeClr val="tx2"/>
                </a:solidFill>
                <a:latin typeface="Arial" pitchFamily="34" charset="0"/>
                <a:cs typeface="Arial" pitchFamily="34" charset="0"/>
              </a:rPr>
              <a:t>salımlarının</a:t>
            </a:r>
            <a:r>
              <a:rPr lang="tr-TR" sz="2000" dirty="0">
                <a:solidFill>
                  <a:schemeClr val="tx2"/>
                </a:solidFill>
                <a:latin typeface="Arial" pitchFamily="34" charset="0"/>
                <a:cs typeface="Arial" pitchFamily="34" charset="0"/>
              </a:rPr>
              <a:t> azaltılması, iklim değişikliğinin önlenmesi ve etkilerinin azaltılması vb. alanlarda ortak yükümlülükler verilmiştir. </a:t>
            </a:r>
            <a:endParaRPr lang="tr-TR" sz="2000" dirty="0" smtClean="0">
              <a:solidFill>
                <a:schemeClr val="tx2"/>
              </a:solidFill>
              <a:latin typeface="Arial" pitchFamily="34" charset="0"/>
              <a:cs typeface="Arial" pitchFamily="34" charset="0"/>
            </a:endParaRPr>
          </a:p>
          <a:p>
            <a:pPr marL="0" indent="0" algn="just">
              <a:buNone/>
            </a:pPr>
            <a:endParaRPr lang="tr-TR" sz="2000" dirty="0">
              <a:latin typeface="Arial" pitchFamily="34" charset="0"/>
              <a:cs typeface="Arial" pitchFamily="34" charset="0"/>
            </a:endParaRPr>
          </a:p>
          <a:p>
            <a:pPr marL="0" indent="0" algn="just">
              <a:buNone/>
            </a:pPr>
            <a:r>
              <a:rPr lang="tr-TR" sz="2000" dirty="0" smtClean="0">
                <a:latin typeface="Arial" pitchFamily="34" charset="0"/>
                <a:cs typeface="Arial" pitchFamily="34" charset="0"/>
              </a:rPr>
              <a:t>İDÇS </a:t>
            </a:r>
            <a:r>
              <a:rPr lang="tr-TR" sz="2000" dirty="0">
                <a:latin typeface="Arial" pitchFamily="34" charset="0"/>
                <a:cs typeface="Arial" pitchFamily="34" charset="0"/>
              </a:rPr>
              <a:t>ve KP, bir yandan insan kaynaklı sera gazı </a:t>
            </a:r>
            <a:r>
              <a:rPr lang="tr-TR" sz="2000" dirty="0" err="1">
                <a:latin typeface="Arial" pitchFamily="34" charset="0"/>
                <a:cs typeface="Arial" pitchFamily="34" charset="0"/>
              </a:rPr>
              <a:t>salımlarını</a:t>
            </a:r>
            <a:r>
              <a:rPr lang="tr-TR" sz="2000" dirty="0">
                <a:latin typeface="Arial" pitchFamily="34" charset="0"/>
                <a:cs typeface="Arial" pitchFamily="34" charset="0"/>
              </a:rPr>
              <a:t> sınırlandırmaya ve azaltmaya yönelik yasal düzenlemeler getirirken, bir yandan da, uluslararası ticaret, teknoloji ve sermaye hareketleri konusunda giderek etkin olmaya başlamıştır. </a:t>
            </a:r>
            <a:endParaRPr lang="tr-TR" sz="2000" dirty="0" smtClean="0">
              <a:latin typeface="Arial" pitchFamily="34" charset="0"/>
              <a:cs typeface="Arial" pitchFamily="34" charset="0"/>
            </a:endParaRPr>
          </a:p>
          <a:p>
            <a:pPr marL="0" indent="0" algn="just">
              <a:buNone/>
            </a:pPr>
            <a:endParaRPr lang="tr-TR" sz="2000" dirty="0">
              <a:latin typeface="Arial" pitchFamily="34" charset="0"/>
              <a:cs typeface="Arial" pitchFamily="34" charset="0"/>
            </a:endParaRPr>
          </a:p>
          <a:p>
            <a:pPr marL="0" indent="0" algn="just">
              <a:buNone/>
            </a:pPr>
            <a:r>
              <a:rPr lang="tr-TR" sz="2000" b="1" u="sng" dirty="0" smtClean="0">
                <a:solidFill>
                  <a:srgbClr val="FFFF00"/>
                </a:solidFill>
                <a:latin typeface="Arial" pitchFamily="34" charset="0"/>
                <a:cs typeface="Arial" pitchFamily="34" charset="0"/>
              </a:rPr>
              <a:t>Küresel </a:t>
            </a:r>
            <a:r>
              <a:rPr lang="tr-TR" sz="2000" b="1" u="sng" dirty="0">
                <a:solidFill>
                  <a:srgbClr val="FFFF00"/>
                </a:solidFill>
                <a:latin typeface="Arial" pitchFamily="34" charset="0"/>
                <a:cs typeface="Arial" pitchFamily="34" charset="0"/>
              </a:rPr>
              <a:t>ısınmaya yol açan sera gazları; </a:t>
            </a:r>
            <a:r>
              <a:rPr lang="tr-TR" sz="2000" dirty="0">
                <a:latin typeface="Arial" pitchFamily="34" charset="0"/>
                <a:cs typeface="Arial" pitchFamily="34" charset="0"/>
              </a:rPr>
              <a:t>esas olarak, fosil yakıtların yakılması,  sanayi, ulaştırma, arazi kullanımı değişikliği, katı atık yönetimi ve tarımsal, çeltik ekimi, hayvancılık, gübreleme gibi enerji dışı etkinliklerden kaynaklanmaktadır. </a:t>
            </a:r>
            <a:endParaRPr lang="tr-TR" sz="2000" dirty="0" smtClean="0">
              <a:latin typeface="Arial" pitchFamily="34" charset="0"/>
              <a:cs typeface="Arial" pitchFamily="34" charset="0"/>
            </a:endParaRPr>
          </a:p>
          <a:p>
            <a:pPr marL="0" indent="0" algn="just">
              <a:buNone/>
            </a:pPr>
            <a:endParaRPr lang="tr-TR" sz="2000" dirty="0">
              <a:latin typeface="Arial" pitchFamily="34" charset="0"/>
              <a:cs typeface="Arial" pitchFamily="34" charset="0"/>
            </a:endParaRPr>
          </a:p>
          <a:p>
            <a:pPr marL="0" indent="0" algn="just">
              <a:buNone/>
            </a:pPr>
            <a:r>
              <a:rPr lang="tr-TR" sz="2000" dirty="0" smtClean="0">
                <a:latin typeface="Arial" pitchFamily="34" charset="0"/>
                <a:cs typeface="Arial" pitchFamily="34" charset="0"/>
              </a:rPr>
              <a:t>Fosil </a:t>
            </a:r>
            <a:r>
              <a:rPr lang="tr-TR" sz="2000" dirty="0">
                <a:latin typeface="Arial" pitchFamily="34" charset="0"/>
                <a:cs typeface="Arial" pitchFamily="34" charset="0"/>
              </a:rPr>
              <a:t>yakıtların yakılması, ormansızlaşma, arazi kullanımı değişiklikleri,  tarımsal etkinlikler ve sanayi süreçleri ile atmosfere salınan sera gazlarının atmosferdeki birikimleri hızla artmaktadır. Bu ise, atmosferin doğal sera etkisini kuvvetlendirerek, şehirleşmenin de katkısı ile dünyanın yüzey sıcaklıklarının artmasına neden olmaktadır (</a:t>
            </a:r>
            <a:r>
              <a:rPr lang="tr-TR" sz="2000" dirty="0" err="1">
                <a:latin typeface="Arial" pitchFamily="34" charset="0"/>
                <a:cs typeface="Arial" pitchFamily="34" charset="0"/>
              </a:rPr>
              <a:t>Anonymous</a:t>
            </a:r>
            <a:r>
              <a:rPr lang="tr-TR" sz="2000" dirty="0">
                <a:latin typeface="Arial" pitchFamily="34" charset="0"/>
                <a:cs typeface="Arial" pitchFamily="34" charset="0"/>
              </a:rPr>
              <a:t> 2001). </a:t>
            </a:r>
          </a:p>
          <a:p>
            <a:pPr marL="0" indent="0">
              <a:buNone/>
            </a:pPr>
            <a:endParaRPr lang="tr-TR" sz="2000" dirty="0"/>
          </a:p>
        </p:txBody>
      </p:sp>
    </p:spTree>
    <p:extLst>
      <p:ext uri="{BB962C8B-B14F-4D97-AF65-F5344CB8AC3E}">
        <p14:creationId xmlns:p14="http://schemas.microsoft.com/office/powerpoint/2010/main" val="2786093056"/>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130</TotalTime>
  <Words>2730</Words>
  <Application>Microsoft Office PowerPoint</Application>
  <PresentationFormat>Ekran Gösterisi (4:3)</PresentationFormat>
  <Paragraphs>93</Paragraphs>
  <Slides>23</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23</vt:i4>
      </vt:variant>
    </vt:vector>
  </HeadingPairs>
  <TitlesOfParts>
    <vt:vector size="26" baseType="lpstr">
      <vt:lpstr>Arial</vt:lpstr>
      <vt:lpstr>Calibri</vt:lpstr>
      <vt:lpstr>Ofis Teması</vt:lpstr>
      <vt:lpstr>KURAKLIK VE TARIMSAL SU YÖNETİMİ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CAKMAK</dc:creator>
  <cp:lastModifiedBy>kenan</cp:lastModifiedBy>
  <cp:revision>33</cp:revision>
  <dcterms:created xsi:type="dcterms:W3CDTF">2013-12-19T08:50:47Z</dcterms:created>
  <dcterms:modified xsi:type="dcterms:W3CDTF">2017-12-28T10:53:13Z</dcterms:modified>
</cp:coreProperties>
</file>