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315" r:id="rId2"/>
    <p:sldId id="257" r:id="rId3"/>
    <p:sldId id="259" r:id="rId4"/>
    <p:sldId id="262" r:id="rId5"/>
    <p:sldId id="316" r:id="rId6"/>
    <p:sldId id="317" r:id="rId7"/>
    <p:sldId id="318" r:id="rId8"/>
    <p:sldId id="319" r:id="rId9"/>
    <p:sldId id="320" r:id="rId10"/>
    <p:sldId id="321" r:id="rId11"/>
    <p:sldId id="32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7"/>
    <p:restoredTop sz="95588"/>
  </p:normalViewPr>
  <p:slideViewPr>
    <p:cSldViewPr snapToGrid="0" snapToObjects="1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24C41-6062-E442-84DE-531DBBDB1BF3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9495B-F23E-F442-AC59-F84732BEA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93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9495B-F23E-F442-AC59-F84732BEA9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4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7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93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9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8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2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1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4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32965"/>
            <a:ext cx="10515600" cy="1325563"/>
          </a:xfrm>
        </p:spPr>
        <p:txBody>
          <a:bodyPr/>
          <a:lstStyle/>
          <a:p>
            <a:r>
              <a:rPr lang="tr-TR" b="1" dirty="0" smtClean="0"/>
              <a:t>Atomic Structure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26093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Millikan oil-drop experiment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Millikan determined </a:t>
            </a:r>
            <a:r>
              <a:rPr lang="en-US" dirty="0"/>
              <a:t>the size of the charge on an </a:t>
            </a:r>
            <a:r>
              <a:rPr lang="en-US" dirty="0" smtClean="0"/>
              <a:t>electron</a:t>
            </a:r>
            <a:r>
              <a:rPr lang="tr-TR" dirty="0" smtClean="0"/>
              <a:t> in</a:t>
            </a:r>
            <a:r>
              <a:rPr lang="en-US" dirty="0" smtClean="0"/>
              <a:t> </a:t>
            </a:r>
            <a:r>
              <a:rPr lang="en-US" dirty="0"/>
              <a:t>1909 </a:t>
            </a:r>
            <a:r>
              <a:rPr lang="tr-TR" dirty="0" smtClean="0"/>
              <a:t>with an experiment called «oil-drop experiment»</a:t>
            </a:r>
          </a:p>
          <a:p>
            <a:endParaRPr lang="tr-TR" dirty="0"/>
          </a:p>
          <a:p>
            <a:r>
              <a:rPr lang="tr-TR" dirty="0" smtClean="0"/>
              <a:t>Millikan created an electric field in a chamber and sprayed droplets of oil. </a:t>
            </a:r>
            <a:r>
              <a:rPr lang="en-US" dirty="0"/>
              <a:t>Some oil drops became electrically </a:t>
            </a:r>
            <a:r>
              <a:rPr lang="en-US" dirty="0" smtClean="0"/>
              <a:t>charged</a:t>
            </a:r>
            <a:r>
              <a:rPr lang="tr-TR" dirty="0" smtClean="0"/>
              <a:t> and </a:t>
            </a:r>
            <a:r>
              <a:rPr lang="en-US" dirty="0" smtClean="0"/>
              <a:t>rise </a:t>
            </a:r>
            <a:r>
              <a:rPr lang="tr-TR" dirty="0" smtClean="0"/>
              <a:t>in spite of the gravity. </a:t>
            </a:r>
          </a:p>
          <a:p>
            <a:pPr marL="3759200" indent="-2608263"/>
            <a:r>
              <a:rPr lang="tr-TR" dirty="0" smtClean="0"/>
              <a:t>m.g </a:t>
            </a:r>
            <a:r>
              <a:rPr lang="tr-TR" dirty="0"/>
              <a:t>= </a:t>
            </a:r>
            <a:r>
              <a:rPr lang="tr-TR" dirty="0" smtClean="0"/>
              <a:t>E.q</a:t>
            </a:r>
          </a:p>
          <a:p>
            <a:pPr marL="271463" indent="-271463"/>
            <a:r>
              <a:rPr lang="tr-TR" dirty="0"/>
              <a:t>Since the mass (m), gravity (g), and (E) is known, the charge of an electron (q) can be calculated.</a:t>
            </a:r>
          </a:p>
          <a:p>
            <a:pPr marL="3759200" indent="-2608263"/>
            <a:endParaRPr lang="tr-TR" dirty="0"/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73813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Atomic number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85708"/>
          </a:xfrm>
        </p:spPr>
        <p:txBody>
          <a:bodyPr>
            <a:normAutofit/>
          </a:bodyPr>
          <a:lstStyle/>
          <a:p>
            <a:r>
              <a:rPr lang="en-US" dirty="0"/>
              <a:t>The number of protons in the nucleus of the atom is equal to the atomic number (</a:t>
            </a:r>
            <a:r>
              <a:rPr lang="en-US" i="1" dirty="0"/>
              <a:t>Z</a:t>
            </a:r>
            <a:r>
              <a:rPr lang="en-US" dirty="0" smtClean="0"/>
              <a:t>).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en-US" b="1" dirty="0"/>
              <a:t>Henry Moseley</a:t>
            </a:r>
            <a:r>
              <a:rPr lang="en-US" dirty="0"/>
              <a:t> discovered the atomic number of each element using x-rays, which led to more accurate organization of the periodic table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7443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065"/>
            <a:ext cx="11277600" cy="4761820"/>
          </a:xfrm>
        </p:spPr>
        <p:txBody>
          <a:bodyPr>
            <a:noAutofit/>
          </a:bodyPr>
          <a:lstStyle/>
          <a:p>
            <a:pPr algn="just"/>
            <a:r>
              <a:rPr lang="en-US" sz="3200" dirty="0"/>
              <a:t>Atom </a:t>
            </a:r>
            <a:r>
              <a:rPr lang="tr-TR" sz="3200" dirty="0" smtClean="0"/>
              <a:t>=</a:t>
            </a:r>
            <a:r>
              <a:rPr lang="en-US" sz="3200" dirty="0" smtClean="0"/>
              <a:t> indivisible</a:t>
            </a:r>
            <a:r>
              <a:rPr lang="tr-TR" sz="3200" dirty="0" smtClean="0"/>
              <a:t> (in Greek)</a:t>
            </a:r>
          </a:p>
          <a:p>
            <a:pPr algn="just"/>
            <a:r>
              <a:rPr lang="tr-TR" sz="3200" b="1" i="1" dirty="0"/>
              <a:t>Epicurus </a:t>
            </a:r>
            <a:r>
              <a:rPr lang="tr-TR" sz="3200" dirty="0" smtClean="0"/>
              <a:t>explained t</a:t>
            </a:r>
            <a:r>
              <a:rPr lang="en-US" sz="3200" dirty="0" smtClean="0"/>
              <a:t>hat </a:t>
            </a:r>
            <a:r>
              <a:rPr lang="en-US" sz="3200" dirty="0"/>
              <a:t>matter can be broken down into very small invisible particles called atoms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r>
              <a:rPr lang="en-US" sz="3200" dirty="0"/>
              <a:t>John Dalton proposed the atomic theory and explained the law of chemical combination. </a:t>
            </a:r>
            <a:endParaRPr lang="tr-TR" sz="3200" dirty="0" smtClean="0"/>
          </a:p>
          <a:p>
            <a:pPr marL="0" indent="0" algn="just">
              <a:buNone/>
            </a:pPr>
            <a:endParaRPr lang="tr-TR" sz="3200" dirty="0"/>
          </a:p>
          <a:p>
            <a:pPr algn="just"/>
            <a:r>
              <a:rPr lang="tr-TR" sz="3200" dirty="0" smtClean="0"/>
              <a:t>Atom is t</a:t>
            </a:r>
            <a:r>
              <a:rPr lang="en-US" sz="3200" dirty="0" smtClean="0"/>
              <a:t>he </a:t>
            </a:r>
            <a:r>
              <a:rPr lang="en-US" sz="3200" dirty="0"/>
              <a:t>smallest possible amount of matter which still retains its identity as a chemical </a:t>
            </a:r>
            <a:r>
              <a:rPr lang="en-US" sz="3200" dirty="0" smtClean="0"/>
              <a:t>element</a:t>
            </a:r>
            <a:r>
              <a:rPr lang="tr-TR" sz="3200" dirty="0" smtClean="0"/>
              <a:t>.</a:t>
            </a:r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2573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Introduction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9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057" y="1841317"/>
            <a:ext cx="11755943" cy="455474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3200" dirty="0"/>
              <a:t>Atom is t</a:t>
            </a:r>
            <a:r>
              <a:rPr lang="en-US" sz="3200" dirty="0"/>
              <a:t>he smallest possible amount of matter which still retains its identity as a chemical </a:t>
            </a:r>
            <a:r>
              <a:rPr lang="en-US" sz="3200" dirty="0" smtClean="0"/>
              <a:t>element, </a:t>
            </a:r>
            <a:r>
              <a:rPr lang="en-US" sz="3200" dirty="0"/>
              <a:t>consisting of a nucleus surrounded by electrons.</a:t>
            </a:r>
            <a:endParaRPr lang="tr-TR" sz="3200" dirty="0"/>
          </a:p>
          <a:p>
            <a:pPr>
              <a:buFont typeface="Arial" panose="020B0604020202020204" pitchFamily="34" charset="0"/>
              <a:buChar char="•"/>
            </a:pPr>
            <a:endParaRPr lang="tr-TR" sz="3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sz="3200" dirty="0" smtClean="0"/>
              <a:t>An atom is </a:t>
            </a:r>
            <a:r>
              <a:rPr lang="en-US" sz="3200" dirty="0"/>
              <a:t>composed of a positively charged </a:t>
            </a:r>
            <a:r>
              <a:rPr lang="en-US" sz="3200" dirty="0" err="1"/>
              <a:t>centre</a:t>
            </a:r>
            <a:r>
              <a:rPr lang="en-US" sz="3200" dirty="0"/>
              <a:t> termed as “nucleus” and the central nucleus is surrounded by negatively charged electrons.</a:t>
            </a:r>
            <a:endParaRPr lang="tr-TR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tr-TR" sz="3200" dirty="0" smtClean="0"/>
          </a:p>
          <a:p>
            <a:pPr marL="0" indent="0">
              <a:buNone/>
            </a:pPr>
            <a:endParaRPr lang="tr-TR" sz="32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776" y="1110343"/>
            <a:ext cx="11148253" cy="46181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200" u="sng" dirty="0" smtClean="0"/>
              <a:t>Dalton’s  Atomic law</a:t>
            </a:r>
          </a:p>
          <a:p>
            <a:pPr algn="just"/>
            <a:r>
              <a:rPr lang="tr-TR" sz="3200" dirty="0" smtClean="0"/>
              <a:t>A</a:t>
            </a:r>
            <a:r>
              <a:rPr lang="en-US" sz="3200" dirty="0" smtClean="0"/>
              <a:t>ll </a:t>
            </a:r>
            <a:r>
              <a:rPr lang="en-US" sz="3200" dirty="0"/>
              <a:t>matter is made of atoms, </a:t>
            </a:r>
            <a:r>
              <a:rPr lang="tr-TR" sz="3200" dirty="0" smtClean="0"/>
              <a:t>and atoms</a:t>
            </a:r>
            <a:r>
              <a:rPr lang="en-US" sz="3200" dirty="0" smtClean="0"/>
              <a:t> </a:t>
            </a:r>
            <a:r>
              <a:rPr lang="en-US" sz="3200" dirty="0"/>
              <a:t>are indivisible.</a:t>
            </a:r>
            <a:endParaRPr lang="tr-TR" sz="3200" dirty="0" smtClean="0"/>
          </a:p>
          <a:p>
            <a:pPr algn="just"/>
            <a:r>
              <a:rPr lang="tr-TR" sz="3200" dirty="0" smtClean="0"/>
              <a:t>A</a:t>
            </a:r>
            <a:r>
              <a:rPr lang="en-US" sz="3200" dirty="0" smtClean="0"/>
              <a:t>ll atoms of a given element are identical in mass and properties.</a:t>
            </a:r>
            <a:r>
              <a:rPr lang="tr-TR" sz="3200" dirty="0" smtClean="0"/>
              <a:t> </a:t>
            </a:r>
            <a:r>
              <a:rPr lang="en-US" sz="3200" dirty="0"/>
              <a:t>The atoms of different elements vary in size and mass.</a:t>
            </a:r>
            <a:endParaRPr lang="tr-TR" sz="3200" dirty="0" smtClean="0"/>
          </a:p>
          <a:p>
            <a:pPr algn="just"/>
            <a:r>
              <a:rPr lang="tr-TR" sz="3200" dirty="0" smtClean="0"/>
              <a:t>C</a:t>
            </a:r>
            <a:r>
              <a:rPr lang="en-US" sz="3200" dirty="0" err="1" smtClean="0"/>
              <a:t>ompounds</a:t>
            </a:r>
            <a:r>
              <a:rPr lang="en-US" sz="3200" dirty="0" smtClean="0"/>
              <a:t> </a:t>
            </a:r>
            <a:r>
              <a:rPr lang="en-US" sz="3200" dirty="0"/>
              <a:t>are combinations of two or more different types of atoms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algn="just"/>
            <a:r>
              <a:rPr lang="tr-TR" sz="3200" dirty="0" smtClean="0"/>
              <a:t>A</a:t>
            </a:r>
            <a:r>
              <a:rPr lang="en-US" sz="3200" dirty="0" smtClean="0"/>
              <a:t> </a:t>
            </a:r>
            <a:r>
              <a:rPr lang="en-US" sz="3200" dirty="0"/>
              <a:t>chemical reaction is a rearrangement of atoms</a:t>
            </a:r>
            <a:r>
              <a:rPr lang="en-US" sz="3200" dirty="0" smtClean="0"/>
              <a:t>.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47271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467"/>
            <a:ext cx="10515600" cy="553349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Dalton based his theory </a:t>
            </a:r>
            <a:r>
              <a:rPr lang="en-US" b="1" dirty="0" smtClean="0"/>
              <a:t>on</a:t>
            </a:r>
            <a:r>
              <a:rPr lang="tr-TR" b="1" dirty="0" smtClean="0"/>
              <a:t>;</a:t>
            </a:r>
          </a:p>
          <a:p>
            <a:r>
              <a:rPr lang="tr-TR" b="1" dirty="0"/>
              <a:t>t</a:t>
            </a:r>
            <a:r>
              <a:rPr lang="en-US" b="1" dirty="0" smtClean="0"/>
              <a:t>he </a:t>
            </a:r>
            <a:r>
              <a:rPr lang="en-US" b="1" dirty="0"/>
              <a:t>law of conservation of mass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law of constant </a:t>
            </a:r>
            <a:r>
              <a:rPr lang="en-US" b="1" dirty="0" smtClean="0"/>
              <a:t>composition</a:t>
            </a:r>
            <a:endParaRPr lang="tr-TR" b="1" dirty="0" smtClean="0"/>
          </a:p>
          <a:p>
            <a:endParaRPr lang="tr-TR" dirty="0"/>
          </a:p>
          <a:p>
            <a:endParaRPr lang="en-US" dirty="0"/>
          </a:p>
          <a:p>
            <a:r>
              <a:rPr lang="en-US" dirty="0"/>
              <a:t>The law of conservation of mass says that matter is not created or destroyed in a closed system. </a:t>
            </a:r>
            <a:endParaRPr lang="tr-TR" dirty="0" smtClean="0"/>
          </a:p>
          <a:p>
            <a:r>
              <a:rPr lang="en-US" dirty="0"/>
              <a:t>The </a:t>
            </a:r>
            <a:r>
              <a:rPr lang="en-US" b="1" dirty="0"/>
              <a:t>law of constant composition</a:t>
            </a:r>
            <a:r>
              <a:rPr lang="en-US" dirty="0"/>
              <a:t> says that a pure compound will always have the same proportion of the same elements.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8084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 example,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smtClean="0"/>
              <a:t>Carbon may produce </a:t>
            </a:r>
            <a:r>
              <a:rPr lang="tr-TR" dirty="0" smtClean="0"/>
              <a:t>CO and </a:t>
            </a:r>
            <a:r>
              <a:rPr lang="tr-TR" dirty="0"/>
              <a:t>CO</a:t>
            </a:r>
            <a:r>
              <a:rPr lang="tr-TR" baseline="-25000" dirty="0"/>
              <a:t>2</a:t>
            </a:r>
            <a:r>
              <a:rPr lang="tr-TR" dirty="0"/>
              <a:t> </a:t>
            </a:r>
            <a:r>
              <a:rPr lang="tr-TR" dirty="0" smtClean="0"/>
              <a:t>with oxygen.</a:t>
            </a:r>
          </a:p>
          <a:p>
            <a:r>
              <a:rPr lang="tr-TR" dirty="0" smtClean="0"/>
              <a:t>1 mol of CO includes 12 g carbon and 16 g oxygen.</a:t>
            </a:r>
          </a:p>
          <a:p>
            <a:r>
              <a:rPr lang="tr-TR" dirty="0" smtClean="0"/>
              <a:t>1 mol of </a:t>
            </a:r>
            <a:r>
              <a:rPr lang="tr-TR" dirty="0"/>
              <a:t>CO</a:t>
            </a:r>
            <a:r>
              <a:rPr lang="tr-TR" baseline="-25000" dirty="0"/>
              <a:t>2</a:t>
            </a:r>
            <a:r>
              <a:rPr lang="tr-TR" dirty="0"/>
              <a:t> </a:t>
            </a:r>
            <a:r>
              <a:rPr lang="tr-TR" dirty="0" smtClean="0"/>
              <a:t>includes 12 g carbon and 32 g oxygen.</a:t>
            </a:r>
          </a:p>
          <a:p>
            <a:endParaRPr lang="tr-TR" dirty="0"/>
          </a:p>
          <a:p>
            <a:r>
              <a:rPr lang="tr-TR" dirty="0" smtClean="0"/>
              <a:t>There is a ratio of 32/16=2 between the oxygen amounts that react with carbon.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7051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Electron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J.J </a:t>
            </a:r>
            <a:r>
              <a:rPr lang="tr-TR" dirty="0" smtClean="0"/>
              <a:t>Thompson </a:t>
            </a:r>
            <a:r>
              <a:rPr lang="en-US" dirty="0"/>
              <a:t>proposed that an atom constitutes of at least one negatively charged </a:t>
            </a:r>
            <a:r>
              <a:rPr lang="en-US" dirty="0" smtClean="0"/>
              <a:t>particle</a:t>
            </a:r>
            <a:r>
              <a:rPr lang="tr-TR" dirty="0" smtClean="0"/>
              <a:t> called electron.</a:t>
            </a:r>
          </a:p>
          <a:p>
            <a:endParaRPr lang="tr-TR" dirty="0"/>
          </a:p>
          <a:p>
            <a:r>
              <a:rPr lang="en-US" dirty="0"/>
              <a:t>The </a:t>
            </a:r>
            <a:r>
              <a:rPr lang="en-US" dirty="0" smtClean="0"/>
              <a:t>charge </a:t>
            </a:r>
            <a:r>
              <a:rPr lang="en-US" dirty="0"/>
              <a:t>of an electron is the negative charge of 1.6×10</a:t>
            </a:r>
            <a:r>
              <a:rPr lang="en-US" baseline="30000" dirty="0"/>
              <a:t>-19</a:t>
            </a:r>
            <a:r>
              <a:rPr lang="en-US" dirty="0"/>
              <a:t> coulombs.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relative mass of an electron is </a:t>
            </a:r>
            <a:r>
              <a:rPr lang="en-US" dirty="0" smtClean="0"/>
              <a:t>considered </a:t>
            </a:r>
            <a:r>
              <a:rPr lang="en-US" dirty="0"/>
              <a:t>as 0.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1130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Proton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Rutherford discovered protons with his </a:t>
            </a:r>
            <a:r>
              <a:rPr lang="tr-TR" dirty="0"/>
              <a:t>gold foil </a:t>
            </a:r>
            <a:r>
              <a:rPr lang="tr-TR" dirty="0" smtClean="0"/>
              <a:t>experiment.</a:t>
            </a:r>
          </a:p>
          <a:p>
            <a:endParaRPr lang="tr-TR" dirty="0"/>
          </a:p>
          <a:p>
            <a:r>
              <a:rPr lang="en-US" dirty="0"/>
              <a:t>The absolute charge of a proton is the positive charge of 1.6×10</a:t>
            </a:r>
            <a:r>
              <a:rPr lang="en-US" baseline="30000" dirty="0"/>
              <a:t>-19 </a:t>
            </a:r>
            <a:r>
              <a:rPr lang="en-US" dirty="0"/>
              <a:t>coulomb.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mass of a proton is 1.6×10 </a:t>
            </a:r>
            <a:r>
              <a:rPr lang="en-US" baseline="30000" dirty="0"/>
              <a:t>-24 </a:t>
            </a:r>
            <a:r>
              <a:rPr lang="en-US" dirty="0"/>
              <a:t>g and is considered 1 that is mass of a hydrogen atom.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1570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Neutron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Neutron </a:t>
            </a:r>
            <a:r>
              <a:rPr lang="tr-TR" dirty="0" smtClean="0"/>
              <a:t>was </a:t>
            </a:r>
            <a:r>
              <a:rPr lang="tr-TR" dirty="0"/>
              <a:t>discovered by James </a:t>
            </a:r>
            <a:r>
              <a:rPr lang="tr-TR" dirty="0" smtClean="0"/>
              <a:t>Chadwick.</a:t>
            </a:r>
          </a:p>
          <a:p>
            <a:endParaRPr lang="tr-TR" dirty="0"/>
          </a:p>
          <a:p>
            <a:r>
              <a:rPr lang="en-US" dirty="0"/>
              <a:t>Neutron is represented by “n” and is considered a neutral particle.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The </a:t>
            </a:r>
            <a:r>
              <a:rPr lang="en-US" dirty="0"/>
              <a:t>mass of a neutron is measured to be 1.6 x 10 </a:t>
            </a:r>
            <a:r>
              <a:rPr lang="en-US" baseline="30000" dirty="0"/>
              <a:t>-24 </a:t>
            </a:r>
            <a:r>
              <a:rPr lang="en-US" dirty="0"/>
              <a:t>g. </a:t>
            </a: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36674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</TotalTime>
  <Words>458</Words>
  <Application>Microsoft Office PowerPoint</Application>
  <PresentationFormat>Widescreen</PresentationFormat>
  <Paragraphs>59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Atomic Structure</vt:lpstr>
      <vt:lpstr>Introduction</vt:lpstr>
      <vt:lpstr>PowerPoint Presentation</vt:lpstr>
      <vt:lpstr>PowerPoint Presentation</vt:lpstr>
      <vt:lpstr>PowerPoint Presentation</vt:lpstr>
      <vt:lpstr>For example,</vt:lpstr>
      <vt:lpstr>Electron</vt:lpstr>
      <vt:lpstr>Proton</vt:lpstr>
      <vt:lpstr>Neutron</vt:lpstr>
      <vt:lpstr>Millikan oil-drop experiment</vt:lpstr>
      <vt:lpstr>Atomic number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GİRİŞ</dc:title>
  <dc:creator>Microsoft Office User</dc:creator>
  <cp:lastModifiedBy>Ceren Ertekin</cp:lastModifiedBy>
  <cp:revision>86</cp:revision>
  <dcterms:created xsi:type="dcterms:W3CDTF">2017-09-17T20:37:11Z</dcterms:created>
  <dcterms:modified xsi:type="dcterms:W3CDTF">2019-02-22T08:17:02Z</dcterms:modified>
</cp:coreProperties>
</file>