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3" r:id="rId1"/>
  </p:sldMasterIdLst>
  <p:notesMasterIdLst>
    <p:notesMasterId r:id="rId32"/>
  </p:notesMasterIdLst>
  <p:sldIdLst>
    <p:sldId id="275" r:id="rId2"/>
    <p:sldId id="276" r:id="rId3"/>
    <p:sldId id="277" r:id="rId4"/>
    <p:sldId id="256" r:id="rId5"/>
    <p:sldId id="257" r:id="rId6"/>
    <p:sldId id="268" r:id="rId7"/>
    <p:sldId id="267" r:id="rId8"/>
    <p:sldId id="266" r:id="rId9"/>
    <p:sldId id="265" r:id="rId10"/>
    <p:sldId id="264" r:id="rId11"/>
    <p:sldId id="280" r:id="rId12"/>
    <p:sldId id="281" r:id="rId13"/>
    <p:sldId id="263" r:id="rId14"/>
    <p:sldId id="282" r:id="rId15"/>
    <p:sldId id="262" r:id="rId16"/>
    <p:sldId id="261" r:id="rId17"/>
    <p:sldId id="260" r:id="rId18"/>
    <p:sldId id="278" r:id="rId19"/>
    <p:sldId id="279" r:id="rId20"/>
    <p:sldId id="259" r:id="rId21"/>
    <p:sldId id="258" r:id="rId22"/>
    <p:sldId id="274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Tur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Tur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Tur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Tur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Tur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Tur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Tur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Tur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Tur" charset="-9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Tur" charset="-94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Tur" charset="-94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Tur" charset="-94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Tur" charset="-94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Tur" charset="-9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8872538" cy="6870700"/>
            <a:chOff x="0" y="0"/>
            <a:chExt cx="5589" cy="4328"/>
          </a:xfrm>
        </p:grpSpPr>
        <p:sp>
          <p:nvSpPr>
            <p:cNvPr id="5" name="Rectangle 2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pic>
          <p:nvPicPr>
            <p:cNvPr id="6" name="Picture 3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ltGray">
            <a:xfrm>
              <a:off x="0" y="0"/>
              <a:ext cx="678" cy="4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fld id="{EF144875-54D9-4E3D-A4F2-0C293E4A53E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5E7C6-3029-49A5-8C67-D0F85476F3C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A6B9-66C4-436E-B09F-EA9F916DB56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7BAAD-AA75-4A80-B962-7414F7F1FBB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003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DACAC-3156-4A9D-BF83-40E12D71D5A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9019E-19F3-4A1B-914B-28EDF5194F5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F3E43-C0A6-4F57-8BCA-7314BC2EAF2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7A744-1490-4306-82E7-56DFEA52986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E7AD2-6AAE-4A60-8504-7B2DA679529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6FF81-8142-4CF6-8B66-6634FB5E98B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0BD0C-97A7-4439-ABC2-EF9372B135F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288F8-3077-4444-9A0C-8202C6A1F1C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0"/>
            <a:ext cx="8872538" cy="6870700"/>
            <a:chOff x="0" y="0"/>
            <a:chExt cx="5589" cy="4328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pic>
          <p:nvPicPr>
            <p:cNvPr id="2057" name="Picture 3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ltGray">
            <a:xfrm>
              <a:off x="0" y="0"/>
              <a:ext cx="678" cy="4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4"/>
            <p:cNvSpPr>
              <a:spLocks noChangeShapeType="1"/>
            </p:cNvSpPr>
            <p:nvPr/>
          </p:nvSpPr>
          <p:spPr bwMode="ltGray">
            <a:xfrm>
              <a:off x="641" y="1008"/>
              <a:ext cx="487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534B3AD-2BC3-46EC-9A53-F583C77F04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</p:sldLayoutIdLst>
  <p:transition spd="med">
    <p:random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9000"/>
        <a:buFont typeface="Monotype Sorts" pitchFamily="2" charset="2"/>
        <a:buChar char="4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90600" y="857232"/>
            <a:ext cx="7772400" cy="714380"/>
          </a:xfrm>
        </p:spPr>
        <p:txBody>
          <a:bodyPr/>
          <a:lstStyle/>
          <a:p>
            <a:r>
              <a:rPr lang="tr-TR" sz="5400" b="1" dirty="0" smtClean="0"/>
              <a:t>İş Etüdü</a:t>
            </a:r>
            <a:br>
              <a:rPr lang="tr-TR" sz="5400" b="1" dirty="0" smtClean="0"/>
            </a:br>
            <a:endParaRPr lang="tr-TR" sz="5400" dirty="0"/>
          </a:p>
        </p:txBody>
      </p:sp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43050"/>
            <a:ext cx="7772400" cy="4300550"/>
          </a:xfrm>
        </p:spPr>
        <p:txBody>
          <a:bodyPr/>
          <a:lstStyle/>
          <a:p>
            <a:pPr lvl="2"/>
            <a:endParaRPr lang="tr-TR" dirty="0" smtClean="0"/>
          </a:p>
          <a:p>
            <a:pPr lvl="2"/>
            <a:r>
              <a:rPr lang="tr-TR" dirty="0" smtClean="0"/>
              <a:t>iş etüdünün yararları, </a:t>
            </a:r>
            <a:endParaRPr lang="en-US" dirty="0" smtClean="0"/>
          </a:p>
          <a:p>
            <a:pPr lvl="2"/>
            <a:r>
              <a:rPr lang="tr-TR" dirty="0" smtClean="0"/>
              <a:t>iş etüdü çalışmalarının aşamaları,</a:t>
            </a:r>
            <a:endParaRPr lang="en-US" dirty="0" smtClean="0"/>
          </a:p>
          <a:p>
            <a:pPr lvl="2"/>
            <a:r>
              <a:rPr lang="tr-TR" dirty="0" smtClean="0"/>
              <a:t>hareket etüdü aşamaları,</a:t>
            </a:r>
            <a:endParaRPr lang="en-US" dirty="0" smtClean="0"/>
          </a:p>
          <a:p>
            <a:pPr lvl="2"/>
            <a:r>
              <a:rPr lang="tr-TR" dirty="0" smtClean="0"/>
              <a:t>zaman etüdü çalışmalarının gerçekleştirilmesi,</a:t>
            </a:r>
            <a:endParaRPr lang="en-US" dirty="0" smtClean="0"/>
          </a:p>
          <a:p>
            <a:pPr lvl="2"/>
            <a:r>
              <a:rPr lang="tr-TR" dirty="0" smtClean="0"/>
              <a:t>iş örneklemesi uygulamaları,</a:t>
            </a:r>
            <a:endParaRPr lang="en-US" dirty="0" smtClean="0"/>
          </a:p>
          <a:p>
            <a:pPr>
              <a:buFont typeface="Wingdings 2" pitchFamily="18" charset="2"/>
              <a:buNone/>
            </a:pPr>
            <a:endParaRPr lang="tr-TR" dirty="0" smtClean="0"/>
          </a:p>
          <a:p>
            <a:pPr>
              <a:buFont typeface="Wingdings 2" pitchFamily="18" charset="2"/>
              <a:buNone/>
            </a:pPr>
            <a:r>
              <a:rPr lang="tr-TR" dirty="0" smtClean="0"/>
              <a:t>konularını tartışacağız.</a:t>
            </a:r>
            <a:endParaRPr lang="tr-TR" sz="6000" b="1" dirty="0" smtClean="0"/>
          </a:p>
        </p:txBody>
      </p:sp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dirty="0" smtClean="0"/>
              <a:t>Yeni yöntemin geliştirilmesi</a:t>
            </a:r>
            <a:endParaRPr lang="tr-TR" b="1" dirty="0" smtClean="0">
              <a:latin typeface="Times New Roman Tur" charset="-94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3600" b="1" smtClean="0"/>
              <a:t>gereksiz işlemlerin elenmesi</a:t>
            </a:r>
          </a:p>
          <a:p>
            <a:r>
              <a:rPr lang="tr-TR" sz="3600" b="1" smtClean="0"/>
              <a:t>işlemlerin birleştirilmesi</a:t>
            </a:r>
          </a:p>
          <a:p>
            <a:r>
              <a:rPr lang="tr-TR" sz="3600" b="1" smtClean="0"/>
              <a:t>işlemlerin sırasının değiştirilmesi</a:t>
            </a:r>
          </a:p>
          <a:p>
            <a:r>
              <a:rPr lang="tr-TR" sz="3600" b="1" smtClean="0"/>
              <a:t>işlemin basitleştirilmesi</a:t>
            </a:r>
            <a:endParaRPr lang="tr-TR" sz="3600" b="1" smtClean="0">
              <a:latin typeface="Arial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Denetim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Yöntem uygulamaya konulduktan sonra, personelin karşılaştığı sorunların saptanması, yöntemin uygulanmasının etkin bir denetim sistemi ile izlenmesi ve sürekliliğinin korunması gereklidir.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Ölçümü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Ölçümü</a:t>
            </a:r>
          </a:p>
          <a:p>
            <a:r>
              <a:rPr lang="tr-TR" dirty="0" smtClean="0"/>
              <a:t>Nitelikli İşçi</a:t>
            </a:r>
          </a:p>
          <a:p>
            <a:r>
              <a:rPr lang="tr-TR" dirty="0" smtClean="0"/>
              <a:t>Tanımlanmış Çalışma Hızı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dirty="0" smtClean="0"/>
              <a:t>İş ölçümü amaçları</a:t>
            </a:r>
            <a:endParaRPr lang="tr-TR" b="1" dirty="0" smtClean="0">
              <a:latin typeface="Times New Roman Tur" charset="-94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b="1" smtClean="0"/>
              <a:t>işlerin planlanması ve programlanması</a:t>
            </a:r>
          </a:p>
          <a:p>
            <a:r>
              <a:rPr lang="tr-TR" b="1" smtClean="0"/>
              <a:t>işçilik maliyetlerinin belirlenmesi</a:t>
            </a:r>
          </a:p>
          <a:p>
            <a:r>
              <a:rPr lang="tr-TR" b="1" smtClean="0"/>
              <a:t>ürün teslim tarihinin belirlenmesi</a:t>
            </a:r>
          </a:p>
          <a:p>
            <a:r>
              <a:rPr lang="tr-TR" b="1" smtClean="0"/>
              <a:t>araç ve makinelerin verimli kullanımı</a:t>
            </a:r>
          </a:p>
          <a:p>
            <a:r>
              <a:rPr lang="tr-TR" b="1" smtClean="0"/>
              <a:t>personel planlaması</a:t>
            </a:r>
          </a:p>
          <a:p>
            <a:r>
              <a:rPr lang="tr-TR" b="1" smtClean="0"/>
              <a:t>personel giderlerinin kontrol altına alınması</a:t>
            </a:r>
            <a:endParaRPr lang="tr-TR" b="1" smtClean="0">
              <a:latin typeface="Arial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Ölçümü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Zaman Etüdü</a:t>
            </a:r>
          </a:p>
          <a:p>
            <a:r>
              <a:rPr lang="tr-TR" dirty="0" smtClean="0"/>
              <a:t>İş Örneklemesi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dirty="0" smtClean="0"/>
              <a:t>Zaman etüdü aşamaları</a:t>
            </a:r>
            <a:endParaRPr lang="tr-TR" b="1" dirty="0" smtClean="0">
              <a:latin typeface="Times New Roman Tur" charset="-94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ölçülecek işin seçimi</a:t>
            </a:r>
          </a:p>
          <a:p>
            <a:r>
              <a:rPr lang="tr-TR" b="1" dirty="0" smtClean="0"/>
              <a:t>işin öğelere ayrılması</a:t>
            </a:r>
          </a:p>
          <a:p>
            <a:r>
              <a:rPr lang="tr-TR" b="1" dirty="0" smtClean="0"/>
              <a:t>örnekleme</a:t>
            </a:r>
          </a:p>
          <a:p>
            <a:r>
              <a:rPr lang="tr-TR" b="1" dirty="0" smtClean="0"/>
              <a:t>ölçme ve kayıt</a:t>
            </a:r>
          </a:p>
          <a:p>
            <a:r>
              <a:rPr lang="tr-TR" b="1" dirty="0" smtClean="0"/>
              <a:t>başarı derecelendirmesi</a:t>
            </a:r>
          </a:p>
          <a:p>
            <a:r>
              <a:rPr lang="tr-TR" b="1" dirty="0" smtClean="0"/>
              <a:t>eklemeler</a:t>
            </a:r>
          </a:p>
          <a:p>
            <a:r>
              <a:rPr lang="tr-TR" b="1" dirty="0" smtClean="0"/>
              <a:t>standart zamanın belirlenmesi</a:t>
            </a:r>
            <a:endParaRPr lang="tr-TR" b="1" dirty="0" smtClean="0">
              <a:latin typeface="Arial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/>
          </p:cNvGraphicFramePr>
          <p:nvPr/>
        </p:nvGraphicFramePr>
        <p:xfrm>
          <a:off x="1142976" y="2514600"/>
          <a:ext cx="7086624" cy="3505200"/>
        </p:xfrm>
        <a:graphic>
          <a:graphicData uri="http://schemas.openxmlformats.org/presentationml/2006/ole">
            <p:oleObj spid="_x0000_s1026" name="Belge" r:id="rId3" imgW="5760720" imgH="2844720" progId="Word.Document.8">
              <p:embed/>
            </p:oleObj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838200" y="685800"/>
            <a:ext cx="601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4400" b="1">
                <a:latin typeface="Times New Roman" pitchFamily="18" charset="0"/>
              </a:rPr>
              <a:t>örnekleme</a:t>
            </a:r>
            <a:endParaRPr lang="tr-TR" sz="4400" b="1">
              <a:latin typeface="Times New Roman Tur" charset="-94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914400" y="1524000"/>
            <a:ext cx="66294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2800" b="1" dirty="0">
                <a:latin typeface="Times New Roman" pitchFamily="18" charset="0"/>
              </a:rPr>
              <a:t>n: ön </a:t>
            </a:r>
            <a:r>
              <a:rPr lang="tr-TR" sz="2800" b="1" dirty="0" err="1" smtClean="0">
                <a:latin typeface="Times New Roman" pitchFamily="18" charset="0"/>
              </a:rPr>
              <a:t>etüdle</a:t>
            </a:r>
            <a:r>
              <a:rPr lang="tr-TR" sz="2800" b="1" dirty="0" smtClean="0">
                <a:latin typeface="Times New Roman" pitchFamily="18" charset="0"/>
              </a:rPr>
              <a:t> </a:t>
            </a:r>
            <a:r>
              <a:rPr lang="tr-TR" sz="2800" b="1" dirty="0">
                <a:latin typeface="Times New Roman" pitchFamily="18" charset="0"/>
              </a:rPr>
              <a:t>yapılan gözlem sayısı</a:t>
            </a:r>
          </a:p>
          <a:p>
            <a:pPr defTabSz="762000">
              <a:spcBef>
                <a:spcPct val="50000"/>
              </a:spcBef>
            </a:pPr>
            <a:r>
              <a:rPr lang="tr-TR" sz="2800" b="1" dirty="0" smtClean="0">
                <a:latin typeface="Times New Roman" pitchFamily="18" charset="0"/>
              </a:rPr>
              <a:t>N: </a:t>
            </a:r>
            <a:r>
              <a:rPr lang="tr-TR" sz="2800" b="1" dirty="0">
                <a:latin typeface="Times New Roman" pitchFamily="18" charset="0"/>
              </a:rPr>
              <a:t>gerekli gözlem sayısı</a:t>
            </a:r>
          </a:p>
          <a:p>
            <a:pPr defTabSz="762000">
              <a:spcBef>
                <a:spcPct val="50000"/>
              </a:spcBef>
            </a:pPr>
            <a:r>
              <a:rPr lang="tr-TR" sz="2800" b="1" dirty="0">
                <a:latin typeface="Times New Roman" pitchFamily="18" charset="0"/>
              </a:rPr>
              <a:t>X </a:t>
            </a:r>
            <a:r>
              <a:rPr lang="tr-TR" sz="2800" b="1" dirty="0" smtClean="0">
                <a:latin typeface="Times New Roman" pitchFamily="18" charset="0"/>
              </a:rPr>
              <a:t>: gözlenen (ölçülen) </a:t>
            </a:r>
            <a:r>
              <a:rPr lang="tr-TR" sz="2800" b="1" dirty="0">
                <a:latin typeface="Times New Roman" pitchFamily="18" charset="0"/>
              </a:rPr>
              <a:t>süre</a:t>
            </a:r>
            <a:endParaRPr lang="tr-TR" sz="2800" b="1" dirty="0">
              <a:latin typeface="Times New Roman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387350" y="768350"/>
            <a:ext cx="3492500" cy="29591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0" name="Object 3"/>
          <p:cNvGraphicFramePr>
            <a:graphicFrameLocks/>
          </p:cNvGraphicFramePr>
          <p:nvPr/>
        </p:nvGraphicFramePr>
        <p:xfrm>
          <a:off x="2219325" y="1828800"/>
          <a:ext cx="5248275" cy="947738"/>
        </p:xfrm>
        <a:graphic>
          <a:graphicData uri="http://schemas.openxmlformats.org/presentationml/2006/ole">
            <p:oleObj spid="_x0000_s2050" name="Belge" r:id="rId3" imgW="5760720" imgH="704520" progId="Word.Document.8">
              <p:embed/>
            </p:oleObj>
          </a:graphicData>
        </a:graphic>
      </p:graphicFrame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905000" y="28194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362200" y="29718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190500" lvl="1" defTabSz="762000">
              <a:spcBef>
                <a:spcPct val="50000"/>
              </a:spcBef>
            </a:pPr>
            <a:r>
              <a:rPr lang="tr-TR" sz="3600">
                <a:latin typeface="Times New Roman" pitchFamily="18" charset="0"/>
              </a:rPr>
              <a:t>N</a:t>
            </a:r>
            <a:endParaRPr lang="tr-TR" sz="3600">
              <a:latin typeface="Times New Roman Tur" charset="-94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9600" y="25146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4400">
                <a:latin typeface="Times New Roman" pitchFamily="18" charset="0"/>
              </a:rPr>
              <a:t>OS=</a:t>
            </a:r>
            <a:endParaRPr lang="tr-TR" sz="4400">
              <a:latin typeface="Times New Roman Tur" charset="-94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81000" y="9144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2800" b="1">
                <a:latin typeface="Times New Roman" pitchFamily="18" charset="0"/>
              </a:rPr>
              <a:t>ORTALAMA SÜRE</a:t>
            </a:r>
            <a:endParaRPr lang="tr-TR" sz="2800" b="1">
              <a:latin typeface="Times New Roman Tur" charset="-94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730750" y="615950"/>
            <a:ext cx="4102100" cy="2789238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NORMAL SÜRE</a:t>
            </a:r>
          </a:p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NS= (1+BD) x OS</a:t>
            </a:r>
          </a:p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BD: Başarı derecelendirmesi</a:t>
            </a:r>
            <a:endParaRPr lang="tr-TR" sz="3600" b="1">
              <a:latin typeface="Times New Roman Tur" charset="-94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502150" y="4044950"/>
            <a:ext cx="4406900" cy="23018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STANDART SÜRE</a:t>
            </a:r>
          </a:p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SS= (1+E)xNS</a:t>
            </a:r>
          </a:p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E: eklemeler</a:t>
            </a:r>
            <a:endParaRPr lang="tr-TR" sz="3600" b="1">
              <a:latin typeface="Times New Roman Tur" charset="-94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V="1">
            <a:off x="3886200" y="2286000"/>
            <a:ext cx="838200" cy="762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6477000" y="3505200"/>
            <a:ext cx="0" cy="5334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 spd="med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Başarı derecelendirmesi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420938"/>
            <a:ext cx="7848600" cy="4114800"/>
          </a:xfrm>
        </p:spPr>
        <p:txBody>
          <a:bodyPr/>
          <a:lstStyle/>
          <a:p>
            <a:r>
              <a:rPr lang="tr-TR" b="1" smtClean="0"/>
              <a:t>Gözlenen işçinin fiili performansının, normal performansa göre düzeltilmesidir.   Eğer işçi, normalden  % 5 hızlı çalışıyorsa, başarı derecelendirme katsayısı, 0.05 olacaktır.</a:t>
            </a:r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Eklemeler</a:t>
            </a:r>
            <a:r>
              <a:rPr lang="tr-TR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420938"/>
            <a:ext cx="7848600" cy="4114800"/>
          </a:xfrm>
        </p:spPr>
        <p:txBody>
          <a:bodyPr/>
          <a:lstStyle/>
          <a:p>
            <a:r>
              <a:rPr lang="tr-TR" b="1" smtClean="0"/>
              <a:t>İşçinin çalışma süresi boyunca fizyolojik ihtiyaçlarını, sosyal ihtiyaçlarını ve yorgunluk durumlarını dikkate alınması için yapılan düzeltme katsayısıdır.</a:t>
            </a:r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İş etüdü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2743200"/>
            <a:ext cx="7848600" cy="2557463"/>
          </a:xfrm>
        </p:spPr>
        <p:txBody>
          <a:bodyPr/>
          <a:lstStyle/>
          <a:p>
            <a:r>
              <a:rPr lang="tr-TR" b="1" dirty="0" smtClean="0"/>
              <a:t>İşlerin en az insan enerjisi ile yapılış yöntemini ve işlerin tamamlanma süresini belirlemeye yönelik inceleme süreci.</a:t>
            </a:r>
          </a:p>
        </p:txBody>
      </p:sp>
    </p:spTree>
  </p:cSld>
  <p:clrMapOvr>
    <a:masterClrMapping/>
  </p:clrMapOvr>
  <p:transition spd="med"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dirty="0" smtClean="0"/>
              <a:t>İş örneklemesi</a:t>
            </a:r>
            <a:endParaRPr lang="tr-TR" b="1" dirty="0" smtClean="0">
              <a:latin typeface="Times New Roman Tur" charset="-94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3600" b="1" smtClean="0"/>
              <a:t>işgören ve makinaların rassal aralıklarla gözlenmesine dayanır.   İş örneklemesi ile personelin zamanını hangi faaliyetlere ayırdığı belirlenir.</a:t>
            </a:r>
            <a:endParaRPr lang="tr-TR" sz="3600" b="1" smtClean="0">
              <a:latin typeface="Arial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smtClean="0"/>
              <a:t>Kayıt formu</a:t>
            </a:r>
            <a:endParaRPr lang="tr-TR" b="1" smtClean="0">
              <a:latin typeface="Times New Roman Tur" charset="-94"/>
            </a:endParaRP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>
            <p:ph type="tbl" idx="1"/>
          </p:nvPr>
        </p:nvGraphicFramePr>
        <p:xfrm>
          <a:off x="611188" y="2852738"/>
          <a:ext cx="7848600" cy="2376488"/>
        </p:xfrm>
        <a:graphic>
          <a:graphicData uri="http://schemas.openxmlformats.org/drawingml/2006/table">
            <a:tbl>
              <a:tblPr/>
              <a:tblGrid>
                <a:gridCol w="2616200"/>
                <a:gridCol w="2616200"/>
                <a:gridCol w="261620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GÖZLEM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İŞLE İLGİLİ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% 67 (p)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İŞLE İLGİSİZ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% 33 (q)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835150" y="1571612"/>
            <a:ext cx="5397500" cy="2928958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smtClean="0"/>
              <a:t>örneklem büyüklüğü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928794" y="1785926"/>
            <a:ext cx="4714908" cy="255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4000" b="1" dirty="0">
                <a:latin typeface="Times New Roman" pitchFamily="18" charset="0"/>
              </a:rPr>
              <a:t>		t</a:t>
            </a:r>
            <a:r>
              <a:rPr lang="tr-TR" sz="4000" b="1" baseline="30000" dirty="0">
                <a:latin typeface="Times New Roman" pitchFamily="18" charset="0"/>
              </a:rPr>
              <a:t>2</a:t>
            </a:r>
            <a:r>
              <a:rPr lang="tr-TR" sz="4000" b="1" dirty="0">
                <a:latin typeface="Times New Roman" pitchFamily="18" charset="0"/>
              </a:rPr>
              <a:t> </a:t>
            </a:r>
            <a:r>
              <a:rPr lang="tr-TR" sz="4000" b="1" dirty="0" err="1">
                <a:latin typeface="Times New Roman" pitchFamily="18" charset="0"/>
              </a:rPr>
              <a:t>pq</a:t>
            </a:r>
            <a:endParaRPr lang="tr-TR" sz="4000" b="1" dirty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</a:pPr>
            <a:r>
              <a:rPr lang="tr-TR" sz="4000" b="1" dirty="0" smtClean="0">
                <a:latin typeface="Times New Roman" pitchFamily="18" charset="0"/>
              </a:rPr>
              <a:t>N=</a:t>
            </a:r>
          </a:p>
          <a:p>
            <a:pPr defTabSz="762000">
              <a:spcBef>
                <a:spcPct val="50000"/>
              </a:spcBef>
            </a:pPr>
            <a:r>
              <a:rPr lang="tr-TR" sz="4000" b="1" dirty="0" smtClean="0">
                <a:latin typeface="Times New Roman" pitchFamily="18" charset="0"/>
              </a:rPr>
              <a:t>		 d</a:t>
            </a:r>
            <a:r>
              <a:rPr lang="tr-TR" sz="4000" b="1" baseline="30000" dirty="0" smtClean="0">
                <a:latin typeface="Times New Roman" pitchFamily="18" charset="0"/>
              </a:rPr>
              <a:t>2</a:t>
            </a:r>
            <a:endParaRPr lang="tr-TR" sz="4000" b="1" baseline="30000" dirty="0">
              <a:latin typeface="Times New Roman Tur" charset="-94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971800" y="3200400"/>
            <a:ext cx="24384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071538" y="4357695"/>
            <a:ext cx="7386662" cy="2247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2800" b="1" dirty="0" smtClean="0">
                <a:latin typeface="Times New Roman" pitchFamily="18" charset="0"/>
              </a:rPr>
              <a:t>t</a:t>
            </a:r>
            <a:r>
              <a:rPr lang="tr-TR" sz="2800" b="1" dirty="0">
                <a:latin typeface="Times New Roman" pitchFamily="18" charset="0"/>
              </a:rPr>
              <a:t>: teorik t değeri (% 95 güven düzeyi için 1.96),</a:t>
            </a:r>
          </a:p>
          <a:p>
            <a:pPr defTabSz="762000">
              <a:spcBef>
                <a:spcPct val="50000"/>
              </a:spcBef>
            </a:pPr>
            <a:r>
              <a:rPr lang="tr-TR" sz="2800" b="1" dirty="0">
                <a:latin typeface="Times New Roman" pitchFamily="18" charset="0"/>
              </a:rPr>
              <a:t>d: hata miktarı,</a:t>
            </a:r>
          </a:p>
          <a:p>
            <a:pPr defTabSz="762000">
              <a:spcBef>
                <a:spcPct val="50000"/>
              </a:spcBef>
            </a:pPr>
            <a:r>
              <a:rPr lang="tr-TR" sz="2800" b="1" dirty="0" smtClean="0">
                <a:latin typeface="Times New Roman" pitchFamily="18" charset="0"/>
              </a:rPr>
              <a:t>p: </a:t>
            </a:r>
            <a:r>
              <a:rPr lang="tr-TR" sz="2800" b="1" dirty="0">
                <a:latin typeface="Times New Roman" pitchFamily="18" charset="0"/>
              </a:rPr>
              <a:t>olayın </a:t>
            </a:r>
            <a:r>
              <a:rPr lang="tr-TR" sz="2800" b="1" dirty="0" smtClean="0">
                <a:latin typeface="Times New Roman" pitchFamily="18" charset="0"/>
              </a:rPr>
              <a:t>görülme </a:t>
            </a:r>
            <a:r>
              <a:rPr lang="tr-TR" sz="2800" b="1" dirty="0">
                <a:latin typeface="Times New Roman" pitchFamily="18" charset="0"/>
              </a:rPr>
              <a:t>sıklığı, q : olayın görülmeyiş sıklığı</a:t>
            </a:r>
            <a:endParaRPr lang="tr-TR" sz="2800" b="1" dirty="0">
              <a:latin typeface="Times New Roman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Yapılan ön çalışma sonucunda personelin zamanının %80’ini çalışarak %20’sini de boş durarak geçirdiği belirlenmiştir. %95 güven aralığında ve %5 sapma kabul edildiği takdirde kaç gözlem yapılmalıdır?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90600" y="571480"/>
            <a:ext cx="7772400" cy="5372120"/>
          </a:xfrm>
        </p:spPr>
        <p:txBody>
          <a:bodyPr/>
          <a:lstStyle/>
          <a:p>
            <a:pPr defTabSz="762000">
              <a:spcBef>
                <a:spcPct val="50000"/>
              </a:spcBef>
              <a:buNone/>
            </a:pPr>
            <a:r>
              <a:rPr lang="tr-TR" b="1" dirty="0" smtClean="0">
                <a:latin typeface="Times New Roman" pitchFamily="18" charset="0"/>
              </a:rPr>
              <a:t>		  t</a:t>
            </a:r>
            <a:r>
              <a:rPr lang="tr-TR" b="1" baseline="30000" dirty="0" smtClean="0">
                <a:latin typeface="Times New Roman" pitchFamily="18" charset="0"/>
              </a:rPr>
              <a:t>2</a:t>
            </a:r>
            <a:r>
              <a:rPr lang="tr-TR" b="1" dirty="0" smtClean="0">
                <a:latin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</a:rPr>
              <a:t>pq</a:t>
            </a:r>
            <a:endParaRPr lang="tr-TR" b="1" dirty="0" smtClean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  <a:buNone/>
            </a:pPr>
            <a:r>
              <a:rPr lang="tr-TR" b="1" dirty="0" smtClean="0">
                <a:latin typeface="Times New Roman" pitchFamily="18" charset="0"/>
              </a:rPr>
              <a:t>N=</a:t>
            </a:r>
          </a:p>
          <a:p>
            <a:pPr defTabSz="762000">
              <a:spcBef>
                <a:spcPct val="50000"/>
              </a:spcBef>
              <a:buNone/>
            </a:pPr>
            <a:r>
              <a:rPr lang="tr-TR" b="1" dirty="0" smtClean="0">
                <a:latin typeface="Times New Roman" pitchFamily="18" charset="0"/>
              </a:rPr>
              <a:t>            d</a:t>
            </a:r>
            <a:r>
              <a:rPr lang="tr-TR" b="1" baseline="30000" dirty="0" smtClean="0">
                <a:latin typeface="Times New Roman" pitchFamily="18" charset="0"/>
              </a:rPr>
              <a:t>2</a:t>
            </a:r>
          </a:p>
          <a:p>
            <a:pPr defTabSz="762000">
              <a:spcBef>
                <a:spcPct val="50000"/>
              </a:spcBef>
              <a:buNone/>
            </a:pPr>
            <a:r>
              <a:rPr lang="tr-TR" b="1" baseline="30000" dirty="0" smtClean="0">
                <a:latin typeface="Times New Roman" pitchFamily="18" charset="0"/>
              </a:rPr>
              <a:t>Formülünde; </a:t>
            </a:r>
          </a:p>
          <a:p>
            <a:pPr defTabSz="762000">
              <a:spcBef>
                <a:spcPct val="50000"/>
              </a:spcBef>
              <a:buNone/>
            </a:pPr>
            <a:r>
              <a:rPr lang="tr-TR" b="1" baseline="30000" dirty="0" smtClean="0">
                <a:latin typeface="Times New Roman" pitchFamily="18" charset="0"/>
              </a:rPr>
              <a:t>N= (1.96)²</a:t>
            </a:r>
            <a:r>
              <a:rPr lang="tr-TR" b="1" dirty="0" smtClean="0">
                <a:latin typeface="Times New Roman" pitchFamily="18" charset="0"/>
              </a:rPr>
              <a:t> *0.20*(1-0.20) / (0.05)²</a:t>
            </a:r>
          </a:p>
          <a:p>
            <a:pPr defTabSz="762000">
              <a:spcBef>
                <a:spcPct val="50000"/>
              </a:spcBef>
              <a:buNone/>
            </a:pPr>
            <a:endParaRPr lang="tr-TR" b="1" baseline="30000" dirty="0" smtClean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  <a:buNone/>
            </a:pPr>
            <a:r>
              <a:rPr lang="tr-TR" b="1" baseline="30000" dirty="0" smtClean="0">
                <a:latin typeface="Times New Roman" pitchFamily="18" charset="0"/>
              </a:rPr>
              <a:t>N= 246</a:t>
            </a:r>
            <a:endParaRPr lang="tr-TR" b="1" baseline="30000" dirty="0">
              <a:latin typeface="Times New Roman Tur" charset="-94"/>
            </a:endParaRPr>
          </a:p>
        </p:txBody>
      </p:sp>
      <p:cxnSp>
        <p:nvCxnSpPr>
          <p:cNvPr id="5" name="4 Düz Bağlayıcı"/>
          <p:cNvCxnSpPr/>
          <p:nvPr/>
        </p:nvCxnSpPr>
        <p:spPr bwMode="auto">
          <a:xfrm>
            <a:off x="1714480" y="1643050"/>
            <a:ext cx="1857388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ransition spd="med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Tasarımı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Verimlilik artışı amacıyla işlerin nitelik ve yapısını değiştirme sürecidir.</a:t>
            </a:r>
          </a:p>
          <a:p>
            <a:r>
              <a:rPr lang="tr-TR" dirty="0" smtClean="0"/>
              <a:t>İş ve insan öğesini en uygun biçimde birleştirmeyi hedefleyen yönetsel uygulamadır.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Tasarım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genişletme</a:t>
            </a:r>
          </a:p>
          <a:p>
            <a:r>
              <a:rPr lang="tr-TR" dirty="0" smtClean="0"/>
              <a:t>İş rotasyonu</a:t>
            </a:r>
          </a:p>
          <a:p>
            <a:r>
              <a:rPr lang="tr-TR" dirty="0" smtClean="0"/>
              <a:t>İş zenginleştirme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Genişletme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Personel tarafından yapılan farklı görev sayısının arttırılmasıdır.</a:t>
            </a:r>
          </a:p>
          <a:p>
            <a:r>
              <a:rPr lang="tr-TR" dirty="0" smtClean="0"/>
              <a:t>Yatay olarak personelin görevlerinin arttırılması, çeşitlendirilmesidir.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Rotasyonu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Personelin değişik zamanlarda ve yerlerde, değişik görevler yapmasıdır.</a:t>
            </a:r>
          </a:p>
          <a:p>
            <a:r>
              <a:rPr lang="tr-TR" dirty="0" smtClean="0"/>
              <a:t>İş genişletme ile yakından ilişkilidir.</a:t>
            </a:r>
          </a:p>
          <a:p>
            <a:r>
              <a:rPr lang="tr-TR" dirty="0" smtClean="0"/>
              <a:t>Personelin işten soğumasını azaltır, bilgi ve becerilerini arttırır, örgüt bölümleri ve gruplar arasındaki anlayış ve uyumu geliştirir ve personelin önüne yeni alternatifler çıkartır.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Zenginleştirme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Personele kendi işini planlama, örgütleme, denetleme ve değerlendirme konusunda daha fazla sorumluluk verilmesidir. </a:t>
            </a:r>
          </a:p>
          <a:p>
            <a:r>
              <a:rPr lang="tr-TR" dirty="0" smtClean="0"/>
              <a:t>İş genişletme ile iş zenginleştirme arasındaki temel fark, iş zenginleştirme personelin dikey olarak yetki ve sorumluluklarını arttırmasıdır.</a:t>
            </a:r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İş etüdü neleri içerir 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500166" y="2205038"/>
            <a:ext cx="6888184" cy="2960687"/>
          </a:xfrm>
        </p:spPr>
        <p:txBody>
          <a:bodyPr/>
          <a:lstStyle/>
          <a:p>
            <a:r>
              <a:rPr lang="tr-TR" sz="3600" b="1" dirty="0" smtClean="0"/>
              <a:t>Hareket etüdü</a:t>
            </a:r>
          </a:p>
          <a:p>
            <a:r>
              <a:rPr lang="tr-TR" sz="3600" b="1" dirty="0" smtClean="0"/>
              <a:t>İş ölçümü</a:t>
            </a:r>
          </a:p>
          <a:p>
            <a:pPr lvl="1"/>
            <a:r>
              <a:rPr lang="tr-TR" sz="3200" b="1" dirty="0" smtClean="0"/>
              <a:t>Zaman etüdü</a:t>
            </a:r>
          </a:p>
          <a:p>
            <a:pPr lvl="1"/>
            <a:r>
              <a:rPr lang="tr-TR" sz="3200" b="1" dirty="0" smtClean="0"/>
              <a:t>İş örneklemesi</a:t>
            </a:r>
          </a:p>
        </p:txBody>
      </p:sp>
    </p:spTree>
  </p:cSld>
  <p:clrMapOvr>
    <a:masterClrMapping/>
  </p:clrMapOvr>
  <p:transition spd="med"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Zenginleştirme Uygulamaları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 ile ilişkiler</a:t>
            </a:r>
          </a:p>
          <a:p>
            <a:r>
              <a:rPr lang="tr-TR" dirty="0" smtClean="0"/>
              <a:t>Personelin kendi işini planlaması</a:t>
            </a:r>
          </a:p>
          <a:p>
            <a:r>
              <a:rPr lang="tr-TR" dirty="0" smtClean="0"/>
              <a:t>Tüm ürün üzerinde personel sahipliği</a:t>
            </a:r>
          </a:p>
          <a:p>
            <a:r>
              <a:rPr lang="tr-TR" dirty="0" smtClean="0"/>
              <a:t>Doğrudan geri bildirim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smtClean="0"/>
              <a:t>iş etüdü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768350" y="3435350"/>
            <a:ext cx="2349500" cy="5921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200" b="1" dirty="0">
                <a:latin typeface="Times New Roman" pitchFamily="18" charset="0"/>
              </a:rPr>
              <a:t>iş etüdü</a:t>
            </a:r>
            <a:endParaRPr lang="tr-TR" sz="3200" b="1" dirty="0">
              <a:latin typeface="Times New Roman Tur" charset="-94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673350" y="1987550"/>
            <a:ext cx="2882900" cy="5921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hareket etüdü</a:t>
            </a:r>
            <a:endParaRPr lang="tr-TR" sz="3200" b="1">
              <a:latin typeface="Times New Roman Tur" charset="-94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825750" y="4883150"/>
            <a:ext cx="2349500" cy="5921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iş ölçümü</a:t>
            </a:r>
            <a:endParaRPr lang="tr-TR" sz="3200" b="1">
              <a:latin typeface="Times New Roman Tur" charset="-94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340350" y="3282950"/>
            <a:ext cx="2349500" cy="59213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verimlilik</a:t>
            </a:r>
            <a:endParaRPr lang="tr-TR" sz="3200" b="1">
              <a:latin typeface="Times New Roman Tur" charset="-94"/>
            </a:endParaRP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447800" y="4038600"/>
            <a:ext cx="1371600" cy="1219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1371600" y="2286000"/>
            <a:ext cx="121920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5562600" y="2209800"/>
            <a:ext cx="9144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5181600" y="3962400"/>
            <a:ext cx="1371600" cy="1295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smtClean="0"/>
              <a:t>iş etüdü aşamaları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b="1" smtClean="0"/>
              <a:t>işlemin seçilmesi</a:t>
            </a:r>
          </a:p>
          <a:p>
            <a:r>
              <a:rPr lang="tr-TR" b="1" smtClean="0"/>
              <a:t>gözlem ve kayıt</a:t>
            </a:r>
          </a:p>
          <a:p>
            <a:r>
              <a:rPr lang="tr-TR" b="1" smtClean="0"/>
              <a:t>verilerin analiz</a:t>
            </a:r>
          </a:p>
          <a:p>
            <a:r>
              <a:rPr lang="tr-TR" b="1" smtClean="0"/>
              <a:t>yeni yöntemin geliştirilmesi</a:t>
            </a:r>
          </a:p>
          <a:p>
            <a:r>
              <a:rPr lang="tr-TR" b="1" smtClean="0"/>
              <a:t>zaman standartlarının belirlenmesi</a:t>
            </a:r>
          </a:p>
          <a:p>
            <a:r>
              <a:rPr lang="tr-TR" b="1" smtClean="0"/>
              <a:t>yeni yöntemin uygulanması</a:t>
            </a:r>
          </a:p>
          <a:p>
            <a:r>
              <a:rPr lang="tr-TR" b="1" smtClean="0"/>
              <a:t>denetim ve sürekliliği sağlama</a:t>
            </a:r>
            <a:r>
              <a:rPr lang="tr-TR" smtClean="0"/>
              <a:t> </a:t>
            </a:r>
            <a:endParaRPr lang="tr-TR" smtClean="0">
              <a:latin typeface="Arial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smtClean="0"/>
              <a:t>hareket etüdü amaçları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b="1" smtClean="0"/>
              <a:t>süreç ve işlemlerin iyileştirilmesi</a:t>
            </a:r>
          </a:p>
          <a:p>
            <a:r>
              <a:rPr lang="tr-TR" b="1" smtClean="0"/>
              <a:t>çalışma yerinin ve araçların tasarımı</a:t>
            </a:r>
          </a:p>
          <a:p>
            <a:r>
              <a:rPr lang="tr-TR" b="1" smtClean="0"/>
              <a:t>gereksiz faaliyetlerin giderilmesi</a:t>
            </a:r>
          </a:p>
          <a:p>
            <a:r>
              <a:rPr lang="tr-TR" b="1" smtClean="0"/>
              <a:t>insangücü ve makine verimliliğinin arttırılması</a:t>
            </a:r>
          </a:p>
          <a:p>
            <a:r>
              <a:rPr lang="tr-TR" b="1" smtClean="0"/>
              <a:t>uygun fiziksel çalışma ortamı oluşturma.</a:t>
            </a:r>
            <a:endParaRPr lang="tr-TR" b="1" smtClean="0">
              <a:latin typeface="Arial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>Hareket Etüdü </a:t>
            </a:r>
            <a:r>
              <a:rPr lang="tr-TR" b="1" dirty="0" smtClean="0"/>
              <a:t>Aşamaları: </a:t>
            </a:r>
            <a:r>
              <a:rPr lang="tr-TR" b="1" dirty="0" smtClean="0"/>
              <a:t>incelenecek </a:t>
            </a:r>
            <a:r>
              <a:rPr lang="tr-TR" b="1" dirty="0"/>
              <a:t>işin seçim kriterleri</a:t>
            </a:r>
            <a:endParaRPr lang="tr-TR" b="1" dirty="0">
              <a:latin typeface="Times New Roman Tur" charset="-94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276475"/>
            <a:ext cx="7848600" cy="3313113"/>
          </a:xfrm>
        </p:spPr>
        <p:txBody>
          <a:bodyPr/>
          <a:lstStyle/>
          <a:p>
            <a:r>
              <a:rPr lang="tr-TR" b="1" dirty="0" smtClean="0"/>
              <a:t>işin uzun ömürlü olması</a:t>
            </a:r>
          </a:p>
          <a:p>
            <a:r>
              <a:rPr lang="tr-TR" b="1" dirty="0" smtClean="0"/>
              <a:t>İşin tekrarlanır olması</a:t>
            </a:r>
          </a:p>
          <a:p>
            <a:r>
              <a:rPr lang="tr-TR" b="1" dirty="0" smtClean="0"/>
              <a:t>İşin maliyetinin büyük olması</a:t>
            </a:r>
          </a:p>
          <a:p>
            <a:r>
              <a:rPr lang="tr-TR" b="1" dirty="0" smtClean="0"/>
              <a:t>Aksaklık belirtilerinin yüksek olması</a:t>
            </a:r>
          </a:p>
          <a:p>
            <a:r>
              <a:rPr lang="tr-TR" b="1" dirty="0" smtClean="0"/>
              <a:t>Müşteri şikayetlerinin yüksek olması</a:t>
            </a:r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b="1" smtClean="0"/>
              <a:t>bilgi toplama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b="1" smtClean="0"/>
              <a:t>gözlem ve görüşme yoluyla işin yapılmasıyla ilgili bilgilerin elde edilmesidir.  </a:t>
            </a:r>
          </a:p>
          <a:p>
            <a:pPr>
              <a:buClr>
                <a:schemeClr val="tx1"/>
              </a:buClr>
              <a:buFont typeface="Monotype Sorts" charset="2"/>
              <a:buChar char=" "/>
            </a:pPr>
            <a:endParaRPr lang="tr-TR" b="1" smtClean="0"/>
          </a:p>
          <a:p>
            <a:r>
              <a:rPr lang="tr-TR" b="1" smtClean="0"/>
              <a:t>verilerin kaydedilmesinde diyagram ve şemalar kullanılmalıdır.</a:t>
            </a:r>
            <a:endParaRPr lang="tr-TR" b="1" smtClean="0">
              <a:latin typeface="Arial Tur" charset="-94"/>
            </a:endParaRPr>
          </a:p>
        </p:txBody>
      </p:sp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772400" cy="685784"/>
          </a:xfrm>
          <a:noFill/>
        </p:spPr>
        <p:txBody>
          <a:bodyPr/>
          <a:lstStyle/>
          <a:p>
            <a:r>
              <a:rPr lang="tr-TR" b="1" dirty="0" smtClean="0"/>
              <a:t>Verilerin irdelenmesi</a:t>
            </a:r>
            <a:endParaRPr lang="tr-TR" b="1" dirty="0" smtClean="0">
              <a:latin typeface="Times New Roman Tur" charset="-94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28596" y="1214422"/>
            <a:ext cx="2349500" cy="6286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600" b="1" dirty="0">
                <a:latin typeface="Times New Roman" pitchFamily="18" charset="0"/>
              </a:rPr>
              <a:t>amaç</a:t>
            </a:r>
            <a:endParaRPr lang="tr-TR" sz="3600" b="1" dirty="0">
              <a:latin typeface="Times New Roman Tur" charset="-94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28596" y="2000240"/>
            <a:ext cx="2349500" cy="6286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yer</a:t>
            </a:r>
            <a:endParaRPr lang="tr-TR" sz="3600" b="1">
              <a:latin typeface="Times New Roman Tur" charset="-94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00034" y="2786058"/>
            <a:ext cx="2286016" cy="64697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600" b="1" dirty="0">
                <a:latin typeface="Times New Roman" pitchFamily="18" charset="0"/>
              </a:rPr>
              <a:t>sıra</a:t>
            </a:r>
            <a:endParaRPr lang="tr-TR" sz="3600" b="1" dirty="0">
              <a:latin typeface="Times New Roman Tur" charset="-94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28596" y="3786190"/>
            <a:ext cx="2349500" cy="6286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kişi</a:t>
            </a:r>
            <a:endParaRPr lang="tr-TR" sz="3600" b="1">
              <a:latin typeface="Times New Roman Tur" charset="-94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28596" y="4643446"/>
            <a:ext cx="2349500" cy="6286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sz="3600" b="1">
                <a:latin typeface="Times New Roman" pitchFamily="18" charset="0"/>
              </a:rPr>
              <a:t>yol</a:t>
            </a:r>
            <a:endParaRPr lang="tr-TR" sz="3600" b="1">
              <a:latin typeface="Times New Roman Tur" charset="-94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4349750" y="1285860"/>
            <a:ext cx="3937026" cy="3786294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tr-TR" b="1" dirty="0" smtClean="0">
                <a:latin typeface="Times New Roman" pitchFamily="18" charset="0"/>
              </a:rPr>
              <a:t>Ne yapılmalıdır?</a:t>
            </a:r>
            <a:endParaRPr lang="tr-TR" b="1" dirty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</a:pPr>
            <a:r>
              <a:rPr lang="tr-TR" b="1" dirty="0" smtClean="0">
                <a:latin typeface="Times New Roman" pitchFamily="18" charset="0"/>
              </a:rPr>
              <a:t>Nerede yapılmalıdır?</a:t>
            </a:r>
            <a:endParaRPr lang="tr-TR" b="1" dirty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</a:pPr>
            <a:endParaRPr lang="tr-TR" b="1" dirty="0" smtClean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</a:pPr>
            <a:r>
              <a:rPr lang="tr-TR" b="1" dirty="0" smtClean="0">
                <a:latin typeface="Times New Roman" pitchFamily="18" charset="0"/>
              </a:rPr>
              <a:t>Ne zaman yapılmalıdır?</a:t>
            </a:r>
            <a:endParaRPr lang="tr-TR" b="1" dirty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</a:pPr>
            <a:endParaRPr lang="tr-TR" b="1" dirty="0" smtClean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</a:pPr>
            <a:r>
              <a:rPr lang="tr-TR" b="1" dirty="0" smtClean="0">
                <a:latin typeface="Times New Roman" pitchFamily="18" charset="0"/>
              </a:rPr>
              <a:t>Kim yapmalı?</a:t>
            </a:r>
            <a:endParaRPr lang="tr-TR" b="1" dirty="0">
              <a:latin typeface="Times New Roman" pitchFamily="18" charset="0"/>
            </a:endParaRPr>
          </a:p>
          <a:p>
            <a:pPr defTabSz="762000">
              <a:spcBef>
                <a:spcPct val="50000"/>
              </a:spcBef>
            </a:pPr>
            <a:r>
              <a:rPr lang="tr-TR" b="1" dirty="0" smtClean="0">
                <a:latin typeface="Times New Roman" pitchFamily="18" charset="0"/>
              </a:rPr>
              <a:t>Nasıl yapılmalıdır?</a:t>
            </a:r>
            <a:endParaRPr lang="tr-TR" b="1" dirty="0">
              <a:latin typeface="Times New Roman Tur" charset="-94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2857488" y="1643050"/>
            <a:ext cx="13716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2857488" y="2143116"/>
            <a:ext cx="13716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928926" y="3143248"/>
            <a:ext cx="13716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928926" y="4214818"/>
            <a:ext cx="13716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2928926" y="4857760"/>
            <a:ext cx="13716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Tema2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Tema2</Template>
  <TotalTime>292</TotalTime>
  <Words>636</Words>
  <Application>Microsoft PowerPoint</Application>
  <PresentationFormat>Ekran Gösterisi (4:3)</PresentationFormat>
  <Paragraphs>154</Paragraphs>
  <Slides>30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2" baseType="lpstr">
      <vt:lpstr>Tema2</vt:lpstr>
      <vt:lpstr>Belge</vt:lpstr>
      <vt:lpstr>İş Etüdü </vt:lpstr>
      <vt:lpstr>İş etüdü</vt:lpstr>
      <vt:lpstr>İş etüdü neleri içerir ?</vt:lpstr>
      <vt:lpstr>iş etüdü</vt:lpstr>
      <vt:lpstr>iş etüdü aşamaları</vt:lpstr>
      <vt:lpstr>hareket etüdü amaçları</vt:lpstr>
      <vt:lpstr>Hareket Etüdü Aşamaları: incelenecek işin seçim kriterleri</vt:lpstr>
      <vt:lpstr>bilgi toplama</vt:lpstr>
      <vt:lpstr>Verilerin irdelenmesi</vt:lpstr>
      <vt:lpstr>Yeni yöntemin geliştirilmesi</vt:lpstr>
      <vt:lpstr>Denetim</vt:lpstr>
      <vt:lpstr>İş Ölçümü</vt:lpstr>
      <vt:lpstr>İş ölçümü amaçları</vt:lpstr>
      <vt:lpstr>İş Ölçümü Teknikleri</vt:lpstr>
      <vt:lpstr>Zaman etüdü aşamaları</vt:lpstr>
      <vt:lpstr>Slayt 16</vt:lpstr>
      <vt:lpstr>Slayt 17</vt:lpstr>
      <vt:lpstr>Başarı derecelendirmesi</vt:lpstr>
      <vt:lpstr>Eklemeler </vt:lpstr>
      <vt:lpstr>İş örneklemesi</vt:lpstr>
      <vt:lpstr>Kayıt formu</vt:lpstr>
      <vt:lpstr>örneklem büyüklüğü</vt:lpstr>
      <vt:lpstr>Örnek:</vt:lpstr>
      <vt:lpstr>Slayt 24</vt:lpstr>
      <vt:lpstr>İş Tasarımı</vt:lpstr>
      <vt:lpstr>İş Tasarım Teknikleri</vt:lpstr>
      <vt:lpstr>İş Genişletme</vt:lpstr>
      <vt:lpstr>İş Rotasyonu</vt:lpstr>
      <vt:lpstr>İş Zenginleştirme</vt:lpstr>
      <vt:lpstr>İş Zenginleştirme Uygulamaları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iş etüdü</dc:title>
  <dc:creator>GATA</dc:creator>
  <cp:lastModifiedBy>DELL</cp:lastModifiedBy>
  <cp:revision>21</cp:revision>
  <dcterms:created xsi:type="dcterms:W3CDTF">1998-09-18T07:31:08Z</dcterms:created>
  <dcterms:modified xsi:type="dcterms:W3CDTF">2015-03-07T21:33:47Z</dcterms:modified>
</cp:coreProperties>
</file>