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BB12257-3172-474C-95C9-49C31CF4DBC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745187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BB12257-3172-474C-95C9-49C31CF4DBC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1616828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BB12257-3172-474C-95C9-49C31CF4DBC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E4C07A-6441-40A9-89D9-2979608C640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67233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BB12257-3172-474C-95C9-49C31CF4DBC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34576814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BB12257-3172-474C-95C9-49C31CF4DBC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E4C07A-6441-40A9-89D9-2979608C640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92606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2BB12257-3172-474C-95C9-49C31CF4DBC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1543263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12257-3172-474C-95C9-49C31CF4DBC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317465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12257-3172-474C-95C9-49C31CF4DBC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118562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BB12257-3172-474C-95C9-49C31CF4DBC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262923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BB12257-3172-474C-95C9-49C31CF4DBCB}"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2129049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BB12257-3172-474C-95C9-49C31CF4DBC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1566446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BB12257-3172-474C-95C9-49C31CF4DBCB}"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192337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BB12257-3172-474C-95C9-49C31CF4DBCB}"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260267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B12257-3172-474C-95C9-49C31CF4DBCB}"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435674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12257-3172-474C-95C9-49C31CF4DBC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171814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BB12257-3172-474C-95C9-49C31CF4DBCB}"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E4C07A-6441-40A9-89D9-2979608C640C}" type="slidenum">
              <a:rPr lang="tr-TR" smtClean="0"/>
              <a:t>‹#›</a:t>
            </a:fld>
            <a:endParaRPr lang="tr-TR"/>
          </a:p>
        </p:txBody>
      </p:sp>
    </p:spTree>
    <p:extLst>
      <p:ext uri="{BB962C8B-B14F-4D97-AF65-F5344CB8AC3E}">
        <p14:creationId xmlns:p14="http://schemas.microsoft.com/office/powerpoint/2010/main" val="2609301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BB12257-3172-474C-95C9-49C31CF4DBCB}"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E4C07A-6441-40A9-89D9-2979608C640C}" type="slidenum">
              <a:rPr lang="tr-TR" smtClean="0"/>
              <a:t>‹#›</a:t>
            </a:fld>
            <a:endParaRPr lang="tr-TR"/>
          </a:p>
        </p:txBody>
      </p:sp>
    </p:spTree>
    <p:extLst>
      <p:ext uri="{BB962C8B-B14F-4D97-AF65-F5344CB8AC3E}">
        <p14:creationId xmlns:p14="http://schemas.microsoft.com/office/powerpoint/2010/main" val="4014590386"/>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Borçlunun Temerrüdü</a:t>
            </a:r>
            <a:endParaRPr lang="tr-TR" dirty="0"/>
          </a:p>
        </p:txBody>
      </p:sp>
      <p:sp>
        <p:nvSpPr>
          <p:cNvPr id="3" name="İçerik Yer Tutucusu 2"/>
          <p:cNvSpPr>
            <a:spLocks noGrp="1"/>
          </p:cNvSpPr>
          <p:nvPr>
            <p:ph idx="1"/>
          </p:nvPr>
        </p:nvSpPr>
        <p:spPr/>
        <p:txBody>
          <a:bodyPr/>
          <a:lstStyle/>
          <a:p>
            <a:r>
              <a:rPr lang="tr-TR" b="1" dirty="0" smtClean="0"/>
              <a:t>TBK m. 117</a:t>
            </a:r>
          </a:p>
          <a:p>
            <a:pPr algn="just"/>
            <a:r>
              <a:rPr lang="tr-TR" dirty="0" smtClean="0"/>
              <a:t>«Muaccel bir borcun borçlusu, alacaklının ihtarıyla temerrüde düşer. Borcun ifa edileceği gün, birlikte belirlenmiş veya sözleşmede saklı tutulan bir hakka dayanarak taraflardan biri usulüne uygun bir bildirimde bulunmak suretiyle belirlemişse, bu günün geçmesiyle; haksız fiilde fiilin işlendiği, sebepsiz zenginleşmede ise zenginleşmenin gerçekleştiği tarihte borçlu temerrüde düşmüş olur. Ancak sebepsiz zenginleşenin iyiniyetli olduğu hâllerde temerrüt için bildirim şarttır.»</a:t>
            </a:r>
            <a:endParaRPr lang="tr-TR" dirty="0"/>
          </a:p>
        </p:txBody>
      </p:sp>
    </p:spTree>
    <p:extLst>
      <p:ext uri="{BB962C8B-B14F-4D97-AF65-F5344CB8AC3E}">
        <p14:creationId xmlns:p14="http://schemas.microsoft.com/office/powerpoint/2010/main" val="249132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Süre verilmesini gerektirmeyen durumlar:</a:t>
            </a:r>
          </a:p>
          <a:p>
            <a:pPr marL="596646" lvl="0" indent="-514350" algn="just">
              <a:buAutoNum type="arabicParenR"/>
            </a:pPr>
            <a:r>
              <a:rPr lang="tr-TR" dirty="0" smtClean="0"/>
              <a:t>Borçlunun içinde bulunduğu durumdan ya da davranışından süre vermenin  etkisiz olacağı anlaşılırsa;</a:t>
            </a:r>
          </a:p>
          <a:p>
            <a:pPr marL="596646" lvl="0" indent="-514350" algn="just">
              <a:buAutoNum type="arabicParenR"/>
            </a:pPr>
            <a:r>
              <a:rPr lang="tr-TR" dirty="0" smtClean="0"/>
              <a:t>Borçlunun temerrüdü sonucu borcun ifası alacaklı için faydasız kalmışsa</a:t>
            </a:r>
          </a:p>
          <a:p>
            <a:pPr marL="596646" lvl="0" indent="-514350" algn="just">
              <a:buAutoNum type="arabicParenR"/>
            </a:pPr>
            <a:r>
              <a:rPr lang="tr-TR" dirty="0" smtClean="0"/>
              <a:t>Kesin vadeli bir işlem bulunuyorsa</a:t>
            </a:r>
          </a:p>
          <a:p>
            <a:pPr marL="596646" lvl="0" indent="-514350" algn="just">
              <a:buAutoNum type="arabicParenR"/>
            </a:pPr>
            <a:endParaRPr lang="tr-TR" dirty="0" smtClean="0"/>
          </a:p>
          <a:p>
            <a:endParaRPr lang="tr-TR" dirty="0"/>
          </a:p>
        </p:txBody>
      </p:sp>
    </p:spTree>
    <p:extLst>
      <p:ext uri="{BB962C8B-B14F-4D97-AF65-F5344CB8AC3E}">
        <p14:creationId xmlns:p14="http://schemas.microsoft.com/office/powerpoint/2010/main" val="2389217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Alacaklıya tanınan seçimlik haklar:</a:t>
            </a:r>
          </a:p>
          <a:p>
            <a:r>
              <a:rPr lang="tr-TR" dirty="0" smtClean="0"/>
              <a:t>1- Aynen ifa ile gecikme tazminatı</a:t>
            </a:r>
          </a:p>
          <a:p>
            <a:r>
              <a:rPr lang="tr-TR" dirty="0" smtClean="0"/>
              <a:t>2- İfadan vazgeçip müspet zararın tazmini</a:t>
            </a:r>
          </a:p>
          <a:p>
            <a:r>
              <a:rPr lang="tr-TR" dirty="0" smtClean="0"/>
              <a:t>3- Sözleşmeden dönerek menfi zararın tazmini</a:t>
            </a:r>
            <a:endParaRPr lang="tr-TR" dirty="0"/>
          </a:p>
        </p:txBody>
      </p:sp>
    </p:spTree>
    <p:extLst>
      <p:ext uri="{BB962C8B-B14F-4D97-AF65-F5344CB8AC3E}">
        <p14:creationId xmlns:p14="http://schemas.microsoft.com/office/powerpoint/2010/main" val="3462967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dirty="0" smtClean="0"/>
              <a:t>Sözleşme Görüşmelerinden Doğan Sorumluluk (</a:t>
            </a:r>
            <a:r>
              <a:rPr lang="tr-TR" sz="3200" dirty="0" err="1" smtClean="0"/>
              <a:t>Culpa</a:t>
            </a:r>
            <a:r>
              <a:rPr lang="tr-TR" sz="3200" dirty="0" smtClean="0"/>
              <a:t> in </a:t>
            </a:r>
            <a:r>
              <a:rPr lang="tr-TR" sz="3200" dirty="0" err="1" smtClean="0"/>
              <a:t>Contrahendo</a:t>
            </a:r>
            <a:r>
              <a:rPr lang="tr-TR" sz="3200" dirty="0" smtClean="0"/>
              <a:t>)</a:t>
            </a:r>
            <a:endParaRPr lang="tr-TR" sz="3200" dirty="0"/>
          </a:p>
        </p:txBody>
      </p:sp>
      <p:sp>
        <p:nvSpPr>
          <p:cNvPr id="3" name="İçerik Yer Tutucusu 2"/>
          <p:cNvSpPr>
            <a:spLocks noGrp="1"/>
          </p:cNvSpPr>
          <p:nvPr>
            <p:ph idx="1"/>
          </p:nvPr>
        </p:nvSpPr>
        <p:spPr/>
        <p:txBody>
          <a:bodyPr/>
          <a:lstStyle/>
          <a:p>
            <a:pPr marL="0" indent="0">
              <a:buNone/>
            </a:pPr>
            <a:r>
              <a:rPr lang="tr-TR" dirty="0" smtClean="0"/>
              <a:t>TMK m. 2</a:t>
            </a:r>
          </a:p>
          <a:p>
            <a:pPr marL="0" indent="0">
              <a:buNone/>
            </a:pPr>
            <a:r>
              <a:rPr lang="tr-TR" dirty="0" smtClean="0"/>
              <a:t>Sorumluluğun hukuki niteliği:</a:t>
            </a:r>
          </a:p>
          <a:p>
            <a:pPr marL="514350" indent="-514350">
              <a:buAutoNum type="alphaLcParenR"/>
            </a:pPr>
            <a:r>
              <a:rPr lang="tr-TR" dirty="0" smtClean="0"/>
              <a:t>Haksız fiil görüşü</a:t>
            </a:r>
          </a:p>
          <a:p>
            <a:pPr marL="514350" indent="-514350">
              <a:buAutoNum type="alphaLcParenR"/>
            </a:pPr>
            <a:r>
              <a:rPr lang="tr-TR" dirty="0" smtClean="0"/>
              <a:t>Sözleşmeden doğan sorumluluk görüşü</a:t>
            </a:r>
          </a:p>
          <a:p>
            <a:pPr marL="514350" indent="-514350">
              <a:buAutoNum type="alphaLcParenR"/>
            </a:pPr>
            <a:r>
              <a:rPr lang="tr-TR" dirty="0" smtClean="0"/>
              <a:t>Kendine özgü sorumluluk görüşü</a:t>
            </a:r>
            <a:endParaRPr lang="tr-TR" dirty="0"/>
          </a:p>
        </p:txBody>
      </p:sp>
    </p:spTree>
    <p:extLst>
      <p:ext uri="{BB962C8B-B14F-4D97-AF65-F5344CB8AC3E}">
        <p14:creationId xmlns:p14="http://schemas.microsoft.com/office/powerpoint/2010/main" val="2599680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dirty="0" smtClean="0"/>
              <a:t>Kanunda düzenlenen sözleşme görüşmelerinden doğan sorumluluk halleri</a:t>
            </a:r>
          </a:p>
          <a:p>
            <a:pPr algn="just"/>
            <a:r>
              <a:rPr lang="tr-TR" dirty="0" smtClean="0"/>
              <a:t>a) Kendi kusuruyla yanılan tarafın sözleşmeyi iptal etmesinden dolayı karşı tarafın uğramış olduğu zarardan sorumluluğu</a:t>
            </a:r>
          </a:p>
          <a:p>
            <a:pPr algn="just"/>
            <a:r>
              <a:rPr lang="tr-TR" dirty="0" smtClean="0"/>
              <a:t>b) Temsil olunanın temsilciye verdiği temsil belgesini geri almamasından dolayı iyiniyetli üçüncü kişilerin uğradığı zarardan sorumluluk</a:t>
            </a:r>
          </a:p>
          <a:p>
            <a:pPr algn="just"/>
            <a:r>
              <a:rPr lang="tr-TR" dirty="0" smtClean="0"/>
              <a:t>c) Yetkisiz temsilcinin sorumluluğu</a:t>
            </a:r>
          </a:p>
          <a:p>
            <a:pPr algn="just"/>
            <a:r>
              <a:rPr lang="tr-TR" dirty="0" smtClean="0"/>
              <a:t>d) Başlangıçtaki imkansızlık nedeniyle sözleşmenin hükümsüzlüğünden doğan zarardan sorumluluk</a:t>
            </a:r>
          </a:p>
        </p:txBody>
      </p:sp>
    </p:spTree>
    <p:extLst>
      <p:ext uri="{BB962C8B-B14F-4D97-AF65-F5344CB8AC3E}">
        <p14:creationId xmlns:p14="http://schemas.microsoft.com/office/powerpoint/2010/main" val="3009078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Doktrinde kabul edilen sözleşme görüşmelerinden doğan </a:t>
            </a:r>
            <a:r>
              <a:rPr lang="tr-TR" dirty="0" err="1" smtClean="0"/>
              <a:t>soumluluk</a:t>
            </a:r>
            <a:r>
              <a:rPr lang="tr-TR" dirty="0" smtClean="0"/>
              <a:t> halleri:</a:t>
            </a:r>
          </a:p>
          <a:p>
            <a:pPr algn="just"/>
            <a:r>
              <a:rPr lang="tr-TR" dirty="0" smtClean="0"/>
              <a:t>a) Görüşmeler sırasında kusurlu olarak yanlış bilgi verenin sorumluluğu</a:t>
            </a:r>
          </a:p>
          <a:p>
            <a:pPr algn="just"/>
            <a:r>
              <a:rPr lang="tr-TR" dirty="0" smtClean="0"/>
              <a:t>b) Bir kimsenin yapmayı düşünmediği bir sözleşme hakkında </a:t>
            </a:r>
            <a:r>
              <a:rPr lang="tr-TR" dirty="0" err="1" smtClean="0"/>
              <a:t>kötüniyetli</a:t>
            </a:r>
            <a:r>
              <a:rPr lang="tr-TR" dirty="0" smtClean="0"/>
              <a:t> ve aldatıcı hareketlerle diğer bir kimsede sözleşme yapma ümidi uyandırmaktan dolayı sorumluluğu</a:t>
            </a:r>
          </a:p>
          <a:p>
            <a:pPr algn="just"/>
            <a:r>
              <a:rPr lang="tr-TR" dirty="0" smtClean="0"/>
              <a:t>c) Koruma yükümlülüklerinin ihlalinden doğan sorumluluk</a:t>
            </a:r>
            <a:endParaRPr lang="tr-TR" dirty="0"/>
          </a:p>
        </p:txBody>
      </p:sp>
    </p:spTree>
    <p:extLst>
      <p:ext uri="{BB962C8B-B14F-4D97-AF65-F5344CB8AC3E}">
        <p14:creationId xmlns:p14="http://schemas.microsoft.com/office/powerpoint/2010/main" val="1140437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smtClean="0"/>
              <a:t>Yarg</a:t>
            </a:r>
            <a:r>
              <a:rPr lang="tr-TR" dirty="0" smtClean="0"/>
              <a:t>. 22. HD, 24/12/2018, </a:t>
            </a:r>
            <a:br>
              <a:rPr lang="tr-TR" dirty="0" smtClean="0"/>
            </a:br>
            <a:r>
              <a:rPr lang="tr-TR" dirty="0" smtClean="0"/>
              <a:t>E.2017/20291, K.</a:t>
            </a:r>
            <a:r>
              <a:rPr lang="tr-TR" dirty="0"/>
              <a:t> </a:t>
            </a:r>
            <a:r>
              <a:rPr lang="tr-TR" dirty="0" smtClean="0"/>
              <a:t>2018/28025</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algn="just"/>
            <a:r>
              <a:rPr lang="tr-TR" dirty="0" smtClean="0"/>
              <a:t>«Somut </a:t>
            </a:r>
            <a:r>
              <a:rPr lang="tr-TR" dirty="0"/>
              <a:t>uyuşmazlıkta; taraflar arasında davacının davalı Üniversitede öğretim görevlisi olarak çalışması yönünde bir sözleşmenin hazırlandığı, bu sözleşmenin gerekleri için bir takım eylemsel hareketlerin taraflar arasında gerçekleştiği hususu tartışmasızdır. Her ne kadar söz konusu sözleşmenin yürürlük bulabilmesi için gerekli onaylar alınamamış ise de davalı iş verenin, yabancı uyruklu olan davacıyı sözleşme prosedürü hakkında bilgilendirdiğine dair dosyada her hangi bir delil olmadığı, sözleşme metninde de yürürlüğün şarta bağlandığına dair bir ifadenin bulunmadığı, davacının sözleşme görüşmeleri öncesi çalıştığı işini ve ikametini değiştirerek ... iline geldiği dikkate alındığında davacıya sözleşmenin yürürlüğe gireceği hususunda güven verildiği ve yine davacının bu güvene binaen davalı iş yerinde 1,5 ay fiili olarak çalışma yaptığı da anlaşılmaktadır. Bu durumda davalının sözleşme öncesinde davacıyı sözleşme süreci hakkında aydınlatma yükümlülüğünü yerine getirmemesi sebebi ile sözleşme öncesi sorumluluğunu ihlal ettiği, ve davacının fiili olarak çalıştığı 1,5 aylık fiili çalışmasının karşılığının ödenmesi gerektiği gibi davacının talebi ile sınırlı olarak yeni işe başladığı tarih olan 11/04/2013 tarihine kadar işleyecek ücretinin de davalıya ihlal edilen sözleşme öncesi sorumluluk gereğince ödenmesi gerekmektedir. Bu durumda mahkemece yapılması gereken davacının 1,5 aylık fiili çalışması gereği ödenmesi gereken ücret ile birlikte davacının talebi ile sınırlı olarak 11/04/2013 tarihine kadar alması gereken bakiye ücret alacağının kabulüne karar vermek iken bu hu husus gözetilmeden davacının bakiye ücret alacağı talebinin reddine karar erilmesi bozmayı gerektirmiştir</a:t>
            </a:r>
            <a:r>
              <a:rPr lang="tr-TR" dirty="0" smtClean="0"/>
              <a:t>.»</a:t>
            </a:r>
            <a:endParaRPr lang="tr-TR" dirty="0"/>
          </a:p>
        </p:txBody>
      </p:sp>
    </p:spTree>
    <p:extLst>
      <p:ext uri="{BB962C8B-B14F-4D97-AF65-F5344CB8AC3E}">
        <p14:creationId xmlns:p14="http://schemas.microsoft.com/office/powerpoint/2010/main" val="923055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Borçlunun Temerrüdünün Şartları:</a:t>
            </a:r>
          </a:p>
          <a:p>
            <a:pPr marL="596646" lvl="0" indent="-514350">
              <a:buAutoNum type="arabicParenR"/>
            </a:pPr>
            <a:r>
              <a:rPr lang="tr-TR" dirty="0" smtClean="0"/>
              <a:t>İfanın mümkün olması</a:t>
            </a:r>
          </a:p>
          <a:p>
            <a:pPr marL="596646" lvl="0" indent="-514350">
              <a:buAutoNum type="arabicParenR"/>
            </a:pPr>
            <a:r>
              <a:rPr lang="tr-TR" dirty="0" smtClean="0"/>
              <a:t>Borcun muaccel olması</a:t>
            </a:r>
          </a:p>
          <a:p>
            <a:pPr marL="596646" lvl="0" indent="-514350">
              <a:buAutoNum type="arabicParenR"/>
            </a:pPr>
            <a:r>
              <a:rPr lang="tr-TR" dirty="0" smtClean="0"/>
              <a:t>Alacaklının ihtarı </a:t>
            </a:r>
          </a:p>
          <a:p>
            <a:pPr marL="596646" lvl="0" indent="-514350">
              <a:buAutoNum type="arabicParenR"/>
            </a:pPr>
            <a:r>
              <a:rPr lang="tr-TR" dirty="0" smtClean="0"/>
              <a:t>Alacaklının ifayı kabule hazır olması</a:t>
            </a:r>
          </a:p>
          <a:p>
            <a:pPr marL="596646" lvl="0" indent="-514350">
              <a:buAutoNum type="arabicParenR"/>
            </a:pPr>
            <a:r>
              <a:rPr lang="tr-TR" dirty="0" smtClean="0"/>
              <a:t>Borçlunun ifadan kaçınma hakkının bulunmaması</a:t>
            </a:r>
            <a:endParaRPr lang="tr-TR" dirty="0"/>
          </a:p>
        </p:txBody>
      </p:sp>
    </p:spTree>
    <p:extLst>
      <p:ext uri="{BB962C8B-B14F-4D97-AF65-F5344CB8AC3E}">
        <p14:creationId xmlns:p14="http://schemas.microsoft.com/office/powerpoint/2010/main" val="3973419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Kusursuz temerrüdün sonuçları:</a:t>
            </a:r>
          </a:p>
          <a:p>
            <a:r>
              <a:rPr lang="tr-TR" dirty="0" smtClean="0"/>
              <a:t>1- Aynen ifa</a:t>
            </a:r>
          </a:p>
          <a:p>
            <a:r>
              <a:rPr lang="tr-TR" dirty="0" smtClean="0"/>
              <a:t>2- Para borçlarında temerrüt faizi ödeme</a:t>
            </a:r>
          </a:p>
          <a:p>
            <a:r>
              <a:rPr lang="tr-TR" dirty="0" smtClean="0"/>
              <a:t>Kusurlu temerrüdün sonuçları:</a:t>
            </a:r>
            <a:endParaRPr lang="tr-TR" dirty="0"/>
          </a:p>
          <a:p>
            <a:r>
              <a:rPr lang="tr-TR" dirty="0" smtClean="0"/>
              <a:t>1- Aynen ifa</a:t>
            </a:r>
          </a:p>
          <a:p>
            <a:r>
              <a:rPr lang="tr-TR" dirty="0" smtClean="0"/>
              <a:t>2- Gecikme tazminatı</a:t>
            </a:r>
          </a:p>
          <a:p>
            <a:r>
              <a:rPr lang="tr-TR" dirty="0" smtClean="0"/>
              <a:t>3- Beklenmedik halden sorumluluk</a:t>
            </a:r>
          </a:p>
          <a:p>
            <a:r>
              <a:rPr lang="tr-TR" dirty="0" smtClean="0"/>
              <a:t>4- Para borçlarında aşkın zarardan sorumluluk</a:t>
            </a:r>
            <a:endParaRPr lang="tr-TR" dirty="0"/>
          </a:p>
        </p:txBody>
      </p:sp>
    </p:spTree>
    <p:extLst>
      <p:ext uri="{BB962C8B-B14F-4D97-AF65-F5344CB8AC3E}">
        <p14:creationId xmlns:p14="http://schemas.microsoft.com/office/powerpoint/2010/main" val="568987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t>a. Gecikme tazminatı </a:t>
            </a:r>
          </a:p>
          <a:p>
            <a:pPr algn="just"/>
            <a:r>
              <a:rPr lang="tr-TR" b="1" dirty="0" smtClean="0"/>
              <a:t>TBK m. 118</a:t>
            </a:r>
          </a:p>
          <a:p>
            <a:pPr algn="just"/>
            <a:r>
              <a:rPr lang="tr-TR" dirty="0" smtClean="0"/>
              <a:t> Temerrüde düşen borçlu, temerrüde düşmekte kusuru olmadığını ispat etmedikçe, borcun geç ifasından dolayı alacaklının uğradığı zararı gidermekle yükümlüdür. </a:t>
            </a:r>
          </a:p>
          <a:p>
            <a:pPr algn="just"/>
            <a:r>
              <a:rPr lang="tr-TR" dirty="0" smtClean="0"/>
              <a:t>b. Beklenmedik hâlden sorumluluk </a:t>
            </a:r>
          </a:p>
          <a:p>
            <a:pPr algn="just"/>
            <a:r>
              <a:rPr lang="tr-TR" b="1" dirty="0" smtClean="0"/>
              <a:t>TBK m. 119</a:t>
            </a:r>
          </a:p>
          <a:p>
            <a:pPr algn="just"/>
            <a:r>
              <a:rPr lang="tr-TR" dirty="0" smtClean="0"/>
              <a:t> Temerrüde düşen borçlu, beklenmedik hâl sebebiyle doğacak zarardan sorumludur. Borçlu, temerrüde düşmekte kusuru olmadığını veya borcunu zamanında ifa etmiş olsaydı bile beklenmedik hâlin ifa konusu şeye zarar vereceğini ispat ederek bu sorumluluktan kurtulabilir.</a:t>
            </a:r>
            <a:endParaRPr lang="tr-TR" dirty="0"/>
          </a:p>
        </p:txBody>
      </p:sp>
    </p:spTree>
    <p:extLst>
      <p:ext uri="{BB962C8B-B14F-4D97-AF65-F5344CB8AC3E}">
        <p14:creationId xmlns:p14="http://schemas.microsoft.com/office/powerpoint/2010/main" val="3231636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Temerrüt faizi</a:t>
            </a:r>
          </a:p>
          <a:p>
            <a:r>
              <a:rPr lang="tr-TR" b="1" dirty="0" smtClean="0"/>
              <a:t>TBK m. 120</a:t>
            </a:r>
          </a:p>
          <a:p>
            <a:pPr algn="just"/>
            <a:r>
              <a:rPr lang="tr-TR" dirty="0" smtClean="0"/>
              <a:t>«Uygulanacak yıllık temerrüt faizi oranı, sözleşmede kararlaştırılmamışsa, faiz borcunun doğduğu tarihte yürürlükte olan mevzuat hükümlerine göre belirlenir. Sözleşme ile kararlaştırılacak yıllık temerrüt faizi oranı, birinci fıkra uyarınca belirlenen yıllık faiz oranının yüzde yüz fazlasını aşamaz. </a:t>
            </a:r>
            <a:r>
              <a:rPr lang="tr-TR" dirty="0" err="1" smtClean="0"/>
              <a:t>Akdî</a:t>
            </a:r>
            <a:r>
              <a:rPr lang="tr-TR" dirty="0" smtClean="0"/>
              <a:t> faiz oranı kararlaştırılmakla birlikte sözleşmede temerrüt faizi kararlaştırılmamışsa ve yıllık </a:t>
            </a:r>
            <a:r>
              <a:rPr lang="tr-TR" dirty="0" err="1" smtClean="0"/>
              <a:t>akdî</a:t>
            </a:r>
            <a:r>
              <a:rPr lang="tr-TR" dirty="0" smtClean="0"/>
              <a:t> faiz oranı da birinci fıkrada belirtilen faiz oranından fazla ise, temerrüt faizi oranı hakkında </a:t>
            </a:r>
            <a:r>
              <a:rPr lang="tr-TR" dirty="0" err="1" smtClean="0"/>
              <a:t>akdî</a:t>
            </a:r>
            <a:r>
              <a:rPr lang="tr-TR" dirty="0" smtClean="0"/>
              <a:t> faiz oranı geçerli olur»</a:t>
            </a:r>
            <a:endParaRPr lang="tr-TR" dirty="0"/>
          </a:p>
        </p:txBody>
      </p:sp>
    </p:spTree>
    <p:extLst>
      <p:ext uri="{BB962C8B-B14F-4D97-AF65-F5344CB8AC3E}">
        <p14:creationId xmlns:p14="http://schemas.microsoft.com/office/powerpoint/2010/main" val="1612148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121</a:t>
            </a:r>
          </a:p>
          <a:p>
            <a:pPr algn="just"/>
            <a:r>
              <a:rPr lang="tr-TR" dirty="0" smtClean="0"/>
              <a:t>«Faiz veya irat borcunu ya da bağışladığı bir miktar parayı ödemekte temerrüde düşen borçlu, icra takibine girişildiği veya dava açıldığı günden başlayarak, temerrüt faizi ödemekle yükümlüdür. Buna aykırı olarak yapılan anlaşmalar, ceza koşulu hükümlerine tabi olur. Temerrüt faizine, ayrıca temerrüt faizi yürütülemez.»</a:t>
            </a:r>
            <a:endParaRPr lang="tr-TR" dirty="0"/>
          </a:p>
        </p:txBody>
      </p:sp>
    </p:spTree>
    <p:extLst>
      <p:ext uri="{BB962C8B-B14F-4D97-AF65-F5344CB8AC3E}">
        <p14:creationId xmlns:p14="http://schemas.microsoft.com/office/powerpoint/2010/main" val="1239364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Aşkın zarar</a:t>
            </a:r>
          </a:p>
          <a:p>
            <a:r>
              <a:rPr lang="tr-TR" b="1" dirty="0" smtClean="0"/>
              <a:t>TBK m. 122</a:t>
            </a:r>
          </a:p>
          <a:p>
            <a:pPr algn="just"/>
            <a:r>
              <a:rPr lang="tr-TR" dirty="0" smtClean="0"/>
              <a:t>«Alacaklı, temerrüt faizini aşan bir zarara uğramış olursa, borçlu kendisinin hiçbir kusuru bulunmadığını ispat etmedikçe, bu zararı da gidermekle yükümlüdür. Temerrüt faizini aşan zarar miktarı görülmekte olan davada belirlenebiliyorsa, davacının istemi üzerine hâkim, esas hakkında karar verirken bu zararın miktarına da hükmeder.»</a:t>
            </a:r>
            <a:endParaRPr lang="tr-TR" dirty="0"/>
          </a:p>
        </p:txBody>
      </p:sp>
    </p:spTree>
    <p:extLst>
      <p:ext uri="{BB962C8B-B14F-4D97-AF65-F5344CB8AC3E}">
        <p14:creationId xmlns:p14="http://schemas.microsoft.com/office/powerpoint/2010/main" val="2662262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Karşılıklı borç yükleyen sözleşmelerde borçlunun temerrüdü</a:t>
            </a:r>
          </a:p>
          <a:p>
            <a:r>
              <a:rPr lang="tr-TR" b="1" dirty="0" smtClean="0"/>
              <a:t>TBK m. 123</a:t>
            </a:r>
          </a:p>
          <a:p>
            <a:pPr algn="just"/>
            <a:r>
              <a:rPr lang="tr-TR" dirty="0" smtClean="0"/>
              <a:t>«Karşılıklı borç yükleyen sözleşmelerde, taraflardan biri temerrüde düştüğü takdirde diğeri, borcun ifa edilmesi için uygun bir süre verebilir veya uygun bir süre verilmesini hâkimden isteyebilir.»</a:t>
            </a:r>
            <a:endParaRPr lang="tr-TR" dirty="0"/>
          </a:p>
        </p:txBody>
      </p:sp>
    </p:spTree>
    <p:extLst>
      <p:ext uri="{BB962C8B-B14F-4D97-AF65-F5344CB8AC3E}">
        <p14:creationId xmlns:p14="http://schemas.microsoft.com/office/powerpoint/2010/main" val="1487331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Alacaklının seçimlik haklarını kullanmasının şartları:</a:t>
            </a:r>
          </a:p>
          <a:p>
            <a:r>
              <a:rPr lang="tr-TR" dirty="0" smtClean="0"/>
              <a:t>1) İki tarafa borç yükleyen bir sözleşme olmalıdır.</a:t>
            </a:r>
          </a:p>
          <a:p>
            <a:r>
              <a:rPr lang="tr-TR" dirty="0" smtClean="0"/>
              <a:t>2) Borçlu temerrüde düşmüş olmalıdır.</a:t>
            </a:r>
          </a:p>
          <a:p>
            <a:r>
              <a:rPr lang="tr-TR" dirty="0" smtClean="0"/>
              <a:t>3) Alacaklı borçluya uygun bir süre vermiş olmalıdır.</a:t>
            </a:r>
          </a:p>
          <a:p>
            <a:r>
              <a:rPr lang="tr-TR" dirty="0" smtClean="0"/>
              <a:t>4) Borçlu kusurlu olmalıdır.</a:t>
            </a:r>
          </a:p>
          <a:p>
            <a:r>
              <a:rPr lang="tr-TR" dirty="0" smtClean="0"/>
              <a:t>5) Verilen süre içinde borç ifa edilmemiş olmalıdır.</a:t>
            </a:r>
          </a:p>
          <a:p>
            <a:pPr marL="0" indent="0">
              <a:buNone/>
            </a:pPr>
            <a:r>
              <a:rPr lang="tr-TR" dirty="0" smtClean="0"/>
              <a:t> </a:t>
            </a:r>
          </a:p>
        </p:txBody>
      </p:sp>
    </p:spTree>
    <p:extLst>
      <p:ext uri="{BB962C8B-B14F-4D97-AF65-F5344CB8AC3E}">
        <p14:creationId xmlns:p14="http://schemas.microsoft.com/office/powerpoint/2010/main" val="124035372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82</TotalTime>
  <Words>901</Words>
  <Application>Microsoft Office PowerPoint</Application>
  <PresentationFormat>Geniş ekran</PresentationFormat>
  <Paragraphs>66</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Century Gothic</vt:lpstr>
      <vt:lpstr>Wingdings 3</vt:lpstr>
      <vt:lpstr>Duman</vt:lpstr>
      <vt:lpstr>Borçlunun Temerrüdü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Sözleşme Görüşmelerinden Doğan Sorumluluk (Culpa in Contrahendo)</vt:lpstr>
      <vt:lpstr>PowerPoint Sunusu</vt:lpstr>
      <vt:lpstr>PowerPoint Sunusu</vt:lpstr>
      <vt:lpstr>Yarg. 22. HD, 24/12/2018,  E.2017/20291, K. 2018/28025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Borçlunun Temerrüdü</dc:title>
  <dc:creator>TOSHIBA</dc:creator>
  <cp:lastModifiedBy>TOSHIBA</cp:lastModifiedBy>
  <cp:revision>7</cp:revision>
  <dcterms:created xsi:type="dcterms:W3CDTF">2020-05-03T11:12:04Z</dcterms:created>
  <dcterms:modified xsi:type="dcterms:W3CDTF">2020-05-04T13:48:10Z</dcterms:modified>
</cp:coreProperties>
</file>