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Dilek </a:t>
            </a:r>
            <a:r>
              <a:rPr lang="en-US" smtClean="0"/>
              <a:t>ÖZKÖK ÇUBUKÇU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r>
              <a:rPr lang="en-US" dirty="0" smtClean="0"/>
              <a:t> I </a:t>
            </a:r>
            <a:br>
              <a:rPr lang="en-US" dirty="0" smtClean="0"/>
            </a:b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Sınırlandırılması</a:t>
            </a:r>
            <a:r>
              <a:rPr lang="en-US" dirty="0" smtClean="0"/>
              <a:t> (</a:t>
            </a:r>
            <a:r>
              <a:rPr lang="en-US" dirty="0" err="1" smtClean="0"/>
              <a:t>Devam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6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II. </a:t>
            </a:r>
            <a:r>
              <a:rPr lang="en-US" sz="3100" dirty="0" err="1" smtClean="0"/>
              <a:t>Sosyal</a:t>
            </a:r>
            <a:r>
              <a:rPr lang="en-US" sz="3100" dirty="0" smtClean="0"/>
              <a:t> </a:t>
            </a:r>
            <a:r>
              <a:rPr lang="en-US" sz="3100" dirty="0" err="1" smtClean="0"/>
              <a:t>Devlet</a:t>
            </a:r>
            <a:r>
              <a:rPr lang="en-US" sz="3100" dirty="0" smtClean="0"/>
              <a:t> </a:t>
            </a:r>
            <a:r>
              <a:rPr lang="en-US" sz="3100" dirty="0" err="1" smtClean="0"/>
              <a:t>Açısından</a:t>
            </a:r>
            <a:r>
              <a:rPr lang="en-US" sz="3100" dirty="0" smtClean="0"/>
              <a:t> </a:t>
            </a:r>
            <a:r>
              <a:rPr lang="en-US" sz="3100" dirty="0" err="1" smtClean="0"/>
              <a:t>Vergilendirme</a:t>
            </a:r>
            <a:r>
              <a:rPr lang="en-US" sz="3100" dirty="0" smtClean="0"/>
              <a:t> </a:t>
            </a:r>
            <a:r>
              <a:rPr lang="en-US" sz="3100" dirty="0" err="1" smtClean="0"/>
              <a:t>Yetkisinin</a:t>
            </a:r>
            <a:r>
              <a:rPr lang="en-US" sz="3100" dirty="0" smtClean="0"/>
              <a:t> </a:t>
            </a:r>
            <a:r>
              <a:rPr lang="en-US" sz="2700" dirty="0" err="1" smtClean="0"/>
              <a:t>Sınırları</a:t>
            </a:r>
            <a:r>
              <a:rPr lang="en-US" sz="2700" dirty="0" smtClean="0"/>
              <a:t>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TC “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tanımlanmıştır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görevleri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adaletin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refahın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güvenliğin</a:t>
            </a:r>
            <a:r>
              <a:rPr lang="en-US" dirty="0" smtClean="0"/>
              <a:t> </a:t>
            </a:r>
            <a:r>
              <a:rPr lang="en-US" dirty="0" err="1" smtClean="0"/>
              <a:t>sağlanması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amaçlar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aracı</a:t>
            </a:r>
            <a:r>
              <a:rPr lang="en-US" dirty="0" smtClean="0"/>
              <a:t> </a:t>
            </a:r>
            <a:r>
              <a:rPr lang="en-US" dirty="0" err="1" smtClean="0"/>
              <a:t>kullanılabilir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, </a:t>
            </a:r>
            <a:r>
              <a:rPr lang="en-US" dirty="0" err="1" smtClean="0"/>
              <a:t>dikey</a:t>
            </a:r>
            <a:r>
              <a:rPr lang="en-US" dirty="0" smtClean="0"/>
              <a:t>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ilgilidir</a:t>
            </a:r>
            <a:r>
              <a:rPr lang="en-US" dirty="0" smtClean="0"/>
              <a:t> (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yatay</a:t>
            </a:r>
            <a:r>
              <a:rPr lang="en-US" dirty="0" smtClean="0"/>
              <a:t>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idi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Servet</a:t>
            </a:r>
            <a:r>
              <a:rPr lang="en-US" dirty="0" smtClean="0"/>
              <a:t>,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harcamaları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olanların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farklılıkları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alınarak</a:t>
            </a:r>
            <a:r>
              <a:rPr lang="en-US" dirty="0" smtClean="0"/>
              <a:t> </a:t>
            </a:r>
            <a:r>
              <a:rPr lang="en-US" dirty="0" err="1" smtClean="0"/>
              <a:t>vergilendirilmesi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konusunu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3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güvenceler</a:t>
            </a:r>
            <a:r>
              <a:rPr lang="en-US" dirty="0" smtClean="0"/>
              <a:t> </a:t>
            </a:r>
            <a:r>
              <a:rPr lang="en-US" dirty="0" err="1" smtClean="0"/>
              <a:t>sağlarken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güvenceler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ilke</a:t>
            </a:r>
            <a:r>
              <a:rPr lang="en-US" dirty="0" smtClean="0"/>
              <a:t> </a:t>
            </a:r>
            <a:r>
              <a:rPr lang="en-US" dirty="0" err="1" smtClean="0"/>
              <a:t>birbirini</a:t>
            </a:r>
            <a:r>
              <a:rPr lang="en-US" dirty="0" smtClean="0"/>
              <a:t> </a:t>
            </a:r>
            <a:r>
              <a:rPr lang="en-US" dirty="0" err="1" smtClean="0"/>
              <a:t>tamamlamalıdır</a:t>
            </a:r>
            <a:r>
              <a:rPr lang="en-US" dirty="0" smtClean="0"/>
              <a:t>. (</a:t>
            </a:r>
            <a:r>
              <a:rPr lang="en-US" dirty="0" err="1" smtClean="0"/>
              <a:t>gelişmekte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ülkelerde</a:t>
            </a:r>
            <a:r>
              <a:rPr lang="en-US" dirty="0" smtClean="0"/>
              <a:t> </a:t>
            </a:r>
            <a:r>
              <a:rPr lang="en-US" dirty="0" err="1" smtClean="0"/>
              <a:t>bazen</a:t>
            </a:r>
            <a:r>
              <a:rPr lang="en-US" dirty="0" smtClean="0"/>
              <a:t> </a:t>
            </a:r>
            <a:r>
              <a:rPr lang="en-US" dirty="0" err="1" smtClean="0"/>
              <a:t>çatışabilirler</a:t>
            </a:r>
            <a:r>
              <a:rPr lang="en-US" dirty="0" smtClean="0"/>
              <a:t>) </a:t>
            </a:r>
          </a:p>
          <a:p>
            <a:r>
              <a:rPr lang="en-US" dirty="0" smtClean="0"/>
              <a:t>An. Md. 73 </a:t>
            </a:r>
            <a:r>
              <a:rPr lang="en-US" dirty="0" err="1" smtClean="0"/>
              <a:t>anlamında</a:t>
            </a:r>
            <a:r>
              <a:rPr lang="en-US" dirty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ilkesinin</a:t>
            </a:r>
            <a:r>
              <a:rPr lang="en-US" dirty="0" smtClean="0"/>
              <a:t> 1. </a:t>
            </a:r>
            <a:r>
              <a:rPr lang="en-US" dirty="0" err="1" smtClean="0"/>
              <a:t>fıkrada</a:t>
            </a:r>
            <a:r>
              <a:rPr lang="en-US" dirty="0" smtClean="0"/>
              <a:t> “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”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tanımlandığı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fıkra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“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yükünün</a:t>
            </a:r>
            <a:r>
              <a:rPr lang="en-US" dirty="0" smtClean="0"/>
              <a:t> </a:t>
            </a:r>
            <a:r>
              <a:rPr lang="en-US" dirty="0" err="1" smtClean="0"/>
              <a:t>adaletli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dengeli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/>
              <a:t> </a:t>
            </a:r>
            <a:r>
              <a:rPr lang="en-US" dirty="0" err="1" smtClean="0"/>
              <a:t>maliye</a:t>
            </a:r>
            <a:r>
              <a:rPr lang="en-US" dirty="0" smtClean="0"/>
              <a:t>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amacıdır</a:t>
            </a:r>
            <a:r>
              <a:rPr lang="en-US" dirty="0" smtClean="0"/>
              <a:t>” </a:t>
            </a:r>
            <a:r>
              <a:rPr lang="en-US" dirty="0" err="1" smtClean="0"/>
              <a:t>düzenlemesi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Ölçülmesi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r>
              <a:rPr lang="en-US" dirty="0" smtClean="0"/>
              <a:t> </a:t>
            </a:r>
            <a:r>
              <a:rPr lang="en-US" dirty="0" err="1" smtClean="0"/>
              <a:t>olmakla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yasalarının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yükünün</a:t>
            </a:r>
            <a:r>
              <a:rPr lang="en-US" dirty="0" smtClean="0"/>
              <a:t> </a:t>
            </a:r>
            <a:r>
              <a:rPr lang="en-US" dirty="0" err="1" smtClean="0"/>
              <a:t>dağıtımında</a:t>
            </a:r>
            <a:r>
              <a:rPr lang="en-US" dirty="0" smtClean="0"/>
              <a:t> </a:t>
            </a:r>
            <a:r>
              <a:rPr lang="en-US" dirty="0" err="1" smtClean="0"/>
              <a:t>adaletli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dengeli</a:t>
            </a:r>
            <a:r>
              <a:rPr lang="en-US" dirty="0" smtClean="0"/>
              <a:t> </a:t>
            </a:r>
            <a:r>
              <a:rPr lang="en-US" dirty="0" err="1" smtClean="0"/>
              <a:t>dağılım</a:t>
            </a:r>
            <a:r>
              <a:rPr lang="en-US" dirty="0" smtClean="0"/>
              <a:t> </a:t>
            </a:r>
            <a:r>
              <a:rPr lang="en-US" dirty="0" err="1" smtClean="0"/>
              <a:t>yapması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döneme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anlayış</a:t>
            </a:r>
            <a:r>
              <a:rPr lang="en-US" dirty="0" smtClean="0"/>
              <a:t> </a:t>
            </a:r>
            <a:r>
              <a:rPr lang="en-US" dirty="0" err="1" smtClean="0"/>
              <a:t>değişebilir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8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güvenceler</a:t>
            </a:r>
            <a:r>
              <a:rPr lang="en-US" dirty="0" smtClean="0"/>
              <a:t> </a:t>
            </a:r>
            <a:r>
              <a:rPr lang="en-US" dirty="0" err="1" smtClean="0"/>
              <a:t>sağlarken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güvenceler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ilke</a:t>
            </a:r>
            <a:r>
              <a:rPr lang="en-US" dirty="0" smtClean="0"/>
              <a:t> </a:t>
            </a:r>
            <a:r>
              <a:rPr lang="en-US" dirty="0" err="1" smtClean="0"/>
              <a:t>birbirini</a:t>
            </a:r>
            <a:r>
              <a:rPr lang="en-US" dirty="0" smtClean="0"/>
              <a:t> </a:t>
            </a:r>
            <a:r>
              <a:rPr lang="en-US" dirty="0" err="1" smtClean="0"/>
              <a:t>tamamlamalıdır</a:t>
            </a:r>
            <a:r>
              <a:rPr lang="en-US" dirty="0" smtClean="0"/>
              <a:t>. (</a:t>
            </a:r>
            <a:r>
              <a:rPr lang="en-US" dirty="0" err="1" smtClean="0"/>
              <a:t>gelişmekte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ülkelerde</a:t>
            </a:r>
            <a:r>
              <a:rPr lang="en-US" dirty="0" smtClean="0"/>
              <a:t> </a:t>
            </a:r>
            <a:r>
              <a:rPr lang="en-US" dirty="0" err="1" smtClean="0"/>
              <a:t>bazen</a:t>
            </a:r>
            <a:r>
              <a:rPr lang="en-US" dirty="0" smtClean="0"/>
              <a:t> </a:t>
            </a:r>
            <a:r>
              <a:rPr lang="en-US" dirty="0" err="1" smtClean="0"/>
              <a:t>çatışabilirler</a:t>
            </a:r>
            <a:r>
              <a:rPr lang="en-US" dirty="0" smtClean="0"/>
              <a:t>) </a:t>
            </a:r>
          </a:p>
          <a:p>
            <a:r>
              <a:rPr lang="en-US" dirty="0" smtClean="0"/>
              <a:t>An. Md. 73 </a:t>
            </a:r>
            <a:r>
              <a:rPr lang="en-US" dirty="0" err="1" smtClean="0"/>
              <a:t>anlamında</a:t>
            </a:r>
            <a:r>
              <a:rPr lang="en-US" dirty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ilkesinin</a:t>
            </a:r>
            <a:r>
              <a:rPr lang="en-US" dirty="0" smtClean="0"/>
              <a:t> 1. </a:t>
            </a:r>
            <a:r>
              <a:rPr lang="en-US" dirty="0" err="1" smtClean="0"/>
              <a:t>fıkrada</a:t>
            </a:r>
            <a:r>
              <a:rPr lang="en-US" dirty="0" smtClean="0"/>
              <a:t> “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”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tanımlandığı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fıkra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“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yükünün</a:t>
            </a:r>
            <a:r>
              <a:rPr lang="en-US" dirty="0" smtClean="0"/>
              <a:t> </a:t>
            </a:r>
            <a:r>
              <a:rPr lang="en-US" dirty="0" err="1" smtClean="0"/>
              <a:t>adaletli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dengeli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/>
              <a:t> </a:t>
            </a:r>
            <a:r>
              <a:rPr lang="en-US" dirty="0" err="1" smtClean="0"/>
              <a:t>maliye</a:t>
            </a:r>
            <a:r>
              <a:rPr lang="en-US" dirty="0" smtClean="0"/>
              <a:t>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amacıdır</a:t>
            </a:r>
            <a:r>
              <a:rPr lang="en-US" dirty="0" smtClean="0"/>
              <a:t>” </a:t>
            </a:r>
            <a:r>
              <a:rPr lang="en-US" dirty="0" err="1" smtClean="0"/>
              <a:t>düzenlemesi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Ölçülmesi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r>
              <a:rPr lang="en-US" dirty="0" smtClean="0"/>
              <a:t> </a:t>
            </a:r>
            <a:r>
              <a:rPr lang="en-US" dirty="0" err="1" smtClean="0"/>
              <a:t>olmakla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yasalarının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yükünün</a:t>
            </a:r>
            <a:r>
              <a:rPr lang="en-US" dirty="0" smtClean="0"/>
              <a:t> </a:t>
            </a:r>
            <a:r>
              <a:rPr lang="en-US" dirty="0" err="1" smtClean="0"/>
              <a:t>dağıtımında</a:t>
            </a:r>
            <a:r>
              <a:rPr lang="en-US" dirty="0" smtClean="0"/>
              <a:t> </a:t>
            </a:r>
            <a:r>
              <a:rPr lang="en-US" dirty="0" err="1" smtClean="0"/>
              <a:t>adaletli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dengeli</a:t>
            </a:r>
            <a:r>
              <a:rPr lang="en-US" dirty="0" smtClean="0"/>
              <a:t> </a:t>
            </a:r>
            <a:r>
              <a:rPr lang="en-US" dirty="0" err="1" smtClean="0"/>
              <a:t>dağılım</a:t>
            </a:r>
            <a:r>
              <a:rPr lang="en-US" dirty="0" smtClean="0"/>
              <a:t> </a:t>
            </a:r>
            <a:r>
              <a:rPr lang="en-US" dirty="0" err="1" smtClean="0"/>
              <a:t>yapması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döneme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anlayış</a:t>
            </a:r>
            <a:r>
              <a:rPr lang="en-US" dirty="0" smtClean="0"/>
              <a:t> </a:t>
            </a:r>
            <a:r>
              <a:rPr lang="en-US" dirty="0" err="1" smtClean="0"/>
              <a:t>değişebilir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21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Gelirin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servetin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kalkınma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teşviklerinin</a:t>
            </a:r>
            <a:r>
              <a:rPr lang="en-US" dirty="0" smtClean="0"/>
              <a:t> </a:t>
            </a:r>
            <a:r>
              <a:rPr lang="en-US" dirty="0" err="1" smtClean="0"/>
              <a:t>kullanılması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halde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sınırlar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Mali </a:t>
            </a:r>
            <a:r>
              <a:rPr lang="en-US" dirty="0" err="1" smtClean="0"/>
              <a:t>güce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</a:t>
            </a:r>
            <a:r>
              <a:rPr lang="en-US" dirty="0" err="1" smtClean="0"/>
              <a:t>gelirin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servetin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dağıtımı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</a:t>
            </a:r>
            <a:r>
              <a:rPr lang="en-US" dirty="0" err="1" smtClean="0"/>
              <a:t>planlı</a:t>
            </a:r>
            <a:r>
              <a:rPr lang="en-US" dirty="0" smtClean="0"/>
              <a:t> </a:t>
            </a:r>
            <a:r>
              <a:rPr lang="en-US" dirty="0" err="1" smtClean="0"/>
              <a:t>kalkınma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7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Mali </a:t>
            </a:r>
            <a:r>
              <a:rPr lang="en-US" dirty="0" err="1" smtClean="0"/>
              <a:t>güce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Ilke</a:t>
            </a:r>
            <a:r>
              <a:rPr lang="en-US" dirty="0" smtClean="0"/>
              <a:t> An. Md.73/1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belirlenmiş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gelirlerini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vergileri</a:t>
            </a:r>
            <a:r>
              <a:rPr lang="en-US" dirty="0" smtClean="0"/>
              <a:t> </a:t>
            </a:r>
            <a:r>
              <a:rPr lang="en-US" dirty="0" err="1" smtClean="0"/>
              <a:t>kapsar</a:t>
            </a:r>
            <a:r>
              <a:rPr lang="en-US" dirty="0" smtClean="0"/>
              <a:t>. (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kapsamlı</a:t>
            </a:r>
            <a:r>
              <a:rPr lang="en-US" dirty="0" smtClean="0"/>
              <a:t>) </a:t>
            </a:r>
          </a:p>
          <a:p>
            <a:r>
              <a:rPr lang="en-US" dirty="0" smtClean="0"/>
              <a:t>Mali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ölçüleri</a:t>
            </a:r>
            <a:r>
              <a:rPr lang="en-US" dirty="0" smtClean="0"/>
              <a:t> belli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maliyesinde</a:t>
            </a:r>
            <a:r>
              <a:rPr lang="en-US" dirty="0" smtClean="0"/>
              <a:t> </a:t>
            </a:r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gücü</a:t>
            </a:r>
            <a:r>
              <a:rPr lang="en-US" dirty="0" smtClean="0"/>
              <a:t> </a:t>
            </a:r>
            <a:r>
              <a:rPr lang="en-US" dirty="0" err="1" smtClean="0"/>
              <a:t>göstergesi</a:t>
            </a:r>
            <a:r>
              <a:rPr lang="en-US" dirty="0" smtClean="0"/>
              <a:t>: </a:t>
            </a:r>
            <a:r>
              <a:rPr lang="en-US" dirty="0" err="1" smtClean="0"/>
              <a:t>Gelir-Servet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Harcama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tedbir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araçlardan</a:t>
            </a:r>
            <a:r>
              <a:rPr lang="en-US" dirty="0" smtClean="0"/>
              <a:t> </a:t>
            </a:r>
            <a:r>
              <a:rPr lang="en-US" dirty="0" err="1" smtClean="0"/>
              <a:t>yararlanılabilir</a:t>
            </a:r>
            <a:r>
              <a:rPr lang="en-US" dirty="0" smtClean="0"/>
              <a:t>: en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geçim</a:t>
            </a:r>
            <a:r>
              <a:rPr lang="en-US" dirty="0" smtClean="0"/>
              <a:t> </a:t>
            </a:r>
            <a:r>
              <a:rPr lang="en-US" dirty="0" err="1" smtClean="0"/>
              <a:t>indirimi</a:t>
            </a:r>
            <a:r>
              <a:rPr lang="en-US" dirty="0" smtClean="0"/>
              <a:t>,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oranlı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tarifesi</a:t>
            </a:r>
            <a:r>
              <a:rPr lang="en-US" dirty="0" smtClean="0"/>
              <a:t>, </a:t>
            </a:r>
            <a:r>
              <a:rPr lang="en-US" dirty="0" err="1" smtClean="0"/>
              <a:t>ayırma</a:t>
            </a:r>
            <a:r>
              <a:rPr lang="en-US" dirty="0" smtClean="0"/>
              <a:t> </a:t>
            </a:r>
            <a:r>
              <a:rPr lang="en-US" dirty="0" err="1" smtClean="0"/>
              <a:t>kuramı</a:t>
            </a:r>
            <a:r>
              <a:rPr lang="en-US" dirty="0" smtClean="0"/>
              <a:t> (</a:t>
            </a:r>
            <a:r>
              <a:rPr lang="en-US" dirty="0" err="1" smtClean="0"/>
              <a:t>teorisi</a:t>
            </a:r>
            <a:r>
              <a:rPr lang="en-US" dirty="0" smtClean="0"/>
              <a:t>),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amaçlı</a:t>
            </a:r>
            <a:r>
              <a:rPr lang="en-US" dirty="0" smtClean="0"/>
              <a:t> </a:t>
            </a:r>
            <a:r>
              <a:rPr lang="en-US" dirty="0" err="1" smtClean="0"/>
              <a:t>muafiyet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istisnalar</a:t>
            </a:r>
            <a:r>
              <a:rPr lang="en-US" dirty="0" smtClean="0"/>
              <a:t>, </a:t>
            </a:r>
            <a:r>
              <a:rPr lang="en-US" dirty="0" err="1" smtClean="0"/>
              <a:t>lüks</a:t>
            </a:r>
            <a:r>
              <a:rPr lang="en-US" dirty="0" smtClean="0"/>
              <a:t> </a:t>
            </a:r>
            <a:r>
              <a:rPr lang="en-US" dirty="0" err="1" smtClean="0"/>
              <a:t>tüketime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,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harcamaları</a:t>
            </a:r>
            <a:r>
              <a:rPr lang="en-US" dirty="0" smtClean="0"/>
              <a:t> </a:t>
            </a:r>
            <a:r>
              <a:rPr lang="en-US" dirty="0" err="1" smtClean="0"/>
              <a:t>hafif</a:t>
            </a:r>
            <a:r>
              <a:rPr lang="en-US" dirty="0" smtClean="0"/>
              <a:t> </a:t>
            </a:r>
            <a:r>
              <a:rPr lang="en-US" dirty="0" err="1" smtClean="0"/>
              <a:t>harcama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4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Servetin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Dağıtımı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nötr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amaç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yaklaşımlar</a:t>
            </a:r>
            <a:r>
              <a:rPr lang="en-US" dirty="0" smtClean="0"/>
              <a:t> </a:t>
            </a:r>
            <a:r>
              <a:rPr lang="en-US" dirty="0" err="1" smtClean="0"/>
              <a:t>kullanılabilir</a:t>
            </a:r>
            <a:r>
              <a:rPr lang="en-US" dirty="0" smtClean="0"/>
              <a:t>:</a:t>
            </a:r>
          </a:p>
          <a:p>
            <a:r>
              <a:rPr lang="en-US" dirty="0" smtClean="0"/>
              <a:t>Mali </a:t>
            </a:r>
            <a:r>
              <a:rPr lang="en-US" dirty="0" err="1" smtClean="0"/>
              <a:t>güce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da </a:t>
            </a:r>
            <a:r>
              <a:rPr lang="en-US" dirty="0" err="1" smtClean="0"/>
              <a:t>sağlar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oranlılık</a:t>
            </a:r>
            <a:r>
              <a:rPr lang="en-US" dirty="0" smtClean="0"/>
              <a:t> </a:t>
            </a:r>
            <a:r>
              <a:rPr lang="en-US" dirty="0" err="1" smtClean="0"/>
              <a:t>derecesine</a:t>
            </a:r>
            <a:r>
              <a:rPr lang="en-US" dirty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dağıtım</a:t>
            </a:r>
            <a:r>
              <a:rPr lang="en-US" dirty="0" smtClean="0"/>
              <a:t> </a:t>
            </a:r>
            <a:r>
              <a:rPr lang="en-US" dirty="0" err="1" smtClean="0"/>
              <a:t>sağlanabilir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uygulaması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tüketimin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vergiden</a:t>
            </a:r>
            <a:r>
              <a:rPr lang="en-US" dirty="0" smtClean="0"/>
              <a:t> </a:t>
            </a:r>
            <a:r>
              <a:rPr lang="en-US" dirty="0" err="1" smtClean="0"/>
              <a:t>bağışık</a:t>
            </a:r>
            <a:r>
              <a:rPr lang="en-US" dirty="0" smtClean="0"/>
              <a:t> </a:t>
            </a:r>
            <a:r>
              <a:rPr lang="en-US" dirty="0" err="1" smtClean="0"/>
              <a:t>tutulması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oranlı</a:t>
            </a:r>
            <a:r>
              <a:rPr lang="en-US" dirty="0" smtClean="0"/>
              <a:t> </a:t>
            </a:r>
            <a:r>
              <a:rPr lang="en-US" dirty="0" err="1" smtClean="0"/>
              <a:t>servet</a:t>
            </a:r>
            <a:r>
              <a:rPr lang="en-US" dirty="0" smtClean="0"/>
              <a:t> </a:t>
            </a:r>
            <a:r>
              <a:rPr lang="en-US" dirty="0" err="1" smtClean="0"/>
              <a:t>vergileri</a:t>
            </a:r>
            <a:r>
              <a:rPr lang="en-US" dirty="0" smtClean="0"/>
              <a:t> </a:t>
            </a:r>
            <a:r>
              <a:rPr lang="en-US" dirty="0" err="1" smtClean="0"/>
              <a:t>konması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Planlı</a:t>
            </a:r>
            <a:r>
              <a:rPr lang="en-US" dirty="0" smtClean="0"/>
              <a:t> </a:t>
            </a:r>
            <a:r>
              <a:rPr lang="en-US" dirty="0" err="1" smtClean="0"/>
              <a:t>Kalkınma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Mali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- </a:t>
            </a:r>
            <a:r>
              <a:rPr lang="en-US" dirty="0" err="1" smtClean="0"/>
              <a:t>servetin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dağıtımı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çelişebilir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tasarruf</a:t>
            </a:r>
            <a:r>
              <a:rPr lang="en-US" dirty="0" smtClean="0"/>
              <a:t> </a:t>
            </a:r>
            <a:r>
              <a:rPr lang="en-US" dirty="0" err="1" smtClean="0"/>
              <a:t>yararına</a:t>
            </a:r>
            <a:r>
              <a:rPr lang="en-US" dirty="0" smtClean="0"/>
              <a:t> </a:t>
            </a:r>
            <a:r>
              <a:rPr lang="en-US" dirty="0" err="1" smtClean="0"/>
              <a:t>tedbirler</a:t>
            </a:r>
            <a:r>
              <a:rPr lang="en-US" dirty="0" smtClean="0"/>
              <a:t> (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 </a:t>
            </a:r>
            <a:r>
              <a:rPr lang="en-US" dirty="0" err="1" smtClean="0"/>
              <a:t>lehine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dengeyi</a:t>
            </a:r>
            <a:r>
              <a:rPr lang="en-US" dirty="0" smtClean="0"/>
              <a:t> </a:t>
            </a:r>
            <a:r>
              <a:rPr lang="en-US" dirty="0" err="1" smtClean="0"/>
              <a:t>kurmaya</a:t>
            </a:r>
            <a:r>
              <a:rPr lang="en-US" dirty="0" smtClean="0"/>
              <a:t> </a:t>
            </a:r>
            <a:r>
              <a:rPr lang="en-US" dirty="0" err="1" smtClean="0"/>
              <a:t>çalışmak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Planlı</a:t>
            </a:r>
            <a:r>
              <a:rPr lang="en-US" dirty="0" smtClean="0"/>
              <a:t> </a:t>
            </a:r>
            <a:r>
              <a:rPr lang="en-US" dirty="0" err="1" smtClean="0"/>
              <a:t>kalkınma</a:t>
            </a:r>
            <a:r>
              <a:rPr lang="en-US" dirty="0" smtClean="0"/>
              <a:t> </a:t>
            </a:r>
            <a:r>
              <a:rPr lang="en-US" dirty="0" err="1" smtClean="0"/>
              <a:t>hedefi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yatırım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ihracat</a:t>
            </a:r>
            <a:r>
              <a:rPr lang="en-US" dirty="0" smtClean="0"/>
              <a:t> </a:t>
            </a:r>
            <a:r>
              <a:rPr lang="en-US" dirty="0" err="1" smtClean="0"/>
              <a:t>yararına</a:t>
            </a:r>
            <a:r>
              <a:rPr lang="en-US" dirty="0" smtClean="0"/>
              <a:t> </a:t>
            </a:r>
            <a:r>
              <a:rPr lang="en-US" dirty="0" err="1" smtClean="0"/>
              <a:t>tebdirler</a:t>
            </a:r>
            <a:r>
              <a:rPr lang="en-US" dirty="0" smtClean="0"/>
              <a:t> </a:t>
            </a:r>
            <a:r>
              <a:rPr lang="en-US" dirty="0" err="1" smtClean="0"/>
              <a:t>almayı</a:t>
            </a:r>
            <a:r>
              <a:rPr lang="en-US" dirty="0" smtClean="0"/>
              <a:t> </a:t>
            </a:r>
            <a:r>
              <a:rPr lang="en-US" dirty="0" err="1" smtClean="0"/>
              <a:t>gerektirir</a:t>
            </a:r>
            <a:r>
              <a:rPr lang="en-US" dirty="0" smtClean="0"/>
              <a:t>. (</a:t>
            </a:r>
            <a:r>
              <a:rPr lang="en-US" dirty="0" err="1" smtClean="0"/>
              <a:t>hızlandırılmış</a:t>
            </a:r>
            <a:r>
              <a:rPr lang="en-US" dirty="0" smtClean="0"/>
              <a:t> </a:t>
            </a:r>
            <a:r>
              <a:rPr lang="en-US" dirty="0" err="1" smtClean="0"/>
              <a:t>amortismanlar</a:t>
            </a:r>
            <a:r>
              <a:rPr lang="en-US" dirty="0" smtClean="0"/>
              <a:t>, </a:t>
            </a:r>
            <a:r>
              <a:rPr lang="en-US" dirty="0" err="1" smtClean="0"/>
              <a:t>yatırımlara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/>
              <a:t> </a:t>
            </a:r>
            <a:r>
              <a:rPr lang="en-US" dirty="0" err="1" smtClean="0"/>
              <a:t>indirimi</a:t>
            </a:r>
            <a:r>
              <a:rPr lang="en-US" dirty="0" smtClean="0"/>
              <a:t>, </a:t>
            </a:r>
            <a:r>
              <a:rPr lang="en-US" dirty="0" err="1" smtClean="0"/>
              <a:t>yatırım</a:t>
            </a:r>
            <a:r>
              <a:rPr lang="en-US" dirty="0" smtClean="0"/>
              <a:t> </a:t>
            </a:r>
            <a:r>
              <a:rPr lang="en-US" dirty="0" err="1" smtClean="0"/>
              <a:t>istisnaları</a:t>
            </a:r>
            <a:r>
              <a:rPr lang="en-US" dirty="0" smtClean="0"/>
              <a:t>, </a:t>
            </a:r>
            <a:r>
              <a:rPr lang="en-US" dirty="0" err="1" smtClean="0"/>
              <a:t>ihracatta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iadeleri</a:t>
            </a:r>
            <a:r>
              <a:rPr lang="en-US" dirty="0" smtClean="0"/>
              <a:t>, </a:t>
            </a:r>
            <a:r>
              <a:rPr lang="en-US" dirty="0" err="1" smtClean="0"/>
              <a:t>sektörel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teşvikleri</a:t>
            </a:r>
            <a:r>
              <a:rPr lang="en-US" dirty="0" smtClean="0"/>
              <a:t>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</TotalTime>
  <Words>501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Vergi Hukuku I  Vergilendirme Yetkisi ve Sınırlandırılması (Devam)</vt:lpstr>
      <vt:lpstr>II. Sosyal Devlet Açısından Vergilendirme Yetkisinin Sınırları </vt:lpstr>
      <vt:lpstr>PowerPoint Presentation</vt:lpstr>
      <vt:lpstr>PowerPoint Presentation</vt:lpstr>
      <vt:lpstr>PowerPoint Presentation</vt:lpstr>
      <vt:lpstr>a. Mali güce göre vergilendirme</vt:lpstr>
      <vt:lpstr>b. Gelir ve Servetin Yeniden Dağıtımı ve Vergilendirme</vt:lpstr>
      <vt:lpstr>c. Planlı Kalkınma 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Dilek Özkök  Çubukçu</dc:creator>
  <cp:lastModifiedBy>Dilek Özkök  Çubukçu</cp:lastModifiedBy>
  <cp:revision>3</cp:revision>
  <dcterms:created xsi:type="dcterms:W3CDTF">2021-01-18T11:46:55Z</dcterms:created>
  <dcterms:modified xsi:type="dcterms:W3CDTF">2021-01-19T11:56:40Z</dcterms:modified>
</cp:coreProperties>
</file>