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 autoAdjust="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3DAD9-0A1F-44FC-8778-8C325C584968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3DA32-96F6-4492-97E3-D23EE97CA13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68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3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60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83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04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8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51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50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60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6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26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16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MUSICAL DEVICES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 algn="just">
              <a:buNone/>
            </a:pPr>
            <a:r>
              <a:rPr lang="en-GB" dirty="0"/>
              <a:t>A syllable consists of a </a:t>
            </a:r>
            <a:r>
              <a:rPr lang="en-GB" b="1" dirty="0"/>
              <a:t>vowel</a:t>
            </a:r>
            <a:r>
              <a:rPr lang="en-GB" dirty="0"/>
              <a:t> sound that may be preceded or followed by </a:t>
            </a:r>
            <a:r>
              <a:rPr lang="en-GB" b="1" dirty="0"/>
              <a:t>consonant </a:t>
            </a:r>
            <a:r>
              <a:rPr lang="en-GB" dirty="0"/>
              <a:t>sounds. Any of these sounds may be repeated. The repetition of </a:t>
            </a:r>
            <a:r>
              <a:rPr lang="en-GB" b="1" dirty="0"/>
              <a:t>initial consonant sounds</a:t>
            </a:r>
            <a:r>
              <a:rPr lang="en-GB" dirty="0"/>
              <a:t> is </a:t>
            </a:r>
            <a:r>
              <a:rPr lang="en-GB" b="1" dirty="0"/>
              <a:t>alliteration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/>
              <a:t>ried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/>
              <a:t>rue</a:t>
            </a:r>
          </a:p>
          <a:p>
            <a:pPr marL="0" indent="0"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dirty="0"/>
              <a:t>afe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dirty="0"/>
              <a:t>ound</a:t>
            </a:r>
          </a:p>
          <a:p>
            <a:pPr marL="0" indent="0"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dirty="0"/>
              <a:t>ish or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dirty="0"/>
              <a:t>owl</a:t>
            </a:r>
          </a:p>
          <a:p>
            <a:pPr marL="0" indent="0"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GB" dirty="0"/>
              <a:t>hyme or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GB" dirty="0"/>
              <a:t>eason  </a:t>
            </a:r>
          </a:p>
        </p:txBody>
      </p:sp>
    </p:spTree>
    <p:extLst>
      <p:ext uri="{BB962C8B-B14F-4D97-AF65-F5344CB8AC3E}">
        <p14:creationId xmlns:p14="http://schemas.microsoft.com/office/powerpoint/2010/main" val="266972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repetition of vowel sounds </a:t>
            </a:r>
            <a:r>
              <a:rPr lang="en-GB" dirty="0"/>
              <a:t>is </a:t>
            </a:r>
            <a:r>
              <a:rPr lang="en-GB" b="1" dirty="0"/>
              <a:t>assonance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m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s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 h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tter</a:t>
            </a:r>
          </a:p>
          <a:p>
            <a:pPr marL="0" indent="0">
              <a:buNone/>
            </a:pPr>
            <a:r>
              <a:rPr lang="en-GB" dirty="0"/>
              <a:t> t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dirty="0"/>
              <a:t>me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GB" dirty="0"/>
              <a:t>ut of m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dirty="0"/>
              <a:t>nd</a:t>
            </a:r>
          </a:p>
          <a:p>
            <a:pPr marL="0" indent="0">
              <a:buNone/>
            </a:pPr>
            <a:r>
              <a:rPr lang="en-GB" dirty="0"/>
              <a:t> fr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GB" dirty="0"/>
              <a:t>asy</a:t>
            </a:r>
          </a:p>
          <a:p>
            <a:pPr marL="0" indent="0">
              <a:buNone/>
            </a:pPr>
            <a:r>
              <a:rPr lang="en-GB" dirty="0"/>
              <a:t> sl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pd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dirty="0"/>
              <a:t>sh</a:t>
            </a:r>
          </a:p>
        </p:txBody>
      </p:sp>
    </p:spTree>
    <p:extLst>
      <p:ext uri="{BB962C8B-B14F-4D97-AF65-F5344CB8AC3E}">
        <p14:creationId xmlns:p14="http://schemas.microsoft.com/office/powerpoint/2010/main" val="278422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repetition of final consonant sounds </a:t>
            </a:r>
            <a:r>
              <a:rPr lang="en-GB" dirty="0"/>
              <a:t>is </a:t>
            </a:r>
            <a:r>
              <a:rPr lang="en-GB" b="1" dirty="0"/>
              <a:t>consonance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 fir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GB" dirty="0"/>
              <a:t> and la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</a:p>
          <a:p>
            <a:pPr marL="0" indent="0">
              <a:buNone/>
            </a:pPr>
            <a:r>
              <a:rPr lang="en-GB" dirty="0"/>
              <a:t> odd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dirty="0"/>
              <a:t> and end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  <a:p>
            <a:pPr marL="0" indent="0">
              <a:buNone/>
            </a:pPr>
            <a:r>
              <a:rPr lang="en-GB" dirty="0"/>
              <a:t> shor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dirty="0"/>
              <a:t> and swee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41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Rhyme</a:t>
            </a:r>
            <a:r>
              <a:rPr lang="en-GB" dirty="0"/>
              <a:t> is the repetition of the accented vowel sound and any succeeding consonant sounds. It is called </a:t>
            </a:r>
            <a:r>
              <a:rPr lang="en-GB" b="1" dirty="0"/>
              <a:t>masculine when the rhyme sounds involve only one syllable</a:t>
            </a:r>
            <a:r>
              <a:rPr lang="en-GB" dirty="0"/>
              <a:t> such as:</a:t>
            </a:r>
          </a:p>
          <a:p>
            <a:pPr marL="0" indent="0">
              <a:buNone/>
            </a:pPr>
            <a:r>
              <a:rPr lang="en-GB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en-GB" dirty="0"/>
              <a:t>sup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</a:t>
            </a:r>
            <a:r>
              <a:rPr lang="en-GB" dirty="0"/>
              <a:t> and re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tort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claims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flames</a:t>
            </a:r>
          </a:p>
        </p:txBody>
      </p:sp>
    </p:spTree>
    <p:extLst>
      <p:ext uri="{BB962C8B-B14F-4D97-AF65-F5344CB8AC3E}">
        <p14:creationId xmlns:p14="http://schemas.microsoft.com/office/powerpoint/2010/main" val="387332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It is </a:t>
            </a:r>
            <a:r>
              <a:rPr lang="en-GB" b="1" dirty="0"/>
              <a:t>feminine</a:t>
            </a:r>
            <a:r>
              <a:rPr lang="en-GB" dirty="0"/>
              <a:t> when the rhyme sounds </a:t>
            </a:r>
            <a:r>
              <a:rPr lang="en-GB" b="1" dirty="0"/>
              <a:t>involve two or more syllables </a:t>
            </a:r>
            <a:r>
              <a:rPr lang="en-GB" dirty="0"/>
              <a:t>such as: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en-GB" i="1" dirty="0"/>
              <a:t>tion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GB" i="1" dirty="0"/>
              <a:t>cean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</a:t>
            </a:r>
            <a:r>
              <a:rPr lang="en-GB" i="1" dirty="0"/>
              <a:t>low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</a:t>
            </a:r>
            <a:r>
              <a:rPr lang="en-GB" i="1" dirty="0"/>
              <a:t>low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</a:t>
            </a:r>
            <a:r>
              <a:rPr lang="en-GB" i="1" dirty="0"/>
              <a:t>ci</a:t>
            </a:r>
            <a:r>
              <a:rPr lang="en-GB" u="sng" dirty="0"/>
              <a:t>ting</a:t>
            </a:r>
            <a:r>
              <a:rPr lang="en-GB" dirty="0"/>
              <a:t> and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GB" i="1" dirty="0"/>
              <a:t>vi</a:t>
            </a:r>
            <a:r>
              <a:rPr lang="en-GB" u="sng" dirty="0"/>
              <a:t>ting</a:t>
            </a:r>
          </a:p>
        </p:txBody>
      </p:sp>
    </p:spTree>
    <p:extLst>
      <p:ext uri="{BB962C8B-B14F-4D97-AF65-F5344CB8AC3E}">
        <p14:creationId xmlns:p14="http://schemas.microsoft.com/office/powerpoint/2010/main" val="333370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It is called </a:t>
            </a:r>
            <a:r>
              <a:rPr lang="en-GB" b="1" dirty="0"/>
              <a:t>internal rhyme </a:t>
            </a:r>
            <a:r>
              <a:rPr lang="en-GB" dirty="0"/>
              <a:t>when there are </a:t>
            </a:r>
            <a:r>
              <a:rPr lang="en-GB" b="1" dirty="0"/>
              <a:t>rhyming words within the single line</a:t>
            </a:r>
            <a:r>
              <a:rPr lang="en-GB" dirty="0"/>
              <a:t>; and </a:t>
            </a:r>
            <a:r>
              <a:rPr lang="en-GB" b="1" dirty="0"/>
              <a:t>end rhyme </a:t>
            </a:r>
            <a:r>
              <a:rPr lang="en-GB" dirty="0"/>
              <a:t>when the </a:t>
            </a:r>
            <a:r>
              <a:rPr lang="en-GB" b="1" dirty="0"/>
              <a:t>rhyming words</a:t>
            </a:r>
            <a:r>
              <a:rPr lang="tr-TR" b="1" dirty="0"/>
              <a:t> </a:t>
            </a:r>
            <a:r>
              <a:rPr lang="en-GB" b="1" dirty="0"/>
              <a:t>are at the ends of lines</a:t>
            </a:r>
            <a:r>
              <a:rPr lang="en-GB" dirty="0"/>
              <a:t>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Once upon a midnight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dreary</a:t>
            </a:r>
            <a:r>
              <a:rPr lang="en-US" dirty="0"/>
              <a:t>, while I pondered, weak 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weary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/>
              <a:t>While I nodded, nearly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napping</a:t>
            </a:r>
            <a:r>
              <a:rPr lang="en-US" dirty="0"/>
              <a:t>, suddenly there came a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tapping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(from «The Raven» by Edgar Allen Poe)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86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Approximate rhymes </a:t>
            </a:r>
            <a:r>
              <a:rPr lang="tr-TR" dirty="0"/>
              <a:t>(also called </a:t>
            </a:r>
            <a:r>
              <a:rPr lang="tr-TR" b="1" dirty="0"/>
              <a:t>slant rhymes</a:t>
            </a:r>
            <a:r>
              <a:rPr lang="tr-TR" dirty="0"/>
              <a:t>, </a:t>
            </a:r>
            <a:r>
              <a:rPr lang="tr-TR" b="1" dirty="0"/>
              <a:t>imperfect rhymes</a:t>
            </a:r>
            <a:r>
              <a:rPr lang="tr-TR" dirty="0"/>
              <a:t>, or </a:t>
            </a:r>
            <a:r>
              <a:rPr lang="tr-TR" b="1" dirty="0"/>
              <a:t>half rhymes</a:t>
            </a:r>
            <a:r>
              <a:rPr lang="tr-TR" dirty="0"/>
              <a:t>) c</a:t>
            </a:r>
            <a:r>
              <a:rPr lang="en-US" dirty="0"/>
              <a:t>an be defined as a rhyme in which </a:t>
            </a:r>
            <a:r>
              <a:rPr lang="tr-TR" dirty="0"/>
              <a:t>only half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 rhymes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sh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</a:t>
            </a:r>
            <a:r>
              <a:rPr lang="tr-TR" dirty="0"/>
              <a:t> and ke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tr-TR" dirty="0"/>
              <a:t>ly and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fright</a:t>
            </a:r>
            <a:r>
              <a:rPr lang="tr-TR" dirty="0"/>
              <a:t>ful</a:t>
            </a:r>
          </a:p>
        </p:txBody>
      </p:sp>
    </p:spTree>
    <p:extLst>
      <p:ext uri="{BB962C8B-B14F-4D97-AF65-F5344CB8AC3E}">
        <p14:creationId xmlns:p14="http://schemas.microsoft.com/office/powerpoint/2010/main" val="3680797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List </a:t>
            </a:r>
            <a:r>
              <a:rPr lang="en-GB" dirty="0"/>
              <a:t>the use of alliteration, assonance, consonance, half-rhyme, internal rhyme, and word repetition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Counting-Out Rhyme</a:t>
            </a:r>
            <a:r>
              <a:rPr lang="tr-TR" b="1" dirty="0"/>
              <a:t> </a:t>
            </a:r>
            <a:r>
              <a:rPr lang="tr-TR" dirty="0"/>
              <a:t>by </a:t>
            </a:r>
            <a:r>
              <a:rPr lang="en-US" dirty="0"/>
              <a:t>Edna St. Vincent Millay</a:t>
            </a:r>
          </a:p>
          <a:p>
            <a:pPr marL="0" indent="0">
              <a:buNone/>
            </a:pPr>
            <a:r>
              <a:rPr lang="en-US" dirty="0"/>
              <a:t>Silver bark of beech, and sallow </a:t>
            </a:r>
            <a:br>
              <a:rPr lang="en-US" dirty="0"/>
            </a:br>
            <a:r>
              <a:rPr lang="en-US" dirty="0"/>
              <a:t>Bark of yellow birch and yellow </a:t>
            </a:r>
            <a:br>
              <a:rPr lang="en-US" dirty="0"/>
            </a:br>
            <a:r>
              <a:rPr lang="en-US" dirty="0"/>
              <a:t>Twig of willow.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Stripe of green in moosewood maple, </a:t>
            </a:r>
            <a:br>
              <a:rPr lang="en-US" dirty="0"/>
            </a:br>
            <a:r>
              <a:rPr lang="en-US" dirty="0" err="1"/>
              <a:t>Colour</a:t>
            </a:r>
            <a:r>
              <a:rPr lang="en-US" dirty="0"/>
              <a:t> seen in leaf of apple, </a:t>
            </a:r>
            <a:br>
              <a:rPr lang="en-US" dirty="0"/>
            </a:br>
            <a:r>
              <a:rPr lang="en-US" dirty="0"/>
              <a:t>Bark of </a:t>
            </a:r>
            <a:r>
              <a:rPr lang="en-US" dirty="0" err="1"/>
              <a:t>popple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Wood of </a:t>
            </a:r>
            <a:r>
              <a:rPr lang="en-US" dirty="0" err="1"/>
              <a:t>popple</a:t>
            </a:r>
            <a:r>
              <a:rPr lang="en-US" dirty="0"/>
              <a:t> pale as moonbeam, </a:t>
            </a:r>
            <a:br>
              <a:rPr lang="en-US" dirty="0"/>
            </a:br>
            <a:r>
              <a:rPr lang="en-US" dirty="0"/>
              <a:t>Wood of oak for yoke and barn-beam, </a:t>
            </a:r>
            <a:br>
              <a:rPr lang="en-US" dirty="0"/>
            </a:br>
            <a:r>
              <a:rPr lang="en-US" dirty="0"/>
              <a:t>Wood of hornbeam.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Silver bark of beech, and hollow </a:t>
            </a:r>
            <a:br>
              <a:rPr lang="en-US" dirty="0"/>
            </a:br>
            <a:r>
              <a:rPr lang="en-US" dirty="0"/>
              <a:t>Stem of elder, tall and yellow </a:t>
            </a:r>
            <a:br>
              <a:rPr lang="en-US" dirty="0"/>
            </a:br>
            <a:r>
              <a:rPr lang="en-US" dirty="0"/>
              <a:t>Twig of willow.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39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300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MUSICAL DEVICES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List the use of alliteration, assonance, consonance, half-rhyme, internal rhyme, and word repetition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93</cp:revision>
  <dcterms:created xsi:type="dcterms:W3CDTF">2018-11-27T06:15:09Z</dcterms:created>
  <dcterms:modified xsi:type="dcterms:W3CDTF">2020-05-03T23:34:48Z</dcterms:modified>
</cp:coreProperties>
</file>