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93" r:id="rId2"/>
    <p:sldId id="269" r:id="rId3"/>
    <p:sldId id="270" r:id="rId4"/>
    <p:sldId id="294" r:id="rId5"/>
    <p:sldId id="295" r:id="rId6"/>
    <p:sldId id="296" r:id="rId7"/>
    <p:sldId id="297" r:id="rId8"/>
    <p:sldId id="298" r:id="rId9"/>
    <p:sldId id="29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Kambiyo</a:t>
            </a:r>
            <a:r>
              <a:rPr lang="de-DE" dirty="0"/>
              <a:t> </a:t>
            </a:r>
            <a:r>
              <a:rPr lang="de-DE" dirty="0" err="1"/>
              <a:t>senetleri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ortak</a:t>
            </a:r>
            <a:r>
              <a:rPr lang="de-DE" dirty="0"/>
              <a:t> </a:t>
            </a:r>
            <a:r>
              <a:rPr lang="de-DE" dirty="0" err="1"/>
              <a:t>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Kambiyo Senedi Kavramı</a:t>
            </a:r>
            <a:br>
              <a:rPr lang="tr-TR" b="1" dirty="0"/>
            </a:br>
            <a:r>
              <a:rPr lang="tr-TR" dirty="0"/>
              <a:t>Poliçe, bono ve çekten oluşan kıymetli evrak grubu, kambiyo senetleri</a:t>
            </a:r>
            <a:br>
              <a:rPr lang="tr-TR" dirty="0"/>
            </a:br>
            <a:r>
              <a:rPr lang="tr-TR" dirty="0"/>
              <a:t>ya da ticari senetler olarak adlandırılmaktadır.</a:t>
            </a:r>
            <a:br>
              <a:rPr lang="tr-TR" dirty="0"/>
            </a:br>
            <a:r>
              <a:rPr lang="tr-TR" dirty="0"/>
              <a:t>Kambiyo senetleri kıymetli evrak niteliği taşımakta olduklarından,</a:t>
            </a:r>
            <a:br>
              <a:rPr lang="tr-TR" dirty="0"/>
            </a:br>
            <a:r>
              <a:rPr lang="tr-TR" dirty="0"/>
              <a:t>kıymetli evraka ilişkin genel esaslara tâbidirler. Bunun yanı sıra, ticari hayat açısından taşıdıkları büyük önem nedeniyle, kambiyo senetlerine ilişkin hükümler, Türk Ticaret Kanunu’nda özel olarak düzenlenmiştir.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847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Kambiyo</a:t>
            </a:r>
            <a:r>
              <a:rPr lang="de-DE" dirty="0"/>
              <a:t> </a:t>
            </a:r>
            <a:r>
              <a:rPr lang="de-DE" dirty="0" err="1"/>
              <a:t>senetleri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ortak</a:t>
            </a:r>
            <a:r>
              <a:rPr lang="de-DE" dirty="0"/>
              <a:t> </a:t>
            </a:r>
            <a:r>
              <a:rPr lang="de-DE" dirty="0" err="1"/>
              <a:t>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Kanunen Emre Yazılı Senetlerdir</a:t>
            </a:r>
            <a:endParaRPr lang="tr-TR" dirty="0"/>
          </a:p>
          <a:p>
            <a:r>
              <a:rPr lang="tr-TR" b="1" dirty="0"/>
              <a:t>Alacak Senetleridir</a:t>
            </a:r>
            <a:endParaRPr lang="tr-TR" dirty="0"/>
          </a:p>
          <a:p>
            <a:r>
              <a:rPr lang="tr-TR" b="1" dirty="0"/>
              <a:t>Şekle Sıkı Sıkıya Bağlılık Esası Geçerlidir</a:t>
            </a:r>
            <a:r>
              <a:rPr lang="tr-TR" dirty="0"/>
              <a:t> </a:t>
            </a:r>
          </a:p>
          <a:p>
            <a:r>
              <a:rPr lang="tr-TR" b="1" dirty="0"/>
              <a:t>Müteselsil Sorumluluk İlkesi Geçerlidir</a:t>
            </a:r>
            <a:endParaRPr lang="tr-TR" dirty="0"/>
          </a:p>
          <a:p>
            <a:r>
              <a:rPr lang="tr-TR" b="1" dirty="0"/>
              <a:t>İmzaların Bağımsızlığı İlkesi Geçerlidir</a:t>
            </a:r>
            <a:endParaRPr lang="tr-TR" dirty="0"/>
          </a:p>
          <a:p>
            <a:r>
              <a:rPr lang="tr-TR" b="1" dirty="0"/>
              <a:t>Soyut (Mücerret) Kıymetli Evrak Niteliği Taşırlar</a:t>
            </a:r>
            <a:endParaRPr lang="tr-TR" dirty="0"/>
          </a:p>
          <a:p>
            <a:r>
              <a:rPr lang="tr-TR" b="1" dirty="0"/>
              <a:t>Emre ve Hamile Yazılı Kambiyo Senetleri, Kamu</a:t>
            </a:r>
            <a:br>
              <a:rPr lang="tr-TR" b="1" dirty="0"/>
            </a:br>
            <a:r>
              <a:rPr lang="tr-TR" b="1" dirty="0"/>
              <a:t>İtimadına Mazhar Nitelik Taşırlar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978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78580" y="1559442"/>
            <a:ext cx="8915400" cy="3777622"/>
          </a:xfrm>
        </p:spPr>
        <p:txBody>
          <a:bodyPr/>
          <a:lstStyle/>
          <a:p>
            <a:r>
              <a:rPr lang="tr-TR" b="1" dirty="0"/>
              <a:t>Kanunen Emre Yazılı Senetlerdir</a:t>
            </a:r>
            <a:br>
              <a:rPr lang="tr-TR" b="1" dirty="0"/>
            </a:br>
            <a:r>
              <a:rPr lang="tr-TR" dirty="0"/>
              <a:t>Kambiyo senetleri, lehtarın (alacaklının) açıkça emrine düzenlenebilmektedir. Örneğin “İşbu çek karşılığında Leyla Leman’ın emrine 1000 TL ödeyiniz”.</a:t>
            </a:r>
            <a:br>
              <a:rPr lang="tr-TR" dirty="0"/>
            </a:br>
            <a:r>
              <a:rPr lang="tr-TR" dirty="0"/>
              <a:t>Kambiyo senetlerinde lehtarın (alacaklının) adının belirtilmiş olması,</a:t>
            </a:r>
            <a:br>
              <a:rPr lang="tr-TR" dirty="0"/>
            </a:br>
            <a:r>
              <a:rPr lang="tr-TR" dirty="0"/>
              <a:t>senette ayrıca emre kaydı yer almasa bile bu senetlerin emre yazılı</a:t>
            </a:r>
            <a:br>
              <a:rPr lang="tr-TR" dirty="0"/>
            </a:br>
            <a:r>
              <a:rPr lang="tr-TR" dirty="0"/>
              <a:t>kabul edilmesi için yeterlidir. Zira Türk Ticaret Kanunu, kambiyo</a:t>
            </a:r>
            <a:br>
              <a:rPr lang="tr-TR" dirty="0"/>
            </a:br>
            <a:r>
              <a:rPr lang="tr-TR" dirty="0"/>
              <a:t>senetlerinin kanunen emre yazılı olduklarını kabul </a:t>
            </a:r>
            <a:r>
              <a:rPr lang="tr-TR" dirty="0" err="1"/>
              <a:t>etmektedi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Kambiyo senetlerinin nama yazılı olarak düzenlenebilmeleri için</a:t>
            </a:r>
            <a:br>
              <a:rPr lang="tr-TR" dirty="0"/>
            </a:br>
            <a:r>
              <a:rPr lang="tr-TR" dirty="0"/>
              <a:t>senet metninde mutlaka “menfi emre </a:t>
            </a:r>
            <a:r>
              <a:rPr lang="tr-TR" dirty="0" err="1"/>
              <a:t>kaydı”na</a:t>
            </a:r>
            <a:r>
              <a:rPr lang="tr-TR" dirty="0"/>
              <a:t> yer verilmesi gerekir.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274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Alacak Senetleridir</a:t>
            </a:r>
            <a:br>
              <a:rPr lang="tr-TR" b="1" dirty="0"/>
            </a:br>
            <a:r>
              <a:rPr lang="tr-TR" dirty="0"/>
              <a:t>Senede bağlanmış hakkın türüne göre kıymetli evrakın; alacak senetleri, eşya hukuku (emtia) senetleri ve hisse senetleri şeklinde sınıflandırıldığı yukarıda belirtilmişti.</a:t>
            </a:r>
            <a:br>
              <a:rPr lang="tr-TR" dirty="0"/>
            </a:br>
            <a:r>
              <a:rPr lang="tr-TR" dirty="0"/>
              <a:t>Kambiyo senetleri, bu sınıflandırma açısından değerlendirildiğinde,</a:t>
            </a:r>
            <a:br>
              <a:rPr lang="tr-TR" dirty="0"/>
            </a:br>
            <a:r>
              <a:rPr lang="tr-TR" dirty="0"/>
              <a:t>alacak senedi sınıfına girmektedir. Kambiyo senetlerine, senede belli</a:t>
            </a:r>
            <a:br>
              <a:rPr lang="tr-TR" dirty="0"/>
            </a:br>
            <a:r>
              <a:rPr lang="tr-TR" dirty="0"/>
              <a:t>bir miktar para borcunun ödenmesini konu edinen alacak hakkı bağlanabilmektedir. Bu senetlere ayni haklar ya da hissedarlık hakları</a:t>
            </a:r>
            <a:br>
              <a:rPr lang="tr-TR" dirty="0"/>
            </a:br>
            <a:r>
              <a:rPr lang="tr-TR" dirty="0"/>
              <a:t>bağlanamaz.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2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Şekle Sıkı Sıkıya Bağlılık Esası Geçerlidir</a:t>
            </a:r>
            <a:br>
              <a:rPr lang="tr-TR" b="1" dirty="0"/>
            </a:br>
            <a:r>
              <a:rPr lang="tr-TR" dirty="0"/>
              <a:t>Kambiyo senetlerinin zorunlu şekil şartları Kanun’da belirtilmiştir.</a:t>
            </a:r>
            <a:br>
              <a:rPr lang="tr-TR" dirty="0"/>
            </a:br>
            <a:r>
              <a:rPr lang="tr-TR" dirty="0"/>
              <a:t>Bir kambiyo senedinin geçerli olarak doğabilmesi için söz konusu</a:t>
            </a:r>
            <a:br>
              <a:rPr lang="tr-TR" dirty="0"/>
            </a:br>
            <a:r>
              <a:rPr lang="tr-TR" dirty="0"/>
              <a:t>zorunlu şekil şartlarının tamamının senet metninde yer alması gereklidir. Zorunlu şekil şartlarından biri dahi eksik (örneğin unutulmuş)</a:t>
            </a:r>
            <a:br>
              <a:rPr lang="tr-TR" dirty="0"/>
            </a:br>
            <a:r>
              <a:rPr lang="tr-TR" dirty="0"/>
              <a:t>olsa senet, kambiyo senedi niteliği kazanamaz.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8797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Müteselsil Sorumluluk İlkesi Geçerlidir</a:t>
            </a:r>
            <a:br>
              <a:rPr lang="tr-TR" b="1" dirty="0"/>
            </a:br>
            <a:r>
              <a:rPr lang="tr-TR" dirty="0"/>
              <a:t>Senedin borçlusu senet bedelini ödemediği takdirde, senette imzası</a:t>
            </a:r>
            <a:br>
              <a:rPr lang="tr-TR" dirty="0"/>
            </a:br>
            <a:r>
              <a:rPr lang="tr-TR" dirty="0"/>
              <a:t>bulunan tüm ilgililer, senet bedelinin ödenmesinden </a:t>
            </a:r>
            <a:r>
              <a:rPr lang="tr-TR" dirty="0" err="1"/>
              <a:t>müteselsilen</a:t>
            </a:r>
            <a:br>
              <a:rPr lang="tr-TR" dirty="0"/>
            </a:br>
            <a:r>
              <a:rPr lang="tr-TR" dirty="0"/>
              <a:t>sorumludurlar. Senet bedelini asıl borçludan tahsil edemeyen hamil, senette imzası olan herhangi bir ilgiliye, sıra gözetmek zorunda olmaksızın müracaat ederek, borcun tamamını ödemesini talep edebilir. </a:t>
            </a:r>
            <a:r>
              <a:rPr lang="tr-TR" b="1" dirty="0"/>
              <a:t>Müracaat hakkı </a:t>
            </a:r>
            <a:r>
              <a:rPr lang="tr-TR" dirty="0"/>
              <a:t>denilen bu olanak, kambiyo senetlerinin tedavül gücünü artırmaktadır.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682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İmzaların Bağımsızlığı İlkesi Geçerlidir</a:t>
            </a:r>
            <a:br>
              <a:rPr lang="tr-TR" b="1" dirty="0"/>
            </a:br>
            <a:r>
              <a:rPr lang="tr-TR" dirty="0"/>
              <a:t>Kambiyo senetleri üzerinde yer alan her bir beyanın ve imzanın</a:t>
            </a:r>
            <a:br>
              <a:rPr lang="tr-TR" dirty="0"/>
            </a:br>
            <a:r>
              <a:rPr lang="tr-TR" dirty="0"/>
              <a:t>geçerliliği, senette yer alan diğer beyan ve imzaların geçerliğinden</a:t>
            </a:r>
            <a:br>
              <a:rPr lang="tr-TR" dirty="0"/>
            </a:br>
            <a:r>
              <a:rPr lang="tr-TR" dirty="0"/>
              <a:t>bağımsızdır. </a:t>
            </a:r>
            <a:r>
              <a:rPr lang="tr-TR" b="1" dirty="0"/>
              <a:t>İmzaların bağımsızlığı ilkesi </a:t>
            </a:r>
            <a:r>
              <a:rPr lang="tr-TR" dirty="0"/>
              <a:t>adı verilen bu ilke; senette (keşideci, lehtar, </a:t>
            </a:r>
            <a:r>
              <a:rPr lang="tr-TR" dirty="0" err="1"/>
              <a:t>avalist</a:t>
            </a:r>
            <a:r>
              <a:rPr lang="tr-TR" dirty="0"/>
              <a:t> ya da ciranta gibi sıfatlarla)</a:t>
            </a:r>
            <a:br>
              <a:rPr lang="tr-TR" dirty="0"/>
            </a:br>
            <a:r>
              <a:rPr lang="tr-TR" dirty="0"/>
              <a:t>yer alan imzaların geçersizliğinin, diğer imza sahiplerinin imzalarından doğan taahhütlerini etkilememesi ve böyle durumlarda dahi</a:t>
            </a:r>
            <a:br>
              <a:rPr lang="tr-TR" dirty="0"/>
            </a:br>
            <a:r>
              <a:rPr lang="tr-TR" dirty="0"/>
              <a:t>diğer imza sahiplerinin kambiyo senedinden doğan borçlarının sürmesi anlamına gelmektedir.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0711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Soyut (Mücerret) Kıymetli Evrak Niteliği Taşırlar</a:t>
            </a:r>
            <a:br>
              <a:rPr lang="tr-TR" b="1" dirty="0"/>
            </a:br>
            <a:r>
              <a:rPr lang="tr-TR" dirty="0"/>
              <a:t>Kambiyo senetleri, soyut (mücerret) kıymetli evrak niteliği taşımaktadırlar; bu nedenle kambiyo senetlerinin düzenlenmesine neden olan</a:t>
            </a:r>
            <a:br>
              <a:rPr lang="tr-TR" dirty="0"/>
            </a:br>
            <a:r>
              <a:rPr lang="tr-TR" dirty="0"/>
              <a:t>temeldeki borç ilişkisi senet metninden anlaşılamamaktadır. Örneğin</a:t>
            </a:r>
            <a:br>
              <a:rPr lang="tr-TR" dirty="0"/>
            </a:br>
            <a:r>
              <a:rPr lang="tr-TR" dirty="0"/>
              <a:t>bir bononun keşidecinin lehtara kira sözleşmesinden doğan bir borcu</a:t>
            </a:r>
            <a:br>
              <a:rPr lang="tr-TR" dirty="0"/>
            </a:br>
            <a:r>
              <a:rPr lang="tr-TR" dirty="0"/>
              <a:t>için mi ya da satım sözleşmesinden doğan bir borcu için mi düzenlendiği hususu, bono metninden anlaşılamaz.</a:t>
            </a:r>
            <a:br>
              <a:rPr lang="tr-TR" dirty="0"/>
            </a:br>
            <a:r>
              <a:rPr lang="tr-TR" dirty="0"/>
              <a:t>Temel ilişki (örneğin satım sözleşmesi) ile kambiyo senedi arasında</a:t>
            </a:r>
            <a:br>
              <a:rPr lang="tr-TR" dirty="0"/>
            </a:br>
            <a:r>
              <a:rPr lang="tr-TR" dirty="0"/>
              <a:t>bağ kurulmadığından, temel ilişkideki sakatlıklar da (örneğin temeldeki satım sözleşmesinin geçersizliği) kambiyo senedi ilişkisini kural</a:t>
            </a:r>
            <a:br>
              <a:rPr lang="tr-TR" dirty="0"/>
            </a:br>
            <a:r>
              <a:rPr lang="tr-TR" dirty="0"/>
              <a:t>olarak etkileyemez.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938629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</TotalTime>
  <Words>104</Words>
  <Application>Microsoft Office PowerPoint</Application>
  <PresentationFormat>Geniş ekran</PresentationFormat>
  <Paragraphs>20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Kambiyo senetleri ve ortak özellikleri</vt:lpstr>
      <vt:lpstr>Kambiyo senetleri ve ortak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18</cp:revision>
  <dcterms:created xsi:type="dcterms:W3CDTF">2017-02-13T10:15:49Z</dcterms:created>
  <dcterms:modified xsi:type="dcterms:W3CDTF">2017-02-14T20:20:53Z</dcterms:modified>
</cp:coreProperties>
</file>