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5617"/>
  </p:normalViewPr>
  <p:slideViewPr>
    <p:cSldViewPr snapToGrid="0">
      <p:cViewPr varScale="1">
        <p:scale>
          <a:sx n="91" d="100"/>
          <a:sy n="91" d="100"/>
        </p:scale>
        <p:origin x="5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3D22A64-16D1-454C-80BC-0717401AEC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EAAE86F-899C-B6A3-0072-A3C9DF2C26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E824BF7-A691-E7AD-399D-FFC328928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62B8-A6EA-7C4C-9164-CF5A651FD3FD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BA5B402-039F-0A3B-AD69-ECCDD7E49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53D9617-9464-E24C-A9B3-C336C2E2F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CF25-5290-AA4B-80EA-09A730809A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2858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3ECB998-B873-9CC7-D313-FDAD52154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CB39C9F-E44D-3FF6-861B-E5EE4EDF14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E4A3A86-2B92-E9DE-3473-6E3169397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62B8-A6EA-7C4C-9164-CF5A651FD3FD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C0FDA3E-5F35-F506-9209-43857D2AD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5ADC0C5-B2A9-36E9-85B1-435CADF3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CF25-5290-AA4B-80EA-09A730809A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2208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F70AB716-07C6-A999-8D40-97E5D30F70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284045B-B3C3-A3EA-5AC3-6CFEE79F8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D92AD78-CDBA-24E3-20BC-6426999A7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62B8-A6EA-7C4C-9164-CF5A651FD3FD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B10EFBC-C9E2-C166-4F14-1EA350CC9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B7F8D15-FB22-FC4B-EE9D-49470F409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CF25-5290-AA4B-80EA-09A730809A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679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70F38A2-CA2D-51ED-0E5B-0566598D1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97C0BEA-6D7D-21B2-FBAD-C9A745C23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0C2C891-AC5E-FE7C-F6DF-655D17627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62B8-A6EA-7C4C-9164-CF5A651FD3FD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4AF771A-C4CD-E045-37AB-3FAC05EAD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D9B6089-D9C2-2324-705D-C832EA24A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CF25-5290-AA4B-80EA-09A730809A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5980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A9A9BFF-9860-53CA-A6A3-A3179B4C5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0BF9E8D-F0EC-C6BE-6BBA-24BE3017A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5E4A24E-391F-F9DB-9DFD-2C0167E64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62B8-A6EA-7C4C-9164-CF5A651FD3FD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5723404-A7A2-72CE-A477-EEB12828A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30F0ABB-C1BE-4087-D20D-A07ABF9F4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CF25-5290-AA4B-80EA-09A730809A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8535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3CE6593-6191-6B8D-7806-39219EE8F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3D0D2D8-CBCE-D1D5-9520-4FE4246F05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39C301A-46FD-EED0-1B51-FD7E39153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DE249C4-3985-C2E2-84A2-E0D8E40FE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62B8-A6EA-7C4C-9164-CF5A651FD3FD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8B6944A-8775-C658-DE38-3B2496982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3269FE5-B90E-894A-A677-B7E75D55E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CF25-5290-AA4B-80EA-09A730809A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159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27F6650-F66F-F696-1007-D3ED52505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42AA0E1-8F0E-75BD-D6F5-39947A8F5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023D9C1-B15E-A437-9076-34311360CD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24C78416-13BB-ACA2-DF1A-D405B13FDF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4A259FA-83C4-9A93-8CF4-7993CDE7AF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C0E2CB0B-FE41-E5E1-B1E1-805A0756C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62B8-A6EA-7C4C-9164-CF5A651FD3FD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03C024F3-503C-E683-6CA2-84FD83BC6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955D7CF9-BA86-7C5A-D943-D88035163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CF25-5290-AA4B-80EA-09A730809A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930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9A15807-674C-E3E4-182E-139C630F3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B6690DCE-439D-B13F-47E8-CD8AB8B64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62B8-A6EA-7C4C-9164-CF5A651FD3FD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ACF122F-D992-5D6E-0B31-F81916879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54DA6BF-F1ED-B594-0755-554C50FE3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CF25-5290-AA4B-80EA-09A730809A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8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A1F45251-CD50-C9BE-6DF2-D0EF341E2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62B8-A6EA-7C4C-9164-CF5A651FD3FD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B59BEDD-7FFB-280E-45FF-9DED1B729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F42BC73-7043-5CEC-2F65-D440A97DB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CF25-5290-AA4B-80EA-09A730809A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639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6F01ED4-74EC-9ECB-20D2-04BCDE6A6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BB0523B-AA9E-BC45-39FF-5EA10DA3B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CA16FAB-E2DC-D8DA-31AC-16BED89BF3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D612043-E223-05D3-044A-F42475275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62B8-A6EA-7C4C-9164-CF5A651FD3FD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C86F479-124C-B291-74E7-A504A4CDD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4BFEEC6-38AA-BCC5-A227-BEEDFEF7A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CF25-5290-AA4B-80EA-09A730809A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0399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9E508A7-600C-8646-8FF0-D2121DB67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484647AE-C4A8-3D14-D81B-824D6DEC60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C4B9F7B-755E-C3AA-2C18-D8116A8765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FB06F7B-1200-726E-DD5C-87D0D2F44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62B8-A6EA-7C4C-9164-CF5A651FD3FD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E863824-57BC-61AC-00D5-A08699632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5544D7B-3B86-25AA-A71F-204757A4F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CF25-5290-AA4B-80EA-09A730809A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2046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57D6D725-D636-83CE-61EB-89FAC78D9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0994158-B243-5091-4AEE-4E3250C5B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F9E5930-626C-46BA-3708-4731A3E98F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362B8-A6EA-7C4C-9164-CF5A651FD3FD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ACC93BB-71ED-EC78-42FA-7D03F723FC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DC47A49-02FA-4C2A-D3A3-0E30FFFD4B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7CF25-5290-AA4B-80EA-09A730809A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153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C9780D6-090F-7DFE-3472-67890EEDEB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Mekan ve Siyaset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94A7DB1-C9F8-2A1A-5D6A-A4FC497F46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Konu </a:t>
            </a:r>
            <a:r>
              <a:rPr lang="tr-TR" dirty="0" smtClean="0"/>
              <a:t>1</a:t>
            </a:r>
          </a:p>
          <a:p>
            <a:r>
              <a:rPr lang="tr-TR" smtClean="0"/>
              <a:t>Kıvılcım Ertan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4539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F2D10AA-8691-1E35-7AE4-EECAF49C2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Mekan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6A80DCC-7A3B-5178-A8F5-2EE9CE48A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/>
          </a:p>
          <a:p>
            <a:r>
              <a:rPr lang="en-US" sz="2800" dirty="0" err="1"/>
              <a:t>Mekan</a:t>
            </a:r>
            <a:r>
              <a:rPr lang="en-US" sz="2800" dirty="0"/>
              <a:t>, </a:t>
            </a:r>
            <a:r>
              <a:rPr lang="en-US" sz="2800" dirty="0" err="1"/>
              <a:t>coğrafyadan</a:t>
            </a:r>
            <a:r>
              <a:rPr lang="en-US" sz="2800" dirty="0"/>
              <a:t> </a:t>
            </a:r>
            <a:r>
              <a:rPr lang="en-US" sz="2800" dirty="0" err="1"/>
              <a:t>mimariye</a:t>
            </a:r>
            <a:r>
              <a:rPr lang="en-US" sz="2800" dirty="0"/>
              <a:t>, </a:t>
            </a:r>
            <a:r>
              <a:rPr lang="en-US" sz="2800" dirty="0" err="1"/>
              <a:t>sosyolojiden</a:t>
            </a:r>
            <a:r>
              <a:rPr lang="en-US" sz="2800" dirty="0"/>
              <a:t> </a:t>
            </a:r>
            <a:r>
              <a:rPr lang="en-US" sz="2800" dirty="0" err="1"/>
              <a:t>felsefeye</a:t>
            </a:r>
            <a:r>
              <a:rPr lang="en-US" sz="2800" dirty="0"/>
              <a:t>, </a:t>
            </a:r>
            <a:r>
              <a:rPr lang="en-US" sz="2800" dirty="0" err="1"/>
              <a:t>sanattan</a:t>
            </a:r>
            <a:r>
              <a:rPr lang="en-US" sz="2800" dirty="0"/>
              <a:t> </a:t>
            </a:r>
            <a:r>
              <a:rPr lang="en-US" sz="2800" dirty="0" err="1"/>
              <a:t>psikolojiye</a:t>
            </a:r>
            <a:r>
              <a:rPr lang="en-US" sz="2800" dirty="0"/>
              <a:t> </a:t>
            </a:r>
            <a:r>
              <a:rPr lang="en-US" sz="2800" dirty="0" err="1"/>
              <a:t>kadar</a:t>
            </a:r>
            <a:r>
              <a:rPr lang="en-US" sz="2800" dirty="0"/>
              <a:t> </a:t>
            </a:r>
            <a:r>
              <a:rPr lang="en-US" sz="2800" dirty="0" err="1"/>
              <a:t>geniş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akademik</a:t>
            </a:r>
            <a:r>
              <a:rPr lang="en-US" sz="2800" dirty="0"/>
              <a:t> </a:t>
            </a:r>
            <a:r>
              <a:rPr lang="en-US" sz="2800" dirty="0" err="1"/>
              <a:t>yelpazede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aldığından</a:t>
            </a:r>
            <a:r>
              <a:rPr lang="en-US" sz="2800" dirty="0"/>
              <a:t> </a:t>
            </a:r>
            <a:r>
              <a:rPr lang="en-US" sz="2800" dirty="0" err="1"/>
              <a:t>tanımlanması</a:t>
            </a:r>
            <a:r>
              <a:rPr lang="en-US" sz="2800" dirty="0"/>
              <a:t> da </a:t>
            </a:r>
            <a:r>
              <a:rPr lang="en-US" sz="2800" dirty="0" err="1"/>
              <a:t>zor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kavramdır</a:t>
            </a:r>
            <a:r>
              <a:rPr lang="en-US" sz="2800" dirty="0"/>
              <a:t> (</a:t>
            </a:r>
            <a:r>
              <a:rPr lang="en-US" sz="2800" dirty="0" err="1"/>
              <a:t>Maltaş</a:t>
            </a:r>
            <a:r>
              <a:rPr lang="en-US" sz="2800" dirty="0"/>
              <a:t> Erol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Görmez</a:t>
            </a:r>
            <a:r>
              <a:rPr lang="en-US" sz="2800" dirty="0"/>
              <a:t>: 81).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611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8215080-7F8F-4EDA-2F2A-6F858C922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Mekan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D3A907D-00E3-EA67-9833-B0DD97FBF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en-US" sz="3200" dirty="0" err="1"/>
              <a:t>Mekanın</a:t>
            </a:r>
            <a:r>
              <a:rPr lang="en-US" sz="3200" dirty="0"/>
              <a:t>, </a:t>
            </a:r>
            <a:r>
              <a:rPr lang="en-US" sz="3200" dirty="0" err="1"/>
              <a:t>Arapça</a:t>
            </a:r>
            <a:r>
              <a:rPr lang="en-US" sz="3200" dirty="0"/>
              <a:t> “</a:t>
            </a:r>
            <a:r>
              <a:rPr lang="en-US" sz="3200" dirty="0" err="1"/>
              <a:t>kevn</a:t>
            </a:r>
            <a:r>
              <a:rPr lang="en-US" sz="3200" dirty="0"/>
              <a:t>” </a:t>
            </a:r>
            <a:r>
              <a:rPr lang="en-US" sz="3200" dirty="0" err="1"/>
              <a:t>olan</a:t>
            </a:r>
            <a:r>
              <a:rPr lang="en-US" sz="3200" dirty="0"/>
              <a:t> “var </a:t>
            </a:r>
            <a:r>
              <a:rPr lang="en-US" sz="3200" dirty="0" err="1"/>
              <a:t>olma</a:t>
            </a:r>
            <a:r>
              <a:rPr lang="en-US" sz="3200" dirty="0"/>
              <a:t>” </a:t>
            </a:r>
            <a:r>
              <a:rPr lang="en-US" sz="3200" dirty="0" err="1"/>
              <a:t>anlamındaki</a:t>
            </a:r>
            <a:r>
              <a:rPr lang="en-US" sz="3200" dirty="0"/>
              <a:t> </a:t>
            </a:r>
            <a:r>
              <a:rPr lang="en-US" sz="3200" dirty="0" err="1"/>
              <a:t>sözcükten</a:t>
            </a:r>
            <a:r>
              <a:rPr lang="en-US" sz="3200" dirty="0"/>
              <a:t> </a:t>
            </a:r>
            <a:r>
              <a:rPr lang="en-US" sz="3200" dirty="0" err="1"/>
              <a:t>türediğini</a:t>
            </a:r>
            <a:r>
              <a:rPr lang="en-US" sz="3200" dirty="0"/>
              <a:t> </a:t>
            </a:r>
            <a:r>
              <a:rPr lang="en-US" sz="3200" dirty="0" err="1"/>
              <a:t>söyleyebiliriz</a:t>
            </a:r>
            <a:r>
              <a:rPr lang="en-US" sz="3200" dirty="0"/>
              <a:t> (</a:t>
            </a:r>
            <a:r>
              <a:rPr lang="en-US" sz="3200" dirty="0" err="1"/>
              <a:t>Hançerlioğlu</a:t>
            </a:r>
            <a:r>
              <a:rPr lang="en-US" sz="3200" dirty="0"/>
              <a:t>, 2005: 117).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7100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C98D541-CA39-A584-C5F6-3EB5D1B7A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Mekan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981515D-32BA-F921-3054-1D9919C9A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/>
          </a:p>
          <a:p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/>
              <a:t>anlamda</a:t>
            </a:r>
            <a:r>
              <a:rPr lang="en-US" sz="2800" dirty="0"/>
              <a:t> “var </a:t>
            </a:r>
            <a:r>
              <a:rPr lang="en-US" sz="2800" dirty="0" err="1"/>
              <a:t>olanların</a:t>
            </a:r>
            <a:r>
              <a:rPr lang="en-US" sz="2800" dirty="0"/>
              <a:t> </a:t>
            </a:r>
            <a:r>
              <a:rPr lang="en-US" sz="2800" dirty="0" err="1"/>
              <a:t>içinde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aldığı</a:t>
            </a:r>
            <a:r>
              <a:rPr lang="en-US" sz="2800" dirty="0"/>
              <a:t>, </a:t>
            </a:r>
            <a:r>
              <a:rPr lang="en-US" sz="2800" dirty="0" err="1"/>
              <a:t>tüm</a:t>
            </a:r>
            <a:r>
              <a:rPr lang="en-US" sz="2800" dirty="0"/>
              <a:t> </a:t>
            </a:r>
            <a:r>
              <a:rPr lang="en-US" sz="2800" dirty="0" err="1"/>
              <a:t>sınırlı</a:t>
            </a:r>
            <a:r>
              <a:rPr lang="en-US" sz="2800" dirty="0"/>
              <a:t> </a:t>
            </a:r>
            <a:r>
              <a:rPr lang="en-US" sz="2800" dirty="0" err="1"/>
              <a:t>büyüklükleri</a:t>
            </a:r>
            <a:r>
              <a:rPr lang="en-US" sz="2800" dirty="0"/>
              <a:t> </a:t>
            </a:r>
            <a:r>
              <a:rPr lang="en-US" sz="2800" dirty="0" err="1"/>
              <a:t>içine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</a:t>
            </a:r>
            <a:r>
              <a:rPr lang="en-US" sz="2800" dirty="0" err="1"/>
              <a:t>uçsuz</a:t>
            </a:r>
            <a:r>
              <a:rPr lang="en-US" sz="2800" dirty="0"/>
              <a:t> </a:t>
            </a:r>
            <a:r>
              <a:rPr lang="en-US" sz="2800" dirty="0" err="1"/>
              <a:t>bucaksız</a:t>
            </a:r>
            <a:r>
              <a:rPr lang="en-US" sz="2800" dirty="0"/>
              <a:t> </a:t>
            </a:r>
            <a:r>
              <a:rPr lang="en-US" sz="2800" dirty="0" err="1"/>
              <a:t>büyüklük</a:t>
            </a:r>
            <a:r>
              <a:rPr lang="en-US" sz="2800" dirty="0"/>
              <a:t>”. </a:t>
            </a:r>
            <a:r>
              <a:rPr lang="en-US" sz="2800" dirty="0" err="1"/>
              <a:t>Sınırsız</a:t>
            </a:r>
            <a:r>
              <a:rPr lang="en-US" sz="2800" dirty="0"/>
              <a:t> </a:t>
            </a:r>
            <a:r>
              <a:rPr lang="en-US" sz="2800" dirty="0" err="1"/>
              <a:t>ortam</a:t>
            </a:r>
            <a:r>
              <a:rPr lang="en-US" sz="2800" dirty="0"/>
              <a:t>, </a:t>
            </a:r>
            <a:r>
              <a:rPr lang="en-US" sz="2800" dirty="0" err="1"/>
              <a:t>sınırsız</a:t>
            </a:r>
            <a:r>
              <a:rPr lang="en-US" sz="2800" dirty="0"/>
              <a:t> </a:t>
            </a:r>
            <a:r>
              <a:rPr lang="en-US" sz="2800" dirty="0" err="1"/>
              <a:t>büyük</a:t>
            </a:r>
            <a:r>
              <a:rPr lang="en-US" sz="2800" dirty="0"/>
              <a:t> </a:t>
            </a:r>
            <a:r>
              <a:rPr lang="en-US" sz="2800" dirty="0" err="1"/>
              <a:t>kap</a:t>
            </a:r>
            <a:r>
              <a:rPr lang="en-US" sz="2800" dirty="0"/>
              <a:t> </a:t>
            </a:r>
            <a:r>
              <a:rPr lang="en-US" sz="2800" dirty="0" err="1"/>
              <a:t>ya</a:t>
            </a:r>
            <a:r>
              <a:rPr lang="en-US" sz="2800" dirty="0"/>
              <a:t> da </a:t>
            </a:r>
            <a:r>
              <a:rPr lang="en-US" sz="2800" dirty="0" err="1"/>
              <a:t>hazne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tanımlanmaya</a:t>
            </a:r>
            <a:r>
              <a:rPr lang="en-US" sz="2800" dirty="0"/>
              <a:t> </a:t>
            </a:r>
            <a:r>
              <a:rPr lang="en-US" sz="2800" dirty="0" err="1"/>
              <a:t>çalışılmaktadır</a:t>
            </a:r>
            <a:r>
              <a:rPr lang="en-US" sz="2800" dirty="0"/>
              <a:t> (</a:t>
            </a:r>
            <a:r>
              <a:rPr lang="en-US" sz="2800" dirty="0" err="1"/>
              <a:t>Cevizci</a:t>
            </a:r>
            <a:r>
              <a:rPr lang="en-US" sz="2800" dirty="0"/>
              <a:t>, 2003: 261-262).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8085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DBC8BB6-29C0-628B-DF9D-0DE9189D9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Mekan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7FA0113-11F2-8AB8-73DA-3DF415BF0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Mekan</a:t>
            </a:r>
            <a:r>
              <a:rPr lang="en-US" sz="2800" dirty="0"/>
              <a:t>, </a:t>
            </a:r>
            <a:r>
              <a:rPr lang="en-US" sz="2800" dirty="0" err="1"/>
              <a:t>gündelik</a:t>
            </a:r>
            <a:r>
              <a:rPr lang="en-US" sz="2800" dirty="0"/>
              <a:t> </a:t>
            </a:r>
            <a:r>
              <a:rPr lang="en-US" sz="2800" dirty="0" err="1"/>
              <a:t>yaşamın</a:t>
            </a:r>
            <a:r>
              <a:rPr lang="en-US" sz="2800" dirty="0"/>
              <a:t> </a:t>
            </a:r>
            <a:r>
              <a:rPr lang="en-US" sz="2800" dirty="0" err="1"/>
              <a:t>gerçekleştiği</a:t>
            </a:r>
            <a:r>
              <a:rPr lang="en-US" sz="2800" dirty="0"/>
              <a:t> </a:t>
            </a:r>
            <a:r>
              <a:rPr lang="en-US" sz="2800" dirty="0" err="1"/>
              <a:t>yerdir</a:t>
            </a:r>
            <a:r>
              <a:rPr lang="en-US" sz="2800" dirty="0"/>
              <a:t>.</a:t>
            </a:r>
          </a:p>
          <a:p>
            <a:endParaRPr lang="en-US" sz="2800" dirty="0"/>
          </a:p>
          <a:p>
            <a:r>
              <a:rPr lang="en-US" sz="2800" dirty="0" err="1"/>
              <a:t>İnsanlar</a:t>
            </a:r>
            <a:r>
              <a:rPr lang="en-US" sz="2800" dirty="0"/>
              <a:t>, </a:t>
            </a:r>
            <a:r>
              <a:rPr lang="en-US" sz="2800" dirty="0" err="1"/>
              <a:t>gündelik</a:t>
            </a:r>
            <a:r>
              <a:rPr lang="en-US" sz="2800" dirty="0"/>
              <a:t> </a:t>
            </a:r>
            <a:r>
              <a:rPr lang="en-US" sz="2800" dirty="0" err="1"/>
              <a:t>yaşam</a:t>
            </a:r>
            <a:r>
              <a:rPr lang="en-US" sz="2800" dirty="0"/>
              <a:t> </a:t>
            </a:r>
            <a:r>
              <a:rPr lang="en-US" sz="2800" dirty="0" err="1"/>
              <a:t>içinde</a:t>
            </a:r>
            <a:r>
              <a:rPr lang="en-US" sz="2800" dirty="0"/>
              <a:t> </a:t>
            </a:r>
            <a:r>
              <a:rPr lang="en-US" sz="2800" dirty="0" err="1"/>
              <a:t>yinelenen</a:t>
            </a:r>
            <a:r>
              <a:rPr lang="en-US" sz="2800" dirty="0"/>
              <a:t> </a:t>
            </a:r>
            <a:r>
              <a:rPr lang="en-US" sz="2800" dirty="0" err="1"/>
              <a:t>rutinlerle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yeni </a:t>
            </a:r>
            <a:r>
              <a:rPr lang="en-US" sz="2800" dirty="0" err="1"/>
              <a:t>deneyimlerle</a:t>
            </a:r>
            <a:r>
              <a:rPr lang="en-US" sz="2800" dirty="0"/>
              <a:t> </a:t>
            </a:r>
            <a:r>
              <a:rPr lang="en-US" sz="2800" dirty="0" err="1"/>
              <a:t>mekanı</a:t>
            </a:r>
            <a:r>
              <a:rPr lang="en-US" sz="2800" dirty="0"/>
              <a:t> </a:t>
            </a:r>
            <a:r>
              <a:rPr lang="en-US" sz="2800" dirty="0" err="1"/>
              <a:t>üretirler</a:t>
            </a:r>
            <a:r>
              <a:rPr lang="en-US" sz="2800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9146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726CE5D-A0B4-F6D3-BE79-A01BDB710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4876354-EFAE-96AD-ED8A-39787B3AE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Akbalık</a:t>
            </a:r>
            <a:r>
              <a:rPr lang="en-US" sz="2800" dirty="0"/>
              <a:t>, </a:t>
            </a:r>
            <a:r>
              <a:rPr lang="en-US" sz="2800" dirty="0" err="1"/>
              <a:t>Esra</a:t>
            </a:r>
            <a:r>
              <a:rPr lang="en-US" sz="2800" dirty="0"/>
              <a:t> (2015) , “</a:t>
            </a:r>
            <a:r>
              <a:rPr lang="en-US" sz="2800" dirty="0" err="1"/>
              <a:t>Çok</a:t>
            </a:r>
            <a:r>
              <a:rPr lang="en-US" sz="2800" dirty="0"/>
              <a:t> </a:t>
            </a:r>
            <a:r>
              <a:rPr lang="en-US" sz="2800" dirty="0" err="1"/>
              <a:t>Boyutlu</a:t>
            </a:r>
            <a:r>
              <a:rPr lang="en-US" sz="2800" dirty="0"/>
              <a:t> </a:t>
            </a:r>
            <a:r>
              <a:rPr lang="en-US" sz="2800" dirty="0" err="1"/>
              <a:t>bİr</a:t>
            </a:r>
            <a:r>
              <a:rPr lang="en-US" sz="2800" dirty="0"/>
              <a:t> </a:t>
            </a:r>
            <a:r>
              <a:rPr lang="en-US" sz="2800" dirty="0" err="1"/>
              <a:t>Temsil</a:t>
            </a:r>
            <a:r>
              <a:rPr lang="en-US" sz="2800" dirty="0"/>
              <a:t> </a:t>
            </a:r>
            <a:r>
              <a:rPr lang="en-US" sz="2800" dirty="0" err="1"/>
              <a:t>aracı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Mekan</a:t>
            </a:r>
            <a:r>
              <a:rPr lang="en-US" sz="2800" dirty="0"/>
              <a:t>/</a:t>
            </a:r>
            <a:r>
              <a:rPr lang="en-US" sz="2800" dirty="0" err="1"/>
              <a:t>Yer</a:t>
            </a:r>
            <a:r>
              <a:rPr lang="en-US" sz="2800" dirty="0"/>
              <a:t>”, </a:t>
            </a:r>
            <a:r>
              <a:rPr lang="en-US" sz="2800" dirty="0" err="1"/>
              <a:t>Altüst</a:t>
            </a:r>
            <a:r>
              <a:rPr lang="en-US" sz="2800" dirty="0"/>
              <a:t> </a:t>
            </a:r>
            <a:r>
              <a:rPr lang="en-US" sz="2800" dirty="0" err="1"/>
              <a:t>Dergi</a:t>
            </a:r>
            <a:r>
              <a:rPr lang="en-US" sz="2800" dirty="0"/>
              <a:t> On, </a:t>
            </a:r>
            <a:r>
              <a:rPr lang="en-US" sz="2800" dirty="0" err="1"/>
              <a:t>Mimari</a:t>
            </a:r>
            <a:r>
              <a:rPr lang="en-US" sz="2800" dirty="0"/>
              <a:t> </a:t>
            </a:r>
            <a:r>
              <a:rPr lang="en-US" sz="2800" dirty="0" err="1"/>
              <a:t>Sayı</a:t>
            </a:r>
            <a:r>
              <a:rPr lang="en-US" sz="2800" dirty="0"/>
              <a:t> 14,  12 Nisan.</a:t>
            </a:r>
          </a:p>
          <a:p>
            <a:r>
              <a:rPr lang="en-US" sz="2800" dirty="0" err="1"/>
              <a:t>Cevizci</a:t>
            </a:r>
            <a:r>
              <a:rPr lang="en-US" sz="2800" dirty="0"/>
              <a:t>, Ahmet (2003), </a:t>
            </a:r>
            <a:r>
              <a:rPr lang="en-US" sz="2800" dirty="0" err="1"/>
              <a:t>Felsefe</a:t>
            </a:r>
            <a:r>
              <a:rPr lang="en-US" sz="2800" dirty="0"/>
              <a:t> </a:t>
            </a:r>
            <a:r>
              <a:rPr lang="en-US" sz="2800" dirty="0" err="1"/>
              <a:t>Terimleri</a:t>
            </a:r>
            <a:r>
              <a:rPr lang="en-US" sz="2800" dirty="0"/>
              <a:t> </a:t>
            </a:r>
            <a:r>
              <a:rPr lang="en-US" sz="2800" dirty="0" err="1"/>
              <a:t>Sözlüğü</a:t>
            </a:r>
            <a:r>
              <a:rPr lang="en-US" sz="2800" dirty="0"/>
              <a:t>, </a:t>
            </a:r>
            <a:r>
              <a:rPr lang="en-US" sz="2800" dirty="0" err="1"/>
              <a:t>Paradigma</a:t>
            </a:r>
            <a:r>
              <a:rPr lang="en-US" sz="2800" dirty="0"/>
              <a:t> </a:t>
            </a:r>
            <a:r>
              <a:rPr lang="en-US" sz="2800" dirty="0" err="1"/>
              <a:t>Yayınları</a:t>
            </a:r>
            <a:r>
              <a:rPr lang="en-US" sz="2800" dirty="0"/>
              <a:t>, İstanbul.</a:t>
            </a:r>
          </a:p>
          <a:p>
            <a:r>
              <a:rPr lang="en-US" sz="2800" dirty="0"/>
              <a:t>Erol, </a:t>
            </a:r>
            <a:r>
              <a:rPr lang="en-US" sz="2800" dirty="0" err="1"/>
              <a:t>Arzu</a:t>
            </a:r>
            <a:r>
              <a:rPr lang="en-US" sz="2800" dirty="0"/>
              <a:t> </a:t>
            </a:r>
            <a:r>
              <a:rPr lang="en-US" sz="2800" dirty="0" err="1"/>
              <a:t>Maltaş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Kemal </a:t>
            </a:r>
            <a:r>
              <a:rPr lang="en-US" sz="2800" dirty="0" err="1"/>
              <a:t>Görmez</a:t>
            </a:r>
            <a:r>
              <a:rPr lang="en-US" sz="2800" dirty="0"/>
              <a:t> (2016), “</a:t>
            </a:r>
            <a:r>
              <a:rPr lang="en-US" sz="2800" dirty="0" err="1"/>
              <a:t>Ütopyalarda</a:t>
            </a:r>
            <a:r>
              <a:rPr lang="en-US" sz="2800" dirty="0"/>
              <a:t> </a:t>
            </a:r>
            <a:r>
              <a:rPr lang="en-US" sz="2800" dirty="0" err="1"/>
              <a:t>Mekan</a:t>
            </a:r>
            <a:r>
              <a:rPr lang="en-US" sz="2800" dirty="0"/>
              <a:t> </a:t>
            </a:r>
            <a:r>
              <a:rPr lang="en-US" sz="2800" dirty="0" err="1"/>
              <a:t>Tahayyülleri</a:t>
            </a:r>
            <a:r>
              <a:rPr lang="en-US" sz="2800" dirty="0"/>
              <a:t>: </a:t>
            </a:r>
            <a:r>
              <a:rPr lang="en-US" sz="2800" dirty="0" err="1"/>
              <a:t>Utopia’nın</a:t>
            </a:r>
            <a:r>
              <a:rPr lang="en-US" sz="2800" dirty="0"/>
              <a:t> </a:t>
            </a:r>
            <a:r>
              <a:rPr lang="en-US" sz="2800" dirty="0" err="1"/>
              <a:t>Mekanı</a:t>
            </a:r>
            <a:r>
              <a:rPr lang="en-US" sz="2800" dirty="0"/>
              <a:t>”, KMÜ </a:t>
            </a:r>
            <a:r>
              <a:rPr lang="en-US" sz="2800" dirty="0" err="1"/>
              <a:t>Sosyal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Ekonomik</a:t>
            </a:r>
            <a:r>
              <a:rPr lang="en-US" sz="2800" dirty="0"/>
              <a:t> </a:t>
            </a:r>
            <a:r>
              <a:rPr lang="en-US" sz="2800" dirty="0" err="1"/>
              <a:t>Araştırmalar</a:t>
            </a:r>
            <a:r>
              <a:rPr lang="en-US" sz="2800" dirty="0"/>
              <a:t> </a:t>
            </a:r>
            <a:r>
              <a:rPr lang="en-US" sz="2800" dirty="0" err="1"/>
              <a:t>Dergisi</a:t>
            </a:r>
            <a:r>
              <a:rPr lang="en-US" sz="2800" dirty="0"/>
              <a:t>, 18(30), s. 81-86.</a:t>
            </a:r>
          </a:p>
          <a:p>
            <a:r>
              <a:rPr lang="en-US" sz="2800" dirty="0" err="1"/>
              <a:t>Hançerlioğlu</a:t>
            </a:r>
            <a:r>
              <a:rPr lang="en-US" sz="2800" dirty="0"/>
              <a:t>, Orhan (2005), </a:t>
            </a:r>
            <a:r>
              <a:rPr lang="en-US" sz="2800" dirty="0" err="1"/>
              <a:t>Felsefe</a:t>
            </a:r>
            <a:r>
              <a:rPr lang="en-US" sz="2800" dirty="0"/>
              <a:t> </a:t>
            </a:r>
            <a:r>
              <a:rPr lang="en-US" sz="2800" dirty="0" err="1"/>
              <a:t>Ansiklopedisi</a:t>
            </a:r>
            <a:r>
              <a:rPr lang="en-US" sz="2800" dirty="0"/>
              <a:t>, </a:t>
            </a:r>
            <a:r>
              <a:rPr lang="en-US" sz="2800" dirty="0" err="1"/>
              <a:t>Kavramlar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Akımlar</a:t>
            </a:r>
            <a:r>
              <a:rPr lang="en-US" sz="2800" dirty="0"/>
              <a:t>, </a:t>
            </a:r>
            <a:r>
              <a:rPr lang="en-US" sz="2800" dirty="0" err="1"/>
              <a:t>Cilt</a:t>
            </a:r>
            <a:r>
              <a:rPr lang="en-US" sz="2800" dirty="0"/>
              <a:t> 4, </a:t>
            </a:r>
            <a:r>
              <a:rPr lang="en-US" sz="2800" dirty="0" err="1"/>
              <a:t>Remzi</a:t>
            </a:r>
            <a:r>
              <a:rPr lang="en-US" sz="2800" dirty="0"/>
              <a:t> </a:t>
            </a:r>
            <a:r>
              <a:rPr lang="en-US" sz="2800" dirty="0" err="1"/>
              <a:t>Kitabevi</a:t>
            </a:r>
            <a:r>
              <a:rPr lang="en-US" sz="2800"/>
              <a:t>, İstanbul.</a:t>
            </a:r>
          </a:p>
          <a:p>
            <a:endParaRPr lang="en-US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6018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215</Words>
  <Application>Microsoft Office PowerPoint</Application>
  <PresentationFormat>Geniş ekran</PresentationFormat>
  <Paragraphs>21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Mekan ve Siyaset</vt:lpstr>
      <vt:lpstr>Mekan</vt:lpstr>
      <vt:lpstr>Mekan</vt:lpstr>
      <vt:lpstr>Mekan</vt:lpstr>
      <vt:lpstr>Mekan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Mekan ve Siyaset</dc:title>
  <dc:creator>Kıvılcım Ertan</dc:creator>
  <cp:lastModifiedBy>KIVILCIM ERTAN</cp:lastModifiedBy>
  <cp:revision>7</cp:revision>
  <dcterms:created xsi:type="dcterms:W3CDTF">2023-10-29T13:46:15Z</dcterms:created>
  <dcterms:modified xsi:type="dcterms:W3CDTF">2023-11-03T10:17:15Z</dcterms:modified>
</cp:coreProperties>
</file>