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617"/>
  </p:normalViewPr>
  <p:slideViewPr>
    <p:cSldViewPr snapToGrid="0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D22A64-16D1-454C-80BC-0717401AE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EAAE86F-899C-B6A3-0072-A3C9DF2C2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824BF7-A691-E7AD-399D-FFC328928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A5B402-039F-0A3B-AD69-ECCDD7E4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3D9617-9464-E24C-A9B3-C336C2E2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85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ECB998-B873-9CC7-D313-FDAD52154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CB39C9F-E44D-3FF6-861B-E5EE4EDF1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4A3A86-2B92-E9DE-3473-6E316939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0FDA3E-5F35-F506-9209-43857D2A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ADC0C5-B2A9-36E9-85B1-435CADF3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20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70AB716-07C6-A999-8D40-97E5D30F7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284045B-B3C3-A3EA-5AC3-6CFEE79F8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92AD78-CDBA-24E3-20BC-6426999A7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10EFBC-C9E2-C166-4F14-1EA350CC9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7F8D15-FB22-FC4B-EE9D-49470F409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79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0F38A2-CA2D-51ED-0E5B-0566598D1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7C0BEA-6D7D-21B2-FBAD-C9A745C23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C2C891-AC5E-FE7C-F6DF-655D17627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AF771A-C4CD-E045-37AB-3FAC05EA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9B6089-D9C2-2324-705D-C832EA24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98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9A9BFF-9860-53CA-A6A3-A3179B4C5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BF9E8D-F0EC-C6BE-6BBA-24BE3017A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E4A24E-391F-F9DB-9DFD-2C0167E64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723404-A7A2-72CE-A477-EEB12828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0F0ABB-C1BE-4087-D20D-A07ABF9F4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53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CE6593-6191-6B8D-7806-39219EE8F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D0D2D8-CBCE-D1D5-9520-4FE4246F0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9C301A-46FD-EED0-1B51-FD7E39153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E249C4-3985-C2E2-84A2-E0D8E40FE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8B6944A-8775-C658-DE38-3B2496982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3269FE5-B90E-894A-A677-B7E75D55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5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7F6650-F66F-F696-1007-D3ED52505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2AA0E1-8F0E-75BD-D6F5-39947A8F5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3D9C1-B15E-A437-9076-34311360C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4C78416-13BB-ACA2-DF1A-D405B13FDF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4A259FA-83C4-9A93-8CF4-7993CDE7A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0E2CB0B-FE41-E5E1-B1E1-805A0756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3C024F3-503C-E683-6CA2-84FD83BC6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55D7CF9-BA86-7C5A-D943-D8803516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30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A15807-674C-E3E4-182E-139C630F3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6690DCE-439D-B13F-47E8-CD8AB8B6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ACF122F-D992-5D6E-0B31-F8191687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54DA6BF-F1ED-B594-0755-554C50FE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1F45251-CD50-C9BE-6DF2-D0EF341E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B59BEDD-7FFB-280E-45FF-9DED1B729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F42BC73-7043-5CEC-2F65-D440A97DB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39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F01ED4-74EC-9ECB-20D2-04BCDE6A6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B0523B-AA9E-BC45-39FF-5EA10DA3B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CA16FAB-E2DC-D8DA-31AC-16BED89BF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D612043-E223-05D3-044A-F42475275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C86F479-124C-B291-74E7-A504A4CDD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BFEEC6-38AA-BCC5-A227-BEEDFEF7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39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E508A7-600C-8646-8FF0-D2121DB67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84647AE-C4A8-3D14-D81B-824D6DEC6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4B9F7B-755E-C3AA-2C18-D8116A876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B06F7B-1200-726E-DD5C-87D0D2F44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863824-57BC-61AC-00D5-A0869963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5544D7B-3B86-25AA-A71F-204757A4F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04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7D6D725-D636-83CE-61EB-89FAC78D9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0994158-B243-5091-4AEE-4E3250C5B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9E5930-626C-46BA-3708-4731A3E98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362B8-A6EA-7C4C-9164-CF5A651FD3FD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CC93BB-71ED-EC78-42FA-7D03F723F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C47A49-02FA-4C2A-D3A3-0E30FFFD4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7CF25-5290-AA4B-80EA-09A730809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53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9780D6-090F-7DFE-3472-67890EEDEB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94A7DB1-C9F8-2A1A-5D6A-A4FC497F4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</a:t>
            </a:r>
            <a:r>
              <a:rPr lang="tr-TR" dirty="0" smtClean="0"/>
              <a:t>1</a:t>
            </a:r>
          </a:p>
          <a:p>
            <a:r>
              <a:rPr lang="tr-TR" smtClean="0"/>
              <a:t>Kıvılcım Ertan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539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2D10AA-8691-1E35-7AE4-EECAF49C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A80DCC-7A3B-5178-A8F5-2EE9CE48A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err="1"/>
              <a:t>Mekan</a:t>
            </a:r>
            <a:r>
              <a:rPr lang="en-US" sz="2800" dirty="0"/>
              <a:t>, </a:t>
            </a:r>
            <a:r>
              <a:rPr lang="en-US" sz="2800" dirty="0" err="1"/>
              <a:t>coğrafyadan</a:t>
            </a:r>
            <a:r>
              <a:rPr lang="en-US" sz="2800" dirty="0"/>
              <a:t> </a:t>
            </a:r>
            <a:r>
              <a:rPr lang="en-US" sz="2800" dirty="0" err="1"/>
              <a:t>mimariye</a:t>
            </a:r>
            <a:r>
              <a:rPr lang="en-US" sz="2800" dirty="0"/>
              <a:t>, </a:t>
            </a:r>
            <a:r>
              <a:rPr lang="en-US" sz="2800" dirty="0" err="1"/>
              <a:t>sosyolojiden</a:t>
            </a:r>
            <a:r>
              <a:rPr lang="en-US" sz="2800" dirty="0"/>
              <a:t> </a:t>
            </a:r>
            <a:r>
              <a:rPr lang="en-US" sz="2800" dirty="0" err="1"/>
              <a:t>felsefeye</a:t>
            </a:r>
            <a:r>
              <a:rPr lang="en-US" sz="2800" dirty="0"/>
              <a:t>, </a:t>
            </a:r>
            <a:r>
              <a:rPr lang="en-US" sz="2800" dirty="0" err="1"/>
              <a:t>sanattan</a:t>
            </a:r>
            <a:r>
              <a:rPr lang="en-US" sz="2800" dirty="0"/>
              <a:t> </a:t>
            </a:r>
            <a:r>
              <a:rPr lang="en-US" sz="2800" dirty="0" err="1"/>
              <a:t>psikolojiye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geniş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akademik</a:t>
            </a:r>
            <a:r>
              <a:rPr lang="en-US" sz="2800" dirty="0"/>
              <a:t> </a:t>
            </a:r>
            <a:r>
              <a:rPr lang="en-US" sz="2800" dirty="0" err="1"/>
              <a:t>yelpazede</a:t>
            </a:r>
            <a:r>
              <a:rPr lang="en-US" sz="2800" dirty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/>
              <a:t>aldığından</a:t>
            </a:r>
            <a:r>
              <a:rPr lang="en-US" sz="2800" dirty="0"/>
              <a:t> </a:t>
            </a:r>
            <a:r>
              <a:rPr lang="en-US" sz="2800" dirty="0" err="1"/>
              <a:t>tanımlanması</a:t>
            </a:r>
            <a:r>
              <a:rPr lang="en-US" sz="2800" dirty="0"/>
              <a:t> da </a:t>
            </a:r>
            <a:r>
              <a:rPr lang="en-US" sz="2800" dirty="0" err="1"/>
              <a:t>zor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kavramdır</a:t>
            </a:r>
            <a:r>
              <a:rPr lang="en-US" sz="2800" dirty="0"/>
              <a:t> (</a:t>
            </a:r>
            <a:r>
              <a:rPr lang="en-US" sz="2800" dirty="0" err="1"/>
              <a:t>Maltaş</a:t>
            </a:r>
            <a:r>
              <a:rPr lang="en-US" sz="2800" dirty="0"/>
              <a:t> Erol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Görmez</a:t>
            </a:r>
            <a:r>
              <a:rPr lang="en-US" sz="2800" dirty="0"/>
              <a:t>: 81).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61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215080-7F8F-4EDA-2F2A-6F858C92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3A907D-00E3-EA67-9833-B0DD97FBF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3200" dirty="0" err="1"/>
              <a:t>Mekanın</a:t>
            </a:r>
            <a:r>
              <a:rPr lang="en-US" sz="3200" dirty="0"/>
              <a:t>, </a:t>
            </a:r>
            <a:r>
              <a:rPr lang="en-US" sz="3200" dirty="0" err="1"/>
              <a:t>Arapça</a:t>
            </a:r>
            <a:r>
              <a:rPr lang="en-US" sz="3200" dirty="0"/>
              <a:t> “</a:t>
            </a:r>
            <a:r>
              <a:rPr lang="en-US" sz="3200" dirty="0" err="1"/>
              <a:t>kevn</a:t>
            </a:r>
            <a:r>
              <a:rPr lang="en-US" sz="3200" dirty="0"/>
              <a:t>” </a:t>
            </a:r>
            <a:r>
              <a:rPr lang="en-US" sz="3200" dirty="0" err="1"/>
              <a:t>olan</a:t>
            </a:r>
            <a:r>
              <a:rPr lang="en-US" sz="3200" dirty="0"/>
              <a:t> “var </a:t>
            </a:r>
            <a:r>
              <a:rPr lang="en-US" sz="3200" dirty="0" err="1"/>
              <a:t>olma</a:t>
            </a:r>
            <a:r>
              <a:rPr lang="en-US" sz="3200" dirty="0"/>
              <a:t>” </a:t>
            </a:r>
            <a:r>
              <a:rPr lang="en-US" sz="3200" dirty="0" err="1"/>
              <a:t>anlamındaki</a:t>
            </a:r>
            <a:r>
              <a:rPr lang="en-US" sz="3200" dirty="0"/>
              <a:t> </a:t>
            </a:r>
            <a:r>
              <a:rPr lang="en-US" sz="3200" dirty="0" err="1"/>
              <a:t>sözcükten</a:t>
            </a:r>
            <a:r>
              <a:rPr lang="en-US" sz="3200" dirty="0"/>
              <a:t> </a:t>
            </a:r>
            <a:r>
              <a:rPr lang="en-US" sz="3200" dirty="0" err="1"/>
              <a:t>türediğini</a:t>
            </a:r>
            <a:r>
              <a:rPr lang="en-US" sz="3200" dirty="0"/>
              <a:t> </a:t>
            </a:r>
            <a:r>
              <a:rPr lang="en-US" sz="3200" dirty="0" err="1"/>
              <a:t>söyleyebiliriz</a:t>
            </a:r>
            <a:r>
              <a:rPr lang="en-US" sz="3200" dirty="0"/>
              <a:t> (</a:t>
            </a:r>
            <a:r>
              <a:rPr lang="en-US" sz="3200" dirty="0" err="1"/>
              <a:t>Hançerlioğlu</a:t>
            </a:r>
            <a:r>
              <a:rPr lang="en-US" sz="3200" dirty="0"/>
              <a:t>, 2005: 117).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710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98D541-CA39-A584-C5F6-3EB5D1B7A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81515D-32BA-F921-3054-1D9919C9A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anlamda</a:t>
            </a:r>
            <a:r>
              <a:rPr lang="en-US" sz="2800" dirty="0"/>
              <a:t> “var </a:t>
            </a:r>
            <a:r>
              <a:rPr lang="en-US" sz="2800" dirty="0" err="1"/>
              <a:t>olanların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/>
              <a:t>aldığı</a:t>
            </a:r>
            <a:r>
              <a:rPr lang="en-US" sz="2800" dirty="0"/>
              <a:t>,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sınırlı</a:t>
            </a:r>
            <a:r>
              <a:rPr lang="en-US" sz="2800" dirty="0"/>
              <a:t> </a:t>
            </a:r>
            <a:r>
              <a:rPr lang="en-US" sz="2800" dirty="0" err="1"/>
              <a:t>büyüklükleri</a:t>
            </a:r>
            <a:r>
              <a:rPr lang="en-US" sz="2800" dirty="0"/>
              <a:t> </a:t>
            </a:r>
            <a:r>
              <a:rPr lang="en-US" sz="2800" dirty="0" err="1"/>
              <a:t>içine</a:t>
            </a:r>
            <a:r>
              <a:rPr lang="en-US" sz="2800" dirty="0"/>
              <a:t>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uçsuz</a:t>
            </a:r>
            <a:r>
              <a:rPr lang="en-US" sz="2800" dirty="0"/>
              <a:t> </a:t>
            </a:r>
            <a:r>
              <a:rPr lang="en-US" sz="2800" dirty="0" err="1"/>
              <a:t>bucaksız</a:t>
            </a:r>
            <a:r>
              <a:rPr lang="en-US" sz="2800" dirty="0"/>
              <a:t> </a:t>
            </a:r>
            <a:r>
              <a:rPr lang="en-US" sz="2800" dirty="0" err="1"/>
              <a:t>büyüklük</a:t>
            </a:r>
            <a:r>
              <a:rPr lang="en-US" sz="2800" dirty="0"/>
              <a:t>”. </a:t>
            </a:r>
            <a:r>
              <a:rPr lang="en-US" sz="2800" dirty="0" err="1"/>
              <a:t>Sınırsız</a:t>
            </a:r>
            <a:r>
              <a:rPr lang="en-US" sz="2800" dirty="0"/>
              <a:t> </a:t>
            </a:r>
            <a:r>
              <a:rPr lang="en-US" sz="2800" dirty="0" err="1"/>
              <a:t>ortam</a:t>
            </a:r>
            <a:r>
              <a:rPr lang="en-US" sz="2800" dirty="0"/>
              <a:t>, </a:t>
            </a:r>
            <a:r>
              <a:rPr lang="en-US" sz="2800" dirty="0" err="1"/>
              <a:t>sınırsız</a:t>
            </a:r>
            <a:r>
              <a:rPr lang="en-US" sz="2800" dirty="0"/>
              <a:t> </a:t>
            </a:r>
            <a:r>
              <a:rPr lang="en-US" sz="2800" dirty="0" err="1"/>
              <a:t>büyük</a:t>
            </a:r>
            <a:r>
              <a:rPr lang="en-US" sz="2800" dirty="0"/>
              <a:t> </a:t>
            </a:r>
            <a:r>
              <a:rPr lang="en-US" sz="2800" dirty="0" err="1"/>
              <a:t>kap</a:t>
            </a:r>
            <a:r>
              <a:rPr lang="en-US" sz="2800" dirty="0"/>
              <a:t> </a:t>
            </a:r>
            <a:r>
              <a:rPr lang="en-US" sz="2800" dirty="0" err="1"/>
              <a:t>ya</a:t>
            </a:r>
            <a:r>
              <a:rPr lang="en-US" sz="2800" dirty="0"/>
              <a:t> da </a:t>
            </a:r>
            <a:r>
              <a:rPr lang="en-US" sz="2800" dirty="0" err="1"/>
              <a:t>hazne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tanımlanmaya</a:t>
            </a:r>
            <a:r>
              <a:rPr lang="en-US" sz="2800" dirty="0"/>
              <a:t> </a:t>
            </a:r>
            <a:r>
              <a:rPr lang="en-US" sz="2800" dirty="0" err="1"/>
              <a:t>çalışılmaktadır</a:t>
            </a:r>
            <a:r>
              <a:rPr lang="en-US" sz="2800" dirty="0"/>
              <a:t> (</a:t>
            </a:r>
            <a:r>
              <a:rPr lang="en-US" sz="2800" dirty="0" err="1"/>
              <a:t>Cevizci</a:t>
            </a:r>
            <a:r>
              <a:rPr lang="en-US" sz="2800" dirty="0"/>
              <a:t>, 2003: 261-262).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808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BC8BB6-29C0-628B-DF9D-0DE9189D9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FA0113-11F2-8AB8-73DA-3DF415BF0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Mekan</a:t>
            </a:r>
            <a:r>
              <a:rPr lang="en-US" sz="2800" dirty="0"/>
              <a:t>, </a:t>
            </a:r>
            <a:r>
              <a:rPr lang="en-US" sz="2800" dirty="0" err="1"/>
              <a:t>gündelik</a:t>
            </a:r>
            <a:r>
              <a:rPr lang="en-US" sz="2800" dirty="0"/>
              <a:t> </a:t>
            </a:r>
            <a:r>
              <a:rPr lang="en-US" sz="2800" dirty="0" err="1"/>
              <a:t>yaşamın</a:t>
            </a:r>
            <a:r>
              <a:rPr lang="en-US" sz="2800" dirty="0"/>
              <a:t> </a:t>
            </a:r>
            <a:r>
              <a:rPr lang="en-US" sz="2800" dirty="0" err="1"/>
              <a:t>gerçekleştiği</a:t>
            </a:r>
            <a:r>
              <a:rPr lang="en-US" sz="2800" dirty="0"/>
              <a:t> </a:t>
            </a:r>
            <a:r>
              <a:rPr lang="en-US" sz="2800" dirty="0" err="1"/>
              <a:t>yerdir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 err="1"/>
              <a:t>İnsanlar</a:t>
            </a:r>
            <a:r>
              <a:rPr lang="en-US" sz="2800" dirty="0"/>
              <a:t>, </a:t>
            </a:r>
            <a:r>
              <a:rPr lang="en-US" sz="2800" dirty="0" err="1"/>
              <a:t>gündelik</a:t>
            </a:r>
            <a:r>
              <a:rPr lang="en-US" sz="2800" dirty="0"/>
              <a:t> </a:t>
            </a:r>
            <a:r>
              <a:rPr lang="en-US" sz="2800" dirty="0" err="1"/>
              <a:t>yaşam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yinelenen</a:t>
            </a:r>
            <a:r>
              <a:rPr lang="en-US" sz="2800" dirty="0"/>
              <a:t> </a:t>
            </a:r>
            <a:r>
              <a:rPr lang="en-US" sz="2800" dirty="0" err="1"/>
              <a:t>rutinlerle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yeni </a:t>
            </a:r>
            <a:r>
              <a:rPr lang="en-US" sz="2800" dirty="0" err="1"/>
              <a:t>deneyimlerle</a:t>
            </a:r>
            <a:r>
              <a:rPr lang="en-US" sz="2800" dirty="0"/>
              <a:t> </a:t>
            </a:r>
            <a:r>
              <a:rPr lang="en-US" sz="2800" dirty="0" err="1"/>
              <a:t>mekanı</a:t>
            </a:r>
            <a:r>
              <a:rPr lang="en-US" sz="2800" dirty="0"/>
              <a:t> </a:t>
            </a:r>
            <a:r>
              <a:rPr lang="en-US" sz="2800" dirty="0" err="1"/>
              <a:t>üretirler</a:t>
            </a:r>
            <a:r>
              <a:rPr lang="en-US" sz="28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9146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26CE5D-A0B4-F6D3-BE79-A01BDB710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876354-EFAE-96AD-ED8A-39787B3AE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Akbalık</a:t>
            </a:r>
            <a:r>
              <a:rPr lang="en-US" sz="2800" dirty="0"/>
              <a:t>, </a:t>
            </a:r>
            <a:r>
              <a:rPr lang="en-US" sz="2800" dirty="0" err="1"/>
              <a:t>Esra</a:t>
            </a:r>
            <a:r>
              <a:rPr lang="en-US" sz="2800" dirty="0"/>
              <a:t> (2015) , “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Boyutlu</a:t>
            </a:r>
            <a:r>
              <a:rPr lang="en-US" sz="2800" dirty="0"/>
              <a:t> </a:t>
            </a:r>
            <a:r>
              <a:rPr lang="en-US" sz="2800" dirty="0" err="1"/>
              <a:t>bİr</a:t>
            </a:r>
            <a:r>
              <a:rPr lang="en-US" sz="2800" dirty="0"/>
              <a:t> </a:t>
            </a:r>
            <a:r>
              <a:rPr lang="en-US" sz="2800" dirty="0" err="1"/>
              <a:t>Temsil</a:t>
            </a:r>
            <a:r>
              <a:rPr lang="en-US" sz="2800" dirty="0"/>
              <a:t> </a:t>
            </a:r>
            <a:r>
              <a:rPr lang="en-US" sz="2800" dirty="0" err="1"/>
              <a:t>aracı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/</a:t>
            </a:r>
            <a:r>
              <a:rPr lang="en-US" sz="2800" dirty="0" err="1"/>
              <a:t>Yer</a:t>
            </a:r>
            <a:r>
              <a:rPr lang="en-US" sz="2800" dirty="0"/>
              <a:t>”, </a:t>
            </a:r>
            <a:r>
              <a:rPr lang="en-US" sz="2800" dirty="0" err="1"/>
              <a:t>Altüst</a:t>
            </a:r>
            <a:r>
              <a:rPr lang="en-US" sz="2800" dirty="0"/>
              <a:t> </a:t>
            </a:r>
            <a:r>
              <a:rPr lang="en-US" sz="2800" dirty="0" err="1"/>
              <a:t>Dergi</a:t>
            </a:r>
            <a:r>
              <a:rPr lang="en-US" sz="2800" dirty="0"/>
              <a:t> On, </a:t>
            </a:r>
            <a:r>
              <a:rPr lang="en-US" sz="2800" dirty="0" err="1"/>
              <a:t>Mimari</a:t>
            </a:r>
            <a:r>
              <a:rPr lang="en-US" sz="2800" dirty="0"/>
              <a:t> </a:t>
            </a:r>
            <a:r>
              <a:rPr lang="en-US" sz="2800" dirty="0" err="1"/>
              <a:t>Sayı</a:t>
            </a:r>
            <a:r>
              <a:rPr lang="en-US" sz="2800" dirty="0"/>
              <a:t> 14,  12 Nisan.</a:t>
            </a:r>
          </a:p>
          <a:p>
            <a:r>
              <a:rPr lang="en-US" sz="2800" dirty="0" err="1"/>
              <a:t>Cevizci</a:t>
            </a:r>
            <a:r>
              <a:rPr lang="en-US" sz="2800" dirty="0"/>
              <a:t>, Ahmet (2003), </a:t>
            </a:r>
            <a:r>
              <a:rPr lang="en-US" sz="2800" dirty="0" err="1"/>
              <a:t>Felsefe</a:t>
            </a:r>
            <a:r>
              <a:rPr lang="en-US" sz="2800" dirty="0"/>
              <a:t> </a:t>
            </a:r>
            <a:r>
              <a:rPr lang="en-US" sz="2800" dirty="0" err="1"/>
              <a:t>Terimleri</a:t>
            </a:r>
            <a:r>
              <a:rPr lang="en-US" sz="2800" dirty="0"/>
              <a:t> </a:t>
            </a:r>
            <a:r>
              <a:rPr lang="en-US" sz="2800" dirty="0" err="1"/>
              <a:t>Sözlüğü</a:t>
            </a:r>
            <a:r>
              <a:rPr lang="en-US" sz="2800" dirty="0"/>
              <a:t>, </a:t>
            </a:r>
            <a:r>
              <a:rPr lang="en-US" sz="2800" dirty="0" err="1"/>
              <a:t>Paradigma</a:t>
            </a:r>
            <a:r>
              <a:rPr lang="en-US" sz="2800" dirty="0"/>
              <a:t> </a:t>
            </a:r>
            <a:r>
              <a:rPr lang="en-US" sz="2800" dirty="0" err="1"/>
              <a:t>Yayınları</a:t>
            </a:r>
            <a:r>
              <a:rPr lang="en-US" sz="2800" dirty="0"/>
              <a:t>, İstanbul.</a:t>
            </a:r>
          </a:p>
          <a:p>
            <a:r>
              <a:rPr lang="en-US" sz="2800" dirty="0"/>
              <a:t>Erol, </a:t>
            </a:r>
            <a:r>
              <a:rPr lang="en-US" sz="2800" dirty="0" err="1"/>
              <a:t>Arzu</a:t>
            </a:r>
            <a:r>
              <a:rPr lang="en-US" sz="2800" dirty="0"/>
              <a:t> </a:t>
            </a:r>
            <a:r>
              <a:rPr lang="en-US" sz="2800" dirty="0" err="1"/>
              <a:t>Maltaş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Kemal </a:t>
            </a:r>
            <a:r>
              <a:rPr lang="en-US" sz="2800" dirty="0" err="1"/>
              <a:t>Görmez</a:t>
            </a:r>
            <a:r>
              <a:rPr lang="en-US" sz="2800" dirty="0"/>
              <a:t> (2016), “</a:t>
            </a:r>
            <a:r>
              <a:rPr lang="en-US" sz="2800" dirty="0" err="1"/>
              <a:t>Ütopyalarda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 </a:t>
            </a:r>
            <a:r>
              <a:rPr lang="en-US" sz="2800" dirty="0" err="1"/>
              <a:t>Tahayyülleri</a:t>
            </a:r>
            <a:r>
              <a:rPr lang="en-US" sz="2800" dirty="0"/>
              <a:t>: </a:t>
            </a:r>
            <a:r>
              <a:rPr lang="en-US" sz="2800" dirty="0" err="1"/>
              <a:t>Utopia’nın</a:t>
            </a:r>
            <a:r>
              <a:rPr lang="en-US" sz="2800" dirty="0"/>
              <a:t> </a:t>
            </a:r>
            <a:r>
              <a:rPr lang="en-US" sz="2800" dirty="0" err="1"/>
              <a:t>Mekanı</a:t>
            </a:r>
            <a:r>
              <a:rPr lang="en-US" sz="2800" dirty="0"/>
              <a:t>”, KMÜ </a:t>
            </a:r>
            <a:r>
              <a:rPr lang="en-US" sz="2800" dirty="0" err="1"/>
              <a:t>Sosyal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Ekonomik</a:t>
            </a:r>
            <a:r>
              <a:rPr lang="en-US" sz="2800" dirty="0"/>
              <a:t> </a:t>
            </a:r>
            <a:r>
              <a:rPr lang="en-US" sz="2800" dirty="0" err="1"/>
              <a:t>Araştırmalar</a:t>
            </a:r>
            <a:r>
              <a:rPr lang="en-US" sz="2800" dirty="0"/>
              <a:t> </a:t>
            </a:r>
            <a:r>
              <a:rPr lang="en-US" sz="2800" dirty="0" err="1"/>
              <a:t>Dergisi</a:t>
            </a:r>
            <a:r>
              <a:rPr lang="en-US" sz="2800" dirty="0"/>
              <a:t>, 18(30), s. 81-86.</a:t>
            </a:r>
          </a:p>
          <a:p>
            <a:r>
              <a:rPr lang="en-US" sz="2800" dirty="0" err="1"/>
              <a:t>Hançerlioğlu</a:t>
            </a:r>
            <a:r>
              <a:rPr lang="en-US" sz="2800" dirty="0"/>
              <a:t>, Orhan (2005), </a:t>
            </a:r>
            <a:r>
              <a:rPr lang="en-US" sz="2800" dirty="0" err="1"/>
              <a:t>Felsefe</a:t>
            </a:r>
            <a:r>
              <a:rPr lang="en-US" sz="2800" dirty="0"/>
              <a:t> </a:t>
            </a:r>
            <a:r>
              <a:rPr lang="en-US" sz="2800" dirty="0" err="1"/>
              <a:t>Ansiklopedisi</a:t>
            </a:r>
            <a:r>
              <a:rPr lang="en-US" sz="2800" dirty="0"/>
              <a:t>, </a:t>
            </a:r>
            <a:r>
              <a:rPr lang="en-US" sz="2800" dirty="0" err="1"/>
              <a:t>Kavramlar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Akımlar</a:t>
            </a:r>
            <a:r>
              <a:rPr lang="en-US" sz="2800" dirty="0"/>
              <a:t>, </a:t>
            </a:r>
            <a:r>
              <a:rPr lang="en-US" sz="2800" dirty="0" err="1"/>
              <a:t>Cilt</a:t>
            </a:r>
            <a:r>
              <a:rPr lang="en-US" sz="2800" dirty="0"/>
              <a:t> 4, </a:t>
            </a:r>
            <a:r>
              <a:rPr lang="en-US" sz="2800" dirty="0" err="1"/>
              <a:t>Remzi</a:t>
            </a:r>
            <a:r>
              <a:rPr lang="en-US" sz="2800" dirty="0"/>
              <a:t> </a:t>
            </a:r>
            <a:r>
              <a:rPr lang="en-US" sz="2800" dirty="0" err="1"/>
              <a:t>Kitabevi</a:t>
            </a:r>
            <a:r>
              <a:rPr lang="en-US" sz="2800"/>
              <a:t>, İstanbul.</a:t>
            </a:r>
          </a:p>
          <a:p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601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215</Words>
  <Application>Microsoft Office PowerPoint</Application>
  <PresentationFormat>Geniş ekran</PresentationFormat>
  <Paragraphs>21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Mekan ve Siyaset</vt:lpstr>
      <vt:lpstr>Mekan</vt:lpstr>
      <vt:lpstr>Mekan</vt:lpstr>
      <vt:lpstr>Mekan</vt:lpstr>
      <vt:lpstr>Mekan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Kıvılcım Ertan</dc:creator>
  <cp:lastModifiedBy>KIVILCIM ERTAN</cp:lastModifiedBy>
  <cp:revision>7</cp:revision>
  <dcterms:created xsi:type="dcterms:W3CDTF">2023-10-29T13:46:15Z</dcterms:created>
  <dcterms:modified xsi:type="dcterms:W3CDTF">2023-11-03T10:17:15Z</dcterms:modified>
</cp:coreProperties>
</file>