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1" r:id="rId2"/>
    <p:sldId id="330" r:id="rId3"/>
    <p:sldId id="332" r:id="rId4"/>
    <p:sldId id="333" r:id="rId5"/>
    <p:sldId id="334" r:id="rId6"/>
    <p:sldId id="335" r:id="rId7"/>
    <p:sldId id="336" r:id="rId8"/>
    <p:sldId id="337" r:id="rId9"/>
    <p:sldId id="338" r:id="rId10"/>
    <p:sldId id="339" r:id="rId11"/>
    <p:sldId id="341" r:id="rId12"/>
    <p:sldId id="340" r:id="rId13"/>
    <p:sldId id="345" r:id="rId14"/>
    <p:sldId id="347" r:id="rId15"/>
    <p:sldId id="346" r:id="rId16"/>
    <p:sldId id="348" r:id="rId17"/>
    <p:sldId id="350" r:id="rId18"/>
    <p:sldId id="349" r:id="rId19"/>
    <p:sldId id="351" r:id="rId20"/>
    <p:sldId id="352" r:id="rId21"/>
    <p:sldId id="353" r:id="rId22"/>
    <p:sldId id="354" r:id="rId23"/>
    <p:sldId id="355" r:id="rId24"/>
    <p:sldId id="342" r:id="rId25"/>
    <p:sldId id="343" r:id="rId26"/>
    <p:sldId id="344" r:id="rId27"/>
    <p:sldId id="357" r:id="rId28"/>
    <p:sldId id="358" r:id="rId29"/>
    <p:sldId id="360" r:id="rId30"/>
    <p:sldId id="362" r:id="rId31"/>
    <p:sldId id="363" r:id="rId32"/>
    <p:sldId id="364" r:id="rId33"/>
    <p:sldId id="356" r:id="rId34"/>
    <p:sldId id="365" r:id="rId35"/>
    <p:sldId id="366" r:id="rId36"/>
    <p:sldId id="367" r:id="rId37"/>
    <p:sldId id="368" r:id="rId38"/>
    <p:sldId id="369" r:id="rId39"/>
    <p:sldId id="370" r:id="rId40"/>
    <p:sldId id="371" r:id="rId41"/>
    <p:sldId id="372" r:id="rId42"/>
    <p:sldId id="373" r:id="rId43"/>
    <p:sldId id="374" r:id="rId44"/>
    <p:sldId id="375" r:id="rId45"/>
    <p:sldId id="376" r:id="rId46"/>
    <p:sldId id="377" r:id="rId47"/>
    <p:sldId id="378" r:id="rId48"/>
    <p:sldId id="379" r:id="rId49"/>
    <p:sldId id="380"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11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9780499-79C0-4F67-A4B7-CBD678E2E9A0}" type="datetimeFigureOut">
              <a:rPr lang="tr-TR" smtClean="0"/>
              <a:t>6.03.2018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2590004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780499-79C0-4F67-A4B7-CBD678E2E9A0}" type="datetimeFigureOut">
              <a:rPr lang="tr-TR" smtClean="0"/>
              <a:t>6.03.2018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611299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780499-79C0-4F67-A4B7-CBD678E2E9A0}" type="datetimeFigureOut">
              <a:rPr lang="tr-TR" smtClean="0"/>
              <a:t>6.03.2018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813372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780499-79C0-4F67-A4B7-CBD678E2E9A0}" type="datetimeFigureOut">
              <a:rPr lang="tr-TR" smtClean="0"/>
              <a:t>6.03.2018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1603368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9780499-79C0-4F67-A4B7-CBD678E2E9A0}" type="datetimeFigureOut">
              <a:rPr lang="tr-TR" smtClean="0"/>
              <a:t>6.03.2018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330989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9780499-79C0-4F67-A4B7-CBD678E2E9A0}" type="datetimeFigureOut">
              <a:rPr lang="tr-TR" smtClean="0"/>
              <a:t>6.03.2018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889309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9780499-79C0-4F67-A4B7-CBD678E2E9A0}" type="datetimeFigureOut">
              <a:rPr lang="tr-TR" smtClean="0"/>
              <a:t>6.03.2018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110889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9780499-79C0-4F67-A4B7-CBD678E2E9A0}" type="datetimeFigureOut">
              <a:rPr lang="tr-TR" smtClean="0"/>
              <a:t>6.03.2018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3095968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9780499-79C0-4F67-A4B7-CBD678E2E9A0}" type="datetimeFigureOut">
              <a:rPr lang="tr-TR" smtClean="0"/>
              <a:t>6.03.2018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366712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9780499-79C0-4F67-A4B7-CBD678E2E9A0}" type="datetimeFigureOut">
              <a:rPr lang="tr-TR" smtClean="0"/>
              <a:t>6.03.2018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321563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9780499-79C0-4F67-A4B7-CBD678E2E9A0}" type="datetimeFigureOut">
              <a:rPr lang="tr-TR" smtClean="0"/>
              <a:t>6.03.2018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5A6A4-D554-4C27-A47E-658DF26ECC59}" type="slidenum">
              <a:rPr lang="tr-TR" smtClean="0"/>
              <a:t>‹#›</a:t>
            </a:fld>
            <a:endParaRPr lang="tr-TR"/>
          </a:p>
        </p:txBody>
      </p:sp>
    </p:spTree>
    <p:extLst>
      <p:ext uri="{BB962C8B-B14F-4D97-AF65-F5344CB8AC3E}">
        <p14:creationId xmlns:p14="http://schemas.microsoft.com/office/powerpoint/2010/main" val="424702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780499-79C0-4F67-A4B7-CBD678E2E9A0}" type="datetimeFigureOut">
              <a:rPr lang="tr-TR" smtClean="0"/>
              <a:t>6.03.2018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5A6A4-D554-4C27-A47E-658DF26ECC59}" type="slidenum">
              <a:rPr lang="tr-TR" smtClean="0"/>
              <a:t>‹#›</a:t>
            </a:fld>
            <a:endParaRPr lang="tr-TR"/>
          </a:p>
        </p:txBody>
      </p:sp>
    </p:spTree>
    <p:extLst>
      <p:ext uri="{BB962C8B-B14F-4D97-AF65-F5344CB8AC3E}">
        <p14:creationId xmlns:p14="http://schemas.microsoft.com/office/powerpoint/2010/main" val="179521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r>
              <a:rPr lang="tr-TR" dirty="0" err="1" smtClean="0"/>
              <a:t>Week</a:t>
            </a:r>
            <a:r>
              <a:rPr lang="tr-TR" dirty="0" smtClean="0"/>
              <a:t> 7</a:t>
            </a:r>
          </a:p>
          <a:p>
            <a:pPr marL="0" indent="0" algn="ctr">
              <a:buNone/>
            </a:pPr>
            <a:r>
              <a:rPr lang="tr-TR" dirty="0" err="1" smtClean="0"/>
              <a:t>Antiprotozoal</a:t>
            </a:r>
            <a:r>
              <a:rPr lang="tr-TR" dirty="0" smtClean="0"/>
              <a:t> </a:t>
            </a:r>
            <a:r>
              <a:rPr lang="tr-TR" dirty="0" err="1" smtClean="0"/>
              <a:t>drugs</a:t>
            </a:r>
            <a:endParaRPr lang="tr-TR" dirty="0"/>
          </a:p>
        </p:txBody>
      </p:sp>
    </p:spTree>
    <p:extLst>
      <p:ext uri="{BB962C8B-B14F-4D97-AF65-F5344CB8AC3E}">
        <p14:creationId xmlns:p14="http://schemas.microsoft.com/office/powerpoint/2010/main" val="1471633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Coccidiosis is primarily a disease of young birds but can occur in older stock if they have not acquired immunity to infection.</a:t>
            </a:r>
            <a:endParaRPr lang="tr-TR" dirty="0"/>
          </a:p>
        </p:txBody>
      </p:sp>
    </p:spTree>
    <p:extLst>
      <p:ext uri="{BB962C8B-B14F-4D97-AF65-F5344CB8AC3E}">
        <p14:creationId xmlns:p14="http://schemas.microsoft.com/office/powerpoint/2010/main" val="226012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T</a:t>
            </a:r>
            <a:r>
              <a:rPr lang="en-US" dirty="0" smtClean="0"/>
              <a:t>he agents who destroy the </a:t>
            </a:r>
            <a:r>
              <a:rPr lang="en-US" dirty="0" err="1" smtClean="0"/>
              <a:t>coccidial</a:t>
            </a:r>
            <a:r>
              <a:rPr lang="en-US" dirty="0" smtClean="0"/>
              <a:t> population are termed as </a:t>
            </a:r>
            <a:r>
              <a:rPr lang="en-US" dirty="0" err="1" smtClean="0"/>
              <a:t>coccidiocidal</a:t>
            </a:r>
            <a:r>
              <a:rPr lang="en-US" dirty="0" smtClean="0"/>
              <a:t> and agents who prevent the replication and growth of </a:t>
            </a:r>
            <a:r>
              <a:rPr lang="en-US" dirty="0" err="1" smtClean="0"/>
              <a:t>coccidial</a:t>
            </a:r>
            <a:r>
              <a:rPr lang="en-US" dirty="0" smtClean="0"/>
              <a:t> population are known as </a:t>
            </a:r>
            <a:r>
              <a:rPr lang="en-US" dirty="0" err="1" smtClean="0"/>
              <a:t>coccidiostatic</a:t>
            </a:r>
            <a:r>
              <a:rPr lang="en-US" dirty="0" smtClean="0"/>
              <a:t>. </a:t>
            </a:r>
            <a:endParaRPr lang="tr-TR" dirty="0" smtClean="0"/>
          </a:p>
          <a:p>
            <a:r>
              <a:rPr lang="en-US" dirty="0" smtClean="0"/>
              <a:t>To make the </a:t>
            </a:r>
            <a:r>
              <a:rPr lang="en-US" dirty="0" err="1" smtClean="0"/>
              <a:t>anticoccidials</a:t>
            </a:r>
            <a:r>
              <a:rPr lang="en-US" dirty="0" smtClean="0"/>
              <a:t> effective, it should be used prophylactically instead of therapeutically. </a:t>
            </a:r>
            <a:endParaRPr lang="tr-TR" dirty="0" smtClean="0"/>
          </a:p>
          <a:p>
            <a:r>
              <a:rPr lang="en-US" dirty="0" smtClean="0"/>
              <a:t>Some </a:t>
            </a:r>
            <a:r>
              <a:rPr lang="en-US" dirty="0" err="1" smtClean="0"/>
              <a:t>anticoccidials</a:t>
            </a:r>
            <a:r>
              <a:rPr lang="en-US" dirty="0" smtClean="0"/>
              <a:t> show strong activity during the sexual cycle i.e., day 5 and 6 and during these days signs of anorexia and hemorrhage appear so initiating </a:t>
            </a:r>
            <a:r>
              <a:rPr lang="en-US" dirty="0" err="1" smtClean="0"/>
              <a:t>anticoccidials</a:t>
            </a:r>
            <a:r>
              <a:rPr lang="en-US" dirty="0" smtClean="0"/>
              <a:t> treatments during these days will provide more benefit. </a:t>
            </a:r>
            <a:endParaRPr lang="tr-TR" dirty="0" smtClean="0"/>
          </a:p>
          <a:p>
            <a:r>
              <a:rPr lang="en-US" dirty="0" err="1" smtClean="0"/>
              <a:t>Anticoccidials</a:t>
            </a:r>
            <a:r>
              <a:rPr lang="en-US" dirty="0" smtClean="0"/>
              <a:t> are used usually in starter rations for meat type birds raised under floor-pen management.</a:t>
            </a:r>
            <a:endParaRPr lang="tr-TR" dirty="0"/>
          </a:p>
        </p:txBody>
      </p:sp>
    </p:spTree>
    <p:extLst>
      <p:ext uri="{BB962C8B-B14F-4D97-AF65-F5344CB8AC3E}">
        <p14:creationId xmlns:p14="http://schemas.microsoft.com/office/powerpoint/2010/main" val="1888487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Anticoccidial</a:t>
            </a:r>
            <a:r>
              <a:rPr lang="tr-TR" dirty="0" smtClean="0"/>
              <a:t> </a:t>
            </a:r>
            <a:r>
              <a:rPr lang="tr-TR" dirty="0" err="1" smtClean="0"/>
              <a:t>drugs</a:t>
            </a:r>
            <a:endParaRPr lang="tr-TR" dirty="0"/>
          </a:p>
        </p:txBody>
      </p:sp>
      <p:sp>
        <p:nvSpPr>
          <p:cNvPr id="3" name="İçerik Yer Tutucusu 2"/>
          <p:cNvSpPr>
            <a:spLocks noGrp="1"/>
          </p:cNvSpPr>
          <p:nvPr>
            <p:ph idx="1"/>
          </p:nvPr>
        </p:nvSpPr>
        <p:spPr/>
        <p:txBody>
          <a:bodyPr>
            <a:normAutofit fontScale="85000" lnSpcReduction="10000"/>
          </a:bodyPr>
          <a:lstStyle/>
          <a:p>
            <a:r>
              <a:rPr lang="tr-TR" dirty="0" err="1" smtClean="0"/>
              <a:t>Sulfonamides</a:t>
            </a:r>
            <a:r>
              <a:rPr lang="tr-TR" dirty="0" smtClean="0"/>
              <a:t> (</a:t>
            </a:r>
            <a:r>
              <a:rPr lang="tr-TR" dirty="0" err="1" smtClean="0"/>
              <a:t>sulfaguanidine</a:t>
            </a:r>
            <a:r>
              <a:rPr lang="tr-TR" dirty="0" smtClean="0"/>
              <a:t>, </a:t>
            </a:r>
            <a:r>
              <a:rPr lang="tr-TR" dirty="0" err="1" smtClean="0"/>
              <a:t>sulfadimidine</a:t>
            </a:r>
            <a:r>
              <a:rPr lang="tr-TR" dirty="0" smtClean="0"/>
              <a:t>, </a:t>
            </a:r>
            <a:r>
              <a:rPr lang="tr-TR" dirty="0" err="1" smtClean="0"/>
              <a:t>sulfaquinoxalin</a:t>
            </a:r>
            <a:r>
              <a:rPr lang="tr-TR" dirty="0" smtClean="0"/>
              <a:t>, </a:t>
            </a:r>
            <a:r>
              <a:rPr lang="tr-TR" dirty="0" err="1" smtClean="0"/>
              <a:t>sulfadimetoxine</a:t>
            </a:r>
            <a:r>
              <a:rPr lang="tr-TR" dirty="0" smtClean="0"/>
              <a:t>)</a:t>
            </a:r>
          </a:p>
          <a:p>
            <a:r>
              <a:rPr lang="tr-TR" dirty="0" err="1" smtClean="0"/>
              <a:t>Primidines</a:t>
            </a:r>
            <a:r>
              <a:rPr lang="tr-TR" dirty="0" smtClean="0"/>
              <a:t> (</a:t>
            </a:r>
            <a:r>
              <a:rPr lang="tr-TR" dirty="0" err="1" smtClean="0"/>
              <a:t>amprolyum</a:t>
            </a:r>
            <a:r>
              <a:rPr lang="tr-TR" dirty="0" smtClean="0"/>
              <a:t>, </a:t>
            </a:r>
            <a:r>
              <a:rPr lang="tr-TR" dirty="0" err="1" smtClean="0"/>
              <a:t>diaveridine</a:t>
            </a:r>
            <a:r>
              <a:rPr lang="tr-TR" dirty="0" smtClean="0"/>
              <a:t>, </a:t>
            </a:r>
            <a:r>
              <a:rPr lang="tr-TR" dirty="0" err="1" smtClean="0"/>
              <a:t>primetamine</a:t>
            </a:r>
            <a:r>
              <a:rPr lang="tr-TR" dirty="0" smtClean="0"/>
              <a:t>, </a:t>
            </a:r>
            <a:r>
              <a:rPr lang="tr-TR" dirty="0" err="1" smtClean="0"/>
              <a:t>dimetialium</a:t>
            </a:r>
            <a:r>
              <a:rPr lang="tr-TR" dirty="0" smtClean="0"/>
              <a:t>, </a:t>
            </a:r>
            <a:r>
              <a:rPr lang="tr-TR" dirty="0" err="1" smtClean="0"/>
              <a:t>beklothiamine</a:t>
            </a:r>
            <a:r>
              <a:rPr lang="tr-TR" dirty="0" smtClean="0"/>
              <a:t>)</a:t>
            </a:r>
          </a:p>
          <a:p>
            <a:r>
              <a:rPr lang="tr-TR" dirty="0" err="1" smtClean="0"/>
              <a:t>Dinitro</a:t>
            </a:r>
            <a:r>
              <a:rPr lang="tr-TR" dirty="0" smtClean="0"/>
              <a:t> </a:t>
            </a:r>
            <a:r>
              <a:rPr lang="tr-TR" dirty="0" err="1" smtClean="0"/>
              <a:t>compounds</a:t>
            </a:r>
            <a:r>
              <a:rPr lang="tr-TR" dirty="0" smtClean="0"/>
              <a:t> (</a:t>
            </a:r>
            <a:r>
              <a:rPr lang="tr-TR" dirty="0" err="1" smtClean="0"/>
              <a:t>nicarbazine</a:t>
            </a:r>
            <a:r>
              <a:rPr lang="tr-TR" dirty="0" smtClean="0"/>
              <a:t>, </a:t>
            </a:r>
            <a:r>
              <a:rPr lang="tr-TR" dirty="0" err="1" smtClean="0"/>
              <a:t>nitrofenide</a:t>
            </a:r>
            <a:r>
              <a:rPr lang="tr-TR" dirty="0" smtClean="0"/>
              <a:t>, </a:t>
            </a:r>
            <a:r>
              <a:rPr lang="tr-TR" dirty="0" err="1" smtClean="0"/>
              <a:t>dinitolmide</a:t>
            </a:r>
            <a:r>
              <a:rPr lang="tr-TR" dirty="0" smtClean="0"/>
              <a:t>, </a:t>
            </a:r>
            <a:r>
              <a:rPr lang="tr-TR" dirty="0" err="1" smtClean="0"/>
              <a:t>aklomide</a:t>
            </a:r>
            <a:r>
              <a:rPr lang="tr-TR" dirty="0" smtClean="0"/>
              <a:t>, </a:t>
            </a:r>
            <a:r>
              <a:rPr lang="tr-TR" dirty="0" err="1" smtClean="0"/>
              <a:t>nitomide</a:t>
            </a:r>
            <a:r>
              <a:rPr lang="tr-TR" dirty="0" smtClean="0"/>
              <a:t>, </a:t>
            </a:r>
            <a:r>
              <a:rPr lang="tr-TR" dirty="0" err="1" smtClean="0"/>
              <a:t>dinitrobenzamide</a:t>
            </a:r>
            <a:r>
              <a:rPr lang="tr-TR" dirty="0" smtClean="0"/>
              <a:t>)</a:t>
            </a:r>
          </a:p>
          <a:p>
            <a:r>
              <a:rPr lang="tr-TR" dirty="0" err="1" smtClean="0"/>
              <a:t>Nitrofurans</a:t>
            </a:r>
            <a:r>
              <a:rPr lang="tr-TR" dirty="0" smtClean="0"/>
              <a:t> (</a:t>
            </a:r>
            <a:r>
              <a:rPr lang="tr-TR" dirty="0" err="1" smtClean="0"/>
              <a:t>furazolidone</a:t>
            </a:r>
            <a:r>
              <a:rPr lang="tr-TR" dirty="0" smtClean="0"/>
              <a:t>, </a:t>
            </a:r>
            <a:r>
              <a:rPr lang="tr-TR" dirty="0" err="1" smtClean="0"/>
              <a:t>nitrofurans</a:t>
            </a:r>
            <a:r>
              <a:rPr lang="tr-TR" dirty="0" smtClean="0"/>
              <a:t>)</a:t>
            </a:r>
          </a:p>
          <a:p>
            <a:r>
              <a:rPr lang="tr-TR" dirty="0" err="1" smtClean="0"/>
              <a:t>Quinolones</a:t>
            </a:r>
            <a:r>
              <a:rPr lang="tr-TR" dirty="0" smtClean="0"/>
              <a:t>(</a:t>
            </a:r>
            <a:r>
              <a:rPr lang="tr-TR" dirty="0" err="1" smtClean="0"/>
              <a:t>decoquinate</a:t>
            </a:r>
            <a:r>
              <a:rPr lang="tr-TR" dirty="0" smtClean="0"/>
              <a:t>, </a:t>
            </a:r>
            <a:r>
              <a:rPr lang="tr-TR" dirty="0" err="1" smtClean="0"/>
              <a:t>buquinolate</a:t>
            </a:r>
            <a:r>
              <a:rPr lang="tr-TR" dirty="0" smtClean="0"/>
              <a:t>, </a:t>
            </a:r>
            <a:r>
              <a:rPr lang="tr-TR" dirty="0" err="1" smtClean="0"/>
              <a:t>atovakuone</a:t>
            </a:r>
            <a:r>
              <a:rPr lang="tr-TR" dirty="0" smtClean="0"/>
              <a:t>, </a:t>
            </a:r>
            <a:r>
              <a:rPr lang="tr-TR" dirty="0" err="1" smtClean="0"/>
              <a:t>nekuinate</a:t>
            </a:r>
            <a:r>
              <a:rPr lang="tr-TR" dirty="0" smtClean="0"/>
              <a:t>, </a:t>
            </a:r>
            <a:r>
              <a:rPr lang="tr-TR" dirty="0" err="1" smtClean="0"/>
              <a:t>methylbenzoate</a:t>
            </a:r>
            <a:r>
              <a:rPr lang="tr-TR" dirty="0" smtClean="0"/>
              <a:t>)</a:t>
            </a:r>
          </a:p>
          <a:p>
            <a:r>
              <a:rPr lang="tr-TR" dirty="0" err="1" smtClean="0"/>
              <a:t>Pyridinols</a:t>
            </a:r>
            <a:r>
              <a:rPr lang="tr-TR" dirty="0" smtClean="0"/>
              <a:t> (</a:t>
            </a:r>
            <a:r>
              <a:rPr lang="tr-TR" dirty="0" err="1" smtClean="0"/>
              <a:t>clopidole</a:t>
            </a:r>
            <a:r>
              <a:rPr lang="tr-TR" dirty="0" smtClean="0"/>
              <a:t>)</a:t>
            </a:r>
          </a:p>
          <a:p>
            <a:r>
              <a:rPr lang="tr-TR" dirty="0" err="1" smtClean="0"/>
              <a:t>Ionophores</a:t>
            </a:r>
            <a:r>
              <a:rPr lang="tr-TR" dirty="0" smtClean="0"/>
              <a:t> (</a:t>
            </a:r>
            <a:r>
              <a:rPr lang="tr-TR" dirty="0" err="1" smtClean="0"/>
              <a:t>monensin</a:t>
            </a:r>
            <a:r>
              <a:rPr lang="tr-TR" dirty="0" smtClean="0"/>
              <a:t>, </a:t>
            </a:r>
            <a:r>
              <a:rPr lang="tr-TR" dirty="0" err="1" smtClean="0"/>
              <a:t>lasalocide</a:t>
            </a:r>
            <a:r>
              <a:rPr lang="tr-TR" dirty="0" smtClean="0"/>
              <a:t>, </a:t>
            </a:r>
            <a:r>
              <a:rPr lang="tr-TR" dirty="0" err="1" smtClean="0"/>
              <a:t>salinomycin</a:t>
            </a:r>
            <a:r>
              <a:rPr lang="tr-TR" dirty="0" smtClean="0"/>
              <a:t>, </a:t>
            </a:r>
            <a:r>
              <a:rPr lang="tr-TR" dirty="0" err="1" smtClean="0"/>
              <a:t>maduramycin</a:t>
            </a:r>
            <a:r>
              <a:rPr lang="tr-TR" dirty="0" smtClean="0"/>
              <a:t>, </a:t>
            </a:r>
            <a:r>
              <a:rPr lang="tr-TR" dirty="0" err="1" smtClean="0"/>
              <a:t>narasine</a:t>
            </a:r>
            <a:r>
              <a:rPr lang="tr-TR" dirty="0" smtClean="0"/>
              <a:t>, </a:t>
            </a:r>
            <a:r>
              <a:rPr lang="tr-TR" dirty="0" err="1" smtClean="0"/>
              <a:t>semduramycin</a:t>
            </a:r>
            <a:r>
              <a:rPr lang="tr-TR" dirty="0" smtClean="0"/>
              <a:t>, </a:t>
            </a:r>
            <a:r>
              <a:rPr lang="tr-TR" dirty="0" err="1" smtClean="0"/>
              <a:t>alborixile</a:t>
            </a:r>
            <a:r>
              <a:rPr lang="tr-TR" dirty="0" smtClean="0"/>
              <a:t>)</a:t>
            </a:r>
          </a:p>
          <a:p>
            <a:r>
              <a:rPr lang="tr-TR" dirty="0" err="1" smtClean="0"/>
              <a:t>Benzeneacetonitrils</a:t>
            </a:r>
            <a:r>
              <a:rPr lang="tr-TR" dirty="0" smtClean="0"/>
              <a:t> (</a:t>
            </a:r>
            <a:r>
              <a:rPr lang="tr-TR" dirty="0" err="1" smtClean="0"/>
              <a:t>diklazurile</a:t>
            </a:r>
            <a:r>
              <a:rPr lang="tr-TR" dirty="0" smtClean="0"/>
              <a:t>, </a:t>
            </a:r>
            <a:r>
              <a:rPr lang="tr-TR" dirty="0" err="1" smtClean="0"/>
              <a:t>klauzuril</a:t>
            </a:r>
            <a:r>
              <a:rPr lang="tr-TR" dirty="0" smtClean="0"/>
              <a:t>)</a:t>
            </a:r>
          </a:p>
          <a:p>
            <a:r>
              <a:rPr lang="tr-TR" dirty="0" err="1" smtClean="0"/>
              <a:t>Others</a:t>
            </a:r>
            <a:r>
              <a:rPr lang="tr-TR" dirty="0" smtClean="0"/>
              <a:t> (</a:t>
            </a:r>
            <a:r>
              <a:rPr lang="tr-TR" dirty="0" err="1" smtClean="0"/>
              <a:t>robenidine</a:t>
            </a:r>
            <a:r>
              <a:rPr lang="tr-TR" dirty="0" smtClean="0"/>
              <a:t>, </a:t>
            </a:r>
            <a:r>
              <a:rPr lang="tr-TR" dirty="0" err="1" smtClean="0"/>
              <a:t>arpinoside</a:t>
            </a:r>
            <a:r>
              <a:rPr lang="tr-TR" dirty="0" smtClean="0"/>
              <a:t>, </a:t>
            </a:r>
            <a:r>
              <a:rPr lang="tr-TR" dirty="0" err="1" smtClean="0"/>
              <a:t>halofuginone</a:t>
            </a:r>
            <a:r>
              <a:rPr lang="tr-TR" dirty="0" smtClean="0"/>
              <a:t>, </a:t>
            </a:r>
            <a:r>
              <a:rPr lang="tr-TR" dirty="0" err="1" smtClean="0"/>
              <a:t>etopabate</a:t>
            </a:r>
            <a:r>
              <a:rPr lang="tr-TR" dirty="0" smtClean="0"/>
              <a:t>)</a:t>
            </a:r>
            <a:endParaRPr lang="tr-TR" dirty="0"/>
          </a:p>
        </p:txBody>
      </p:sp>
    </p:spTree>
    <p:extLst>
      <p:ext uri="{BB962C8B-B14F-4D97-AF65-F5344CB8AC3E}">
        <p14:creationId xmlns:p14="http://schemas.microsoft.com/office/powerpoint/2010/main" val="1373297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Sulphonamide</a:t>
            </a:r>
            <a:r>
              <a:rPr lang="tr-TR" dirty="0" smtClean="0"/>
              <a:t>s</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S</a:t>
            </a:r>
            <a:r>
              <a:rPr lang="en-US" dirty="0" err="1" smtClean="0"/>
              <a:t>ulphadimidine</a:t>
            </a:r>
            <a:r>
              <a:rPr lang="en-US" dirty="0" smtClean="0"/>
              <a:t>, </a:t>
            </a:r>
            <a:r>
              <a:rPr lang="en-US" dirty="0" err="1" smtClean="0"/>
              <a:t>sulphaquinoxaline</a:t>
            </a:r>
            <a:r>
              <a:rPr lang="en-US" dirty="0" smtClean="0"/>
              <a:t>, </a:t>
            </a:r>
            <a:r>
              <a:rPr lang="en-US" dirty="0" err="1" smtClean="0"/>
              <a:t>sulphadimethoxine</a:t>
            </a:r>
            <a:r>
              <a:rPr lang="en-US" dirty="0" smtClean="0"/>
              <a:t>, </a:t>
            </a:r>
            <a:r>
              <a:rPr lang="en-US" dirty="0" err="1" smtClean="0"/>
              <a:t>sulphanitran</a:t>
            </a:r>
            <a:r>
              <a:rPr lang="en-US" dirty="0" smtClean="0"/>
              <a:t> and </a:t>
            </a:r>
            <a:r>
              <a:rPr lang="en-US" dirty="0" err="1" smtClean="0"/>
              <a:t>sulphaguanidine</a:t>
            </a:r>
            <a:r>
              <a:rPr lang="en-US" dirty="0" smtClean="0"/>
              <a:t>. </a:t>
            </a:r>
            <a:endParaRPr lang="tr-TR" dirty="0" smtClean="0"/>
          </a:p>
          <a:p>
            <a:r>
              <a:rPr lang="tr-TR" dirty="0" smtClean="0"/>
              <a:t>B</a:t>
            </a:r>
            <a:r>
              <a:rPr lang="en-US" dirty="0" smtClean="0"/>
              <a:t>road spectrum of activity </a:t>
            </a:r>
            <a:r>
              <a:rPr lang="tr-TR" dirty="0" smtClean="0"/>
              <a:t>- </a:t>
            </a:r>
            <a:r>
              <a:rPr lang="en-US" dirty="0" err="1" smtClean="0"/>
              <a:t>eimerian</a:t>
            </a:r>
            <a:r>
              <a:rPr lang="en-US" dirty="0" smtClean="0"/>
              <a:t> species </a:t>
            </a:r>
            <a:endParaRPr lang="tr-TR" dirty="0" smtClean="0"/>
          </a:p>
          <a:p>
            <a:r>
              <a:rPr lang="tr-TR" dirty="0"/>
              <a:t>C</a:t>
            </a:r>
            <a:r>
              <a:rPr lang="en-US" dirty="0" err="1" smtClean="0"/>
              <a:t>occidiostat</a:t>
            </a:r>
            <a:endParaRPr lang="tr-TR" dirty="0" smtClean="0"/>
          </a:p>
          <a:p>
            <a:r>
              <a:rPr lang="tr-TR" dirty="0"/>
              <a:t>P</a:t>
            </a:r>
            <a:r>
              <a:rPr lang="en-US" dirty="0" err="1" smtClean="0"/>
              <a:t>revention</a:t>
            </a:r>
            <a:r>
              <a:rPr lang="en-US" dirty="0" smtClean="0"/>
              <a:t> and treatment </a:t>
            </a:r>
            <a:endParaRPr lang="tr-TR" dirty="0" smtClean="0"/>
          </a:p>
          <a:p>
            <a:r>
              <a:rPr lang="tr-TR" dirty="0"/>
              <a:t>M</a:t>
            </a:r>
            <a:r>
              <a:rPr lang="en-US" dirty="0" smtClean="0"/>
              <a:t>ore effective against intestinal than </a:t>
            </a:r>
            <a:r>
              <a:rPr lang="en-US" dirty="0" err="1" smtClean="0"/>
              <a:t>caecal</a:t>
            </a:r>
            <a:r>
              <a:rPr lang="en-US" dirty="0" smtClean="0"/>
              <a:t> forms of </a:t>
            </a:r>
            <a:r>
              <a:rPr lang="en-US" dirty="0" err="1" smtClean="0"/>
              <a:t>coccidia</a:t>
            </a:r>
            <a:r>
              <a:rPr lang="en-US" dirty="0" smtClean="0"/>
              <a:t>. </a:t>
            </a:r>
            <a:endParaRPr lang="tr-TR" dirty="0" smtClean="0"/>
          </a:p>
          <a:p>
            <a:r>
              <a:rPr lang="tr-TR" dirty="0" smtClean="0"/>
              <a:t>S</a:t>
            </a:r>
            <a:r>
              <a:rPr lang="en-US" dirty="0" smtClean="0"/>
              <a:t>top the onset of the disease </a:t>
            </a:r>
            <a:r>
              <a:rPr lang="tr-TR" dirty="0" smtClean="0"/>
              <a:t>-</a:t>
            </a:r>
            <a:r>
              <a:rPr lang="en-US" dirty="0" smtClean="0"/>
              <a:t> acting against the second generation </a:t>
            </a:r>
            <a:r>
              <a:rPr lang="en-US" dirty="0" err="1" smtClean="0"/>
              <a:t>schizonts</a:t>
            </a:r>
            <a:r>
              <a:rPr lang="en-US" dirty="0" smtClean="0"/>
              <a:t> of E. </a:t>
            </a:r>
            <a:r>
              <a:rPr lang="en-US" dirty="0" err="1" smtClean="0"/>
              <a:t>tenella</a:t>
            </a:r>
            <a:r>
              <a:rPr lang="en-US" dirty="0" smtClean="0"/>
              <a:t> and E. </a:t>
            </a:r>
            <a:r>
              <a:rPr lang="en-US" dirty="0" err="1" smtClean="0"/>
              <a:t>necatrix</a:t>
            </a:r>
            <a:r>
              <a:rPr lang="en-US" dirty="0" smtClean="0"/>
              <a:t>. </a:t>
            </a:r>
            <a:endParaRPr lang="tr-TR" dirty="0" smtClean="0"/>
          </a:p>
          <a:p>
            <a:r>
              <a:rPr lang="en-US" dirty="0" smtClean="0"/>
              <a:t>They can act upon first generation </a:t>
            </a:r>
            <a:r>
              <a:rPr lang="en-US" dirty="0" err="1" smtClean="0"/>
              <a:t>schizonts</a:t>
            </a:r>
            <a:r>
              <a:rPr lang="en-US" dirty="0" smtClean="0"/>
              <a:t> and possibly against sexual stages </a:t>
            </a:r>
            <a:r>
              <a:rPr lang="tr-TR" dirty="0" smtClean="0"/>
              <a:t>(</a:t>
            </a:r>
            <a:r>
              <a:rPr lang="en-US" dirty="0" smtClean="0"/>
              <a:t>higher doses</a:t>
            </a:r>
            <a:r>
              <a:rPr lang="tr-TR" dirty="0" smtClean="0"/>
              <a:t>)</a:t>
            </a:r>
          </a:p>
          <a:p>
            <a:r>
              <a:rPr lang="tr-TR" dirty="0" smtClean="0"/>
              <a:t>Do</a:t>
            </a:r>
            <a:r>
              <a:rPr lang="en-US" dirty="0" smtClean="0"/>
              <a:t> not impair immunity development.</a:t>
            </a:r>
          </a:p>
          <a:p>
            <a:endParaRPr lang="en-US" dirty="0" smtClean="0"/>
          </a:p>
        </p:txBody>
      </p:sp>
    </p:spTree>
    <p:extLst>
      <p:ext uri="{BB962C8B-B14F-4D97-AF65-F5344CB8AC3E}">
        <p14:creationId xmlns:p14="http://schemas.microsoft.com/office/powerpoint/2010/main" val="2727767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Sulphonamide</a:t>
            </a:r>
            <a:r>
              <a:rPr lang="tr-TR" dirty="0" smtClean="0"/>
              <a:t>s</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MAO</a:t>
            </a:r>
          </a:p>
          <a:p>
            <a:r>
              <a:rPr lang="tr-TR" dirty="0" err="1" smtClean="0"/>
              <a:t>Similar</a:t>
            </a:r>
            <a:r>
              <a:rPr lang="tr-TR" dirty="0" smtClean="0"/>
              <a:t> in </a:t>
            </a:r>
            <a:r>
              <a:rPr lang="tr-TR" dirty="0" err="1" smtClean="0"/>
              <a:t>structure</a:t>
            </a:r>
            <a:r>
              <a:rPr lang="tr-TR" dirty="0" smtClean="0"/>
              <a:t> (</a:t>
            </a:r>
            <a:r>
              <a:rPr lang="tr-TR" dirty="0" err="1" smtClean="0"/>
              <a:t>structural</a:t>
            </a:r>
            <a:r>
              <a:rPr lang="tr-TR" dirty="0" smtClean="0"/>
              <a:t> </a:t>
            </a:r>
            <a:r>
              <a:rPr lang="tr-TR" dirty="0" err="1" smtClean="0"/>
              <a:t>analogue</a:t>
            </a:r>
            <a:r>
              <a:rPr lang="tr-TR" dirty="0" smtClean="0"/>
              <a:t>) of </a:t>
            </a:r>
            <a:r>
              <a:rPr lang="en-US" dirty="0" smtClean="0"/>
              <a:t>PABA (p-amino-benzoic acid) </a:t>
            </a:r>
            <a:endParaRPr lang="tr-TR" dirty="0" smtClean="0"/>
          </a:p>
          <a:p>
            <a:r>
              <a:rPr lang="tr-TR" dirty="0" smtClean="0"/>
              <a:t>F</a:t>
            </a:r>
            <a:r>
              <a:rPr lang="en-US" dirty="0" err="1" smtClean="0"/>
              <a:t>olic</a:t>
            </a:r>
            <a:r>
              <a:rPr lang="en-US" dirty="0" smtClean="0"/>
              <a:t> acid utilizing PABA (p-amino-benzoic acid) from growing medium </a:t>
            </a:r>
            <a:r>
              <a:rPr lang="tr-TR" dirty="0" smtClean="0"/>
              <a:t>-</a:t>
            </a:r>
            <a:r>
              <a:rPr lang="en-US" dirty="0" smtClean="0"/>
              <a:t>folic acid is required for growth/replication of DNA</a:t>
            </a:r>
            <a:endParaRPr lang="tr-TR" dirty="0" smtClean="0"/>
          </a:p>
          <a:p>
            <a:r>
              <a:rPr lang="tr-TR" dirty="0" smtClean="0"/>
              <a:t>I</a:t>
            </a:r>
            <a:r>
              <a:rPr lang="en-US" dirty="0" err="1" smtClean="0"/>
              <a:t>nhibit</a:t>
            </a:r>
            <a:r>
              <a:rPr lang="en-US" dirty="0" smtClean="0"/>
              <a:t> bacterial folate </a:t>
            </a:r>
            <a:r>
              <a:rPr lang="en-US" dirty="0" err="1" smtClean="0"/>
              <a:t>synthetase</a:t>
            </a:r>
            <a:r>
              <a:rPr lang="en-US" dirty="0" smtClean="0"/>
              <a:t> resulting into folic acid is not formed and a number of essential metabolic reactions suffer.</a:t>
            </a:r>
            <a:endParaRPr lang="tr-TR" dirty="0" smtClean="0"/>
          </a:p>
          <a:p>
            <a:r>
              <a:rPr lang="tr-TR" dirty="0" smtClean="0"/>
              <a:t>Animals-</a:t>
            </a:r>
            <a:r>
              <a:rPr lang="en-US" dirty="0" smtClean="0"/>
              <a:t> folic acid supplied in diet</a:t>
            </a:r>
            <a:r>
              <a:rPr lang="tr-TR" dirty="0" smtClean="0"/>
              <a:t>-</a:t>
            </a:r>
            <a:r>
              <a:rPr lang="en-US" dirty="0" smtClean="0"/>
              <a:t> unaffected by sulfonamides. </a:t>
            </a:r>
            <a:endParaRPr lang="tr-TR" dirty="0" smtClean="0"/>
          </a:p>
          <a:p>
            <a:r>
              <a:rPr lang="tr-TR" dirty="0" smtClean="0"/>
              <a:t>P</a:t>
            </a:r>
            <a:r>
              <a:rPr lang="en-US" dirty="0" err="1" smtClean="0"/>
              <a:t>revent</a:t>
            </a:r>
            <a:r>
              <a:rPr lang="en-US" dirty="0" smtClean="0"/>
              <a:t> proper development of </a:t>
            </a:r>
            <a:r>
              <a:rPr lang="en-US" dirty="0" err="1" smtClean="0"/>
              <a:t>schizonts</a:t>
            </a:r>
            <a:r>
              <a:rPr lang="en-US" dirty="0" smtClean="0"/>
              <a:t>. </a:t>
            </a:r>
            <a:endParaRPr lang="tr-TR" dirty="0" smtClean="0"/>
          </a:p>
          <a:p>
            <a:r>
              <a:rPr lang="en-US" dirty="0" err="1" smtClean="0"/>
              <a:t>Diaminopyrimidines</a:t>
            </a:r>
            <a:r>
              <a:rPr lang="tr-TR" dirty="0"/>
              <a:t>-</a:t>
            </a:r>
            <a:r>
              <a:rPr lang="en-US" dirty="0" smtClean="0"/>
              <a:t> inhibit the conversion of folic acid to </a:t>
            </a:r>
            <a:r>
              <a:rPr lang="en-US" dirty="0" err="1" smtClean="0"/>
              <a:t>tetrahydrofolic</a:t>
            </a:r>
            <a:r>
              <a:rPr lang="en-US" dirty="0" smtClean="0"/>
              <a:t> acid </a:t>
            </a:r>
            <a:r>
              <a:rPr lang="tr-TR" dirty="0" smtClean="0"/>
              <a:t>- </a:t>
            </a:r>
            <a:r>
              <a:rPr lang="en-US" dirty="0" smtClean="0"/>
              <a:t>used in combination with </a:t>
            </a:r>
            <a:r>
              <a:rPr lang="en-US" dirty="0" err="1" smtClean="0"/>
              <a:t>Sulphonamides</a:t>
            </a:r>
            <a:r>
              <a:rPr lang="en-US" dirty="0" smtClean="0"/>
              <a:t> to potentiate their </a:t>
            </a:r>
            <a:r>
              <a:rPr lang="en-US" dirty="0" err="1" smtClean="0"/>
              <a:t>anticoccidial</a:t>
            </a:r>
            <a:r>
              <a:rPr lang="en-US" dirty="0" smtClean="0"/>
              <a:t> action.</a:t>
            </a:r>
          </a:p>
          <a:p>
            <a:endParaRPr lang="en-US" dirty="0" smtClean="0"/>
          </a:p>
          <a:p>
            <a:endParaRPr lang="tr-TR" dirty="0"/>
          </a:p>
        </p:txBody>
      </p:sp>
    </p:spTree>
    <p:extLst>
      <p:ext uri="{BB962C8B-B14F-4D97-AF65-F5344CB8AC3E}">
        <p14:creationId xmlns:p14="http://schemas.microsoft.com/office/powerpoint/2010/main" val="3249678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en-US" dirty="0" err="1" smtClean="0"/>
              <a:t>Sulphadimidine</a:t>
            </a:r>
            <a:r>
              <a:rPr lang="en-US" dirty="0" smtClean="0"/>
              <a:t>: 0.4% in feed or in drinking water as 0.2% solution of the sodium salt. </a:t>
            </a:r>
            <a:endParaRPr lang="tr-TR" dirty="0" smtClean="0"/>
          </a:p>
          <a:p>
            <a:r>
              <a:rPr lang="tr-TR" dirty="0" err="1" smtClean="0"/>
              <a:t>Calf</a:t>
            </a:r>
            <a:r>
              <a:rPr lang="tr-TR" dirty="0" smtClean="0"/>
              <a:t> </a:t>
            </a:r>
            <a:r>
              <a:rPr lang="tr-TR" dirty="0" err="1" smtClean="0"/>
              <a:t>and</a:t>
            </a:r>
            <a:r>
              <a:rPr lang="tr-TR" dirty="0" smtClean="0"/>
              <a:t> </a:t>
            </a:r>
            <a:r>
              <a:rPr lang="tr-TR" dirty="0" err="1" smtClean="0"/>
              <a:t>lamb</a:t>
            </a:r>
            <a:endParaRPr lang="tr-TR" dirty="0" smtClean="0"/>
          </a:p>
          <a:p>
            <a:r>
              <a:rPr lang="en-US" dirty="0" smtClean="0"/>
              <a:t>E. </a:t>
            </a:r>
            <a:r>
              <a:rPr lang="en-US" dirty="0" err="1" smtClean="0"/>
              <a:t>tenella</a:t>
            </a:r>
            <a:r>
              <a:rPr lang="en-US" dirty="0" smtClean="0"/>
              <a:t>, E. </a:t>
            </a:r>
            <a:r>
              <a:rPr lang="en-US" dirty="0" err="1" smtClean="0"/>
              <a:t>necatrix</a:t>
            </a:r>
            <a:r>
              <a:rPr lang="en-US" dirty="0" smtClean="0"/>
              <a:t> and other species of </a:t>
            </a:r>
            <a:r>
              <a:rPr lang="en-US" dirty="0" err="1" smtClean="0"/>
              <a:t>coccidia</a:t>
            </a:r>
            <a:r>
              <a:rPr lang="en-US" dirty="0" smtClean="0"/>
              <a:t>. </a:t>
            </a:r>
            <a:endParaRPr lang="tr-TR" dirty="0" smtClean="0"/>
          </a:p>
          <a:p>
            <a:r>
              <a:rPr lang="tr-TR" dirty="0"/>
              <a:t>C</a:t>
            </a:r>
            <a:r>
              <a:rPr lang="en-US" dirty="0" err="1" smtClean="0"/>
              <a:t>linical</a:t>
            </a:r>
            <a:r>
              <a:rPr lang="en-US" dirty="0" smtClean="0"/>
              <a:t> outbreaks of coccidiosis. </a:t>
            </a:r>
            <a:endParaRPr lang="tr-TR" dirty="0" smtClean="0"/>
          </a:p>
          <a:p>
            <a:r>
              <a:rPr lang="tr-TR" dirty="0" smtClean="0"/>
              <a:t>I</a:t>
            </a:r>
            <a:r>
              <a:rPr lang="en-US" dirty="0" err="1" smtClean="0"/>
              <a:t>nterferes</a:t>
            </a:r>
            <a:r>
              <a:rPr lang="en-US" dirty="0" smtClean="0"/>
              <a:t> with vitamin K synthesis in the intestine</a:t>
            </a:r>
            <a:r>
              <a:rPr lang="tr-TR" dirty="0" smtClean="0"/>
              <a:t>-</a:t>
            </a:r>
            <a:r>
              <a:rPr lang="en-US" dirty="0" smtClean="0"/>
              <a:t> prolongation of blood coagulation time. </a:t>
            </a:r>
            <a:endParaRPr lang="tr-TR" dirty="0" smtClean="0"/>
          </a:p>
          <a:p>
            <a:r>
              <a:rPr lang="tr-TR" dirty="0" smtClean="0"/>
              <a:t>H</a:t>
            </a:r>
            <a:r>
              <a:rPr lang="en-US" dirty="0" err="1" smtClean="0"/>
              <a:t>igher</a:t>
            </a:r>
            <a:r>
              <a:rPr lang="en-US" dirty="0" smtClean="0"/>
              <a:t> doses </a:t>
            </a:r>
            <a:r>
              <a:rPr lang="tr-TR" dirty="0" smtClean="0"/>
              <a:t>- </a:t>
            </a:r>
            <a:r>
              <a:rPr lang="en-US" dirty="0" smtClean="0"/>
              <a:t>loss of egg production in laying hens and hyperplasia of the somniferous tubules of testicles of male birds.</a:t>
            </a:r>
          </a:p>
          <a:p>
            <a:endParaRPr lang="en-US" dirty="0" smtClean="0"/>
          </a:p>
        </p:txBody>
      </p:sp>
    </p:spTree>
    <p:extLst>
      <p:ext uri="{BB962C8B-B14F-4D97-AF65-F5344CB8AC3E}">
        <p14:creationId xmlns:p14="http://schemas.microsoft.com/office/powerpoint/2010/main" val="2759047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en-US" dirty="0" err="1" smtClean="0"/>
              <a:t>Sulphaquinoxaline</a:t>
            </a:r>
            <a:r>
              <a:rPr lang="en-US" dirty="0" smtClean="0"/>
              <a:t>: 0.5% in the feed </a:t>
            </a:r>
            <a:r>
              <a:rPr lang="tr-TR" dirty="0" smtClean="0"/>
              <a:t>; </a:t>
            </a:r>
            <a:r>
              <a:rPr lang="en-US" dirty="0" smtClean="0"/>
              <a:t>drinking water</a:t>
            </a:r>
            <a:r>
              <a:rPr lang="tr-TR" dirty="0" smtClean="0"/>
              <a:t> </a:t>
            </a:r>
            <a:r>
              <a:rPr lang="en-US" dirty="0" smtClean="0"/>
              <a:t>0.043% </a:t>
            </a:r>
            <a:r>
              <a:rPr lang="tr-TR" dirty="0" smtClean="0"/>
              <a:t>(</a:t>
            </a:r>
            <a:r>
              <a:rPr lang="en-US" dirty="0" smtClean="0"/>
              <a:t>two durations each for 2 days with 3-5 days intervals</a:t>
            </a:r>
            <a:r>
              <a:rPr lang="tr-TR" dirty="0" smtClean="0"/>
              <a:t>)</a:t>
            </a:r>
          </a:p>
          <a:p>
            <a:r>
              <a:rPr lang="tr-TR" dirty="0"/>
              <a:t>A</a:t>
            </a:r>
            <a:r>
              <a:rPr lang="en-US" dirty="0" err="1" smtClean="0"/>
              <a:t>ctive</a:t>
            </a:r>
            <a:r>
              <a:rPr lang="en-US" dirty="0" smtClean="0"/>
              <a:t> against E. </a:t>
            </a:r>
            <a:r>
              <a:rPr lang="en-US" dirty="0" err="1" smtClean="0"/>
              <a:t>acervulina</a:t>
            </a:r>
            <a:r>
              <a:rPr lang="en-US" dirty="0" smtClean="0"/>
              <a:t> in addition to E. </a:t>
            </a:r>
            <a:r>
              <a:rPr lang="en-US" dirty="0" err="1" smtClean="0"/>
              <a:t>necatrix</a:t>
            </a:r>
            <a:r>
              <a:rPr lang="en-US" dirty="0" smtClean="0"/>
              <a:t> and E. </a:t>
            </a:r>
            <a:r>
              <a:rPr lang="en-US" dirty="0" err="1" smtClean="0"/>
              <a:t>tenella</a:t>
            </a:r>
            <a:r>
              <a:rPr lang="en-US" dirty="0" smtClean="0"/>
              <a:t>. </a:t>
            </a:r>
            <a:endParaRPr lang="tr-TR" dirty="0" smtClean="0"/>
          </a:p>
          <a:p>
            <a:r>
              <a:rPr lang="tr-TR" dirty="0" smtClean="0"/>
              <a:t>I</a:t>
            </a:r>
            <a:r>
              <a:rPr lang="en-US" dirty="0" err="1" smtClean="0"/>
              <a:t>nhibitory</a:t>
            </a:r>
            <a:r>
              <a:rPr lang="en-US" dirty="0" smtClean="0"/>
              <a:t> effects on </a:t>
            </a:r>
            <a:r>
              <a:rPr lang="en-US" dirty="0" err="1" smtClean="0"/>
              <a:t>schizogony</a:t>
            </a:r>
            <a:r>
              <a:rPr lang="en-US" dirty="0" smtClean="0"/>
              <a:t>. </a:t>
            </a:r>
            <a:endParaRPr lang="tr-TR" dirty="0" smtClean="0"/>
          </a:p>
          <a:p>
            <a:r>
              <a:rPr lang="tr-TR" dirty="0"/>
              <a:t>H</a:t>
            </a:r>
            <a:r>
              <a:rPr lang="en-US" dirty="0" err="1" smtClean="0"/>
              <a:t>igher</a:t>
            </a:r>
            <a:r>
              <a:rPr lang="en-US" dirty="0" smtClean="0"/>
              <a:t> dose for long duration</a:t>
            </a:r>
            <a:r>
              <a:rPr lang="tr-TR" dirty="0" smtClean="0"/>
              <a:t>-</a:t>
            </a:r>
            <a:r>
              <a:rPr lang="en-US" dirty="0" smtClean="0"/>
              <a:t> multiple hemorrhages in many organs accompanied by necrotic lesions in the spleen, hypoplasia of bone marrow and agranulocytosis</a:t>
            </a:r>
            <a:r>
              <a:rPr lang="tr-TR" dirty="0" smtClean="0"/>
              <a:t>-</a:t>
            </a:r>
            <a:r>
              <a:rPr lang="en-US" dirty="0" smtClean="0"/>
              <a:t> vitamin K metabolism. </a:t>
            </a:r>
            <a:endParaRPr lang="tr-TR" dirty="0" smtClean="0"/>
          </a:p>
          <a:p>
            <a:r>
              <a:rPr lang="en-US" dirty="0" smtClean="0"/>
              <a:t>6 days withdrawal premarketing requirement</a:t>
            </a:r>
            <a:endParaRPr lang="tr-TR" dirty="0" smtClean="0"/>
          </a:p>
          <a:p>
            <a:endParaRPr lang="tr-TR" dirty="0" smtClean="0"/>
          </a:p>
          <a:p>
            <a:endParaRPr lang="tr-TR" dirty="0"/>
          </a:p>
        </p:txBody>
      </p:sp>
    </p:spTree>
    <p:extLst>
      <p:ext uri="{BB962C8B-B14F-4D97-AF65-F5344CB8AC3E}">
        <p14:creationId xmlns:p14="http://schemas.microsoft.com/office/powerpoint/2010/main" val="3865399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Pyrimidine</a:t>
            </a:r>
            <a:r>
              <a:rPr lang="tr-TR" dirty="0" smtClean="0"/>
              <a:t> </a:t>
            </a:r>
            <a:r>
              <a:rPr lang="tr-TR" dirty="0" err="1" smtClean="0"/>
              <a:t>derivatives</a:t>
            </a:r>
            <a:r>
              <a:rPr lang="tr-TR" dirty="0" smtClean="0"/>
              <a:t>- </a:t>
            </a:r>
            <a:r>
              <a:rPr lang="tr-TR" dirty="0" err="1" smtClean="0"/>
              <a:t>Amprolium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Q</a:t>
            </a:r>
            <a:r>
              <a:rPr lang="en-US" dirty="0" err="1" smtClean="0"/>
              <a:t>uarternized</a:t>
            </a:r>
            <a:r>
              <a:rPr lang="en-US" dirty="0" smtClean="0"/>
              <a:t> derivative of pyrimidine</a:t>
            </a:r>
            <a:r>
              <a:rPr lang="tr-TR" dirty="0" smtClean="0"/>
              <a:t>-</a:t>
            </a:r>
            <a:r>
              <a:rPr lang="en-US" dirty="0" smtClean="0"/>
              <a:t> [1-(4-amino-2-n-propyl-5-pyrimidinylmethyl)-2-picolinium chloride hydrochloride]</a:t>
            </a:r>
            <a:endParaRPr lang="tr-TR" dirty="0" smtClean="0"/>
          </a:p>
          <a:p>
            <a:r>
              <a:rPr lang="tr-TR" dirty="0" smtClean="0"/>
              <a:t>S</a:t>
            </a:r>
            <a:r>
              <a:rPr lang="en-US" dirty="0" err="1" smtClean="0"/>
              <a:t>tructurally</a:t>
            </a:r>
            <a:r>
              <a:rPr lang="en-US" dirty="0" smtClean="0"/>
              <a:t> similar to thiamine (vitamin B1) and is a competitive thiamine antagonist. </a:t>
            </a:r>
            <a:r>
              <a:rPr lang="tr-TR" dirty="0" smtClean="0"/>
              <a:t> </a:t>
            </a:r>
          </a:p>
          <a:p>
            <a:r>
              <a:rPr lang="tr-TR" dirty="0" smtClean="0"/>
              <a:t>B</a:t>
            </a:r>
            <a:r>
              <a:rPr lang="en-US" dirty="0" smtClean="0"/>
              <a:t>locks </a:t>
            </a:r>
            <a:r>
              <a:rPr lang="en-US" dirty="0"/>
              <a:t>the thiamine transporter of </a:t>
            </a:r>
            <a:r>
              <a:rPr lang="en-US" dirty="0" err="1"/>
              <a:t>Eimeria</a:t>
            </a:r>
            <a:r>
              <a:rPr lang="en-US" dirty="0"/>
              <a:t> species. </a:t>
            </a:r>
            <a:r>
              <a:rPr lang="en-US" dirty="0" smtClean="0"/>
              <a:t>This vitamin (thiamine pyrophosphate) is a cofactor of several decarboxylase enzymes which play role in cofactor synthesis.</a:t>
            </a:r>
            <a:endParaRPr lang="tr-TR" dirty="0" smtClean="0"/>
          </a:p>
          <a:p>
            <a:r>
              <a:rPr lang="en-US" dirty="0" smtClean="0"/>
              <a:t>By </a:t>
            </a:r>
            <a:r>
              <a:rPr lang="en-US" dirty="0"/>
              <a:t>blocking thiamine uptake it prevents carbohydrate synthesis. </a:t>
            </a:r>
            <a:r>
              <a:rPr lang="en-US" dirty="0" smtClean="0"/>
              <a:t> </a:t>
            </a:r>
            <a:r>
              <a:rPr lang="tr-TR" dirty="0" err="1" smtClean="0"/>
              <a:t>coccidiostat</a:t>
            </a:r>
            <a:endParaRPr lang="tr-TR" dirty="0" smtClean="0"/>
          </a:p>
          <a:p>
            <a:r>
              <a:rPr lang="tr-TR" dirty="0" smtClean="0"/>
              <a:t>R</a:t>
            </a:r>
            <a:r>
              <a:rPr lang="en-US" dirty="0" err="1" smtClean="0"/>
              <a:t>elatively</a:t>
            </a:r>
            <a:r>
              <a:rPr lang="en-US" dirty="0" smtClean="0"/>
              <a:t> high thiamine requirement of rapidly dividing coccidian cells compared with most host cells, the drug has a high safety margin</a:t>
            </a:r>
            <a:endParaRPr lang="tr-TR" dirty="0"/>
          </a:p>
        </p:txBody>
      </p:sp>
    </p:spTree>
    <p:extLst>
      <p:ext uri="{BB962C8B-B14F-4D97-AF65-F5344CB8AC3E}">
        <p14:creationId xmlns:p14="http://schemas.microsoft.com/office/powerpoint/2010/main" val="748404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Amprolium</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M</a:t>
            </a:r>
            <a:r>
              <a:rPr lang="en-US" dirty="0" err="1" smtClean="0"/>
              <a:t>ost</a:t>
            </a:r>
            <a:r>
              <a:rPr lang="en-US" dirty="0" smtClean="0"/>
              <a:t> active against E. </a:t>
            </a:r>
            <a:r>
              <a:rPr lang="en-US" dirty="0" err="1" smtClean="0"/>
              <a:t>tenella</a:t>
            </a:r>
            <a:r>
              <a:rPr lang="en-US" dirty="0" smtClean="0"/>
              <a:t>, E. </a:t>
            </a:r>
            <a:r>
              <a:rPr lang="en-US" dirty="0" err="1" smtClean="0"/>
              <a:t>necatrix</a:t>
            </a:r>
            <a:r>
              <a:rPr lang="en-US" dirty="0" smtClean="0"/>
              <a:t> and E. </a:t>
            </a:r>
            <a:r>
              <a:rPr lang="en-US" dirty="0" err="1" smtClean="0"/>
              <a:t>acervulina</a:t>
            </a:r>
            <a:r>
              <a:rPr lang="en-US" dirty="0" smtClean="0"/>
              <a:t> and to lesser extent E. maxima. </a:t>
            </a:r>
            <a:endParaRPr lang="tr-TR" dirty="0" smtClean="0"/>
          </a:p>
          <a:p>
            <a:r>
              <a:rPr lang="en-US" dirty="0" smtClean="0"/>
              <a:t>Combination of </a:t>
            </a:r>
            <a:r>
              <a:rPr lang="en-US" dirty="0" err="1" smtClean="0"/>
              <a:t>amprolium</a:t>
            </a:r>
            <a:r>
              <a:rPr lang="en-US" dirty="0" smtClean="0"/>
              <a:t> with </a:t>
            </a:r>
            <a:r>
              <a:rPr lang="en-US" dirty="0" err="1" smtClean="0"/>
              <a:t>ethopabate</a:t>
            </a:r>
            <a:r>
              <a:rPr lang="en-US" dirty="0" smtClean="0"/>
              <a:t>, </a:t>
            </a:r>
            <a:r>
              <a:rPr lang="en-US" dirty="0" err="1" smtClean="0"/>
              <a:t>sulphaquinoxaline</a:t>
            </a:r>
            <a:r>
              <a:rPr lang="en-US" dirty="0" smtClean="0"/>
              <a:t> or even </a:t>
            </a:r>
            <a:r>
              <a:rPr lang="en-US" dirty="0" err="1" smtClean="0"/>
              <a:t>pyrimethamine</a:t>
            </a:r>
            <a:r>
              <a:rPr lang="en-US" dirty="0" smtClean="0"/>
              <a:t> extended and strengthened the spectrum of activity. </a:t>
            </a:r>
            <a:endParaRPr lang="tr-TR" dirty="0" smtClean="0"/>
          </a:p>
          <a:p>
            <a:r>
              <a:rPr lang="tr-TR" dirty="0" smtClean="0"/>
              <a:t>E</a:t>
            </a:r>
            <a:r>
              <a:rPr lang="en-US" dirty="0" err="1" smtClean="0"/>
              <a:t>ffective</a:t>
            </a:r>
            <a:r>
              <a:rPr lang="tr-TR" dirty="0" smtClean="0"/>
              <a:t>-</a:t>
            </a:r>
            <a:r>
              <a:rPr lang="en-US" dirty="0" smtClean="0"/>
              <a:t> 1st generation of </a:t>
            </a:r>
            <a:r>
              <a:rPr lang="en-US" dirty="0" err="1" smtClean="0"/>
              <a:t>trophozoites</a:t>
            </a:r>
            <a:r>
              <a:rPr lang="en-US" dirty="0" smtClean="0"/>
              <a:t> and </a:t>
            </a:r>
            <a:r>
              <a:rPr lang="en-US" dirty="0" err="1" smtClean="0"/>
              <a:t>schizonts</a:t>
            </a:r>
            <a:r>
              <a:rPr lang="en-US" dirty="0" smtClean="0"/>
              <a:t> and shows peak activity early in day 3 of cycle</a:t>
            </a:r>
            <a:r>
              <a:rPr lang="tr-TR" dirty="0" smtClean="0"/>
              <a:t>- s</a:t>
            </a:r>
            <a:r>
              <a:rPr lang="en-US" dirty="0" err="1" smtClean="0"/>
              <a:t>uppresses</a:t>
            </a:r>
            <a:r>
              <a:rPr lang="en-US" dirty="0" smtClean="0"/>
              <a:t> the sexual stages, </a:t>
            </a:r>
            <a:r>
              <a:rPr lang="en-US" dirty="0" err="1" smtClean="0"/>
              <a:t>gametogony</a:t>
            </a:r>
            <a:r>
              <a:rPr lang="en-US" dirty="0" smtClean="0"/>
              <a:t> and sporulation of oocyst. </a:t>
            </a:r>
            <a:endParaRPr lang="tr-TR" dirty="0" smtClean="0"/>
          </a:p>
          <a:p>
            <a:r>
              <a:rPr lang="tr-TR" dirty="0" smtClean="0"/>
              <a:t>D</a:t>
            </a:r>
            <a:r>
              <a:rPr lang="en-US" dirty="0" err="1" smtClean="0"/>
              <a:t>evelopment</a:t>
            </a:r>
            <a:r>
              <a:rPr lang="en-US" dirty="0" smtClean="0"/>
              <a:t> of drug resistance which is a major problem and limiting its use.  </a:t>
            </a:r>
            <a:endParaRPr lang="tr-TR" dirty="0" smtClean="0"/>
          </a:p>
          <a:p>
            <a:r>
              <a:rPr lang="en-US" dirty="0" err="1" smtClean="0"/>
              <a:t>Amprolium</a:t>
            </a:r>
            <a:r>
              <a:rPr lang="en-US" dirty="0" smtClean="0"/>
              <a:t> is compatible with vitamins, antibiotics, minerals and other ingredients commonly used in poultry ration but it should not be mixed in concentrates containing high levels of choline because of tendency for it to break down into picric acid.</a:t>
            </a:r>
            <a:endParaRPr lang="tr-TR" dirty="0"/>
          </a:p>
        </p:txBody>
      </p:sp>
    </p:spTree>
    <p:extLst>
      <p:ext uri="{BB962C8B-B14F-4D97-AF65-F5344CB8AC3E}">
        <p14:creationId xmlns:p14="http://schemas.microsoft.com/office/powerpoint/2010/main" val="3243049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err="1" smtClean="0"/>
              <a:t>Pyrimidine</a:t>
            </a:r>
            <a:r>
              <a:rPr lang="tr-TR" dirty="0" smtClean="0"/>
              <a:t> </a:t>
            </a:r>
            <a:r>
              <a:rPr lang="tr-TR" dirty="0" err="1" smtClean="0"/>
              <a:t>derivates-Pyrimetamine</a:t>
            </a:r>
            <a:endParaRPr lang="tr-TR" dirty="0" smtClean="0"/>
          </a:p>
          <a:p>
            <a:r>
              <a:rPr lang="tr-TR" dirty="0" err="1" smtClean="0"/>
              <a:t>Folic</a:t>
            </a:r>
            <a:r>
              <a:rPr lang="tr-TR" dirty="0" smtClean="0"/>
              <a:t> </a:t>
            </a:r>
            <a:r>
              <a:rPr lang="tr-TR" dirty="0" err="1" smtClean="0"/>
              <a:t>acid</a:t>
            </a:r>
            <a:r>
              <a:rPr lang="tr-TR" dirty="0" smtClean="0"/>
              <a:t> </a:t>
            </a:r>
            <a:r>
              <a:rPr lang="tr-TR" dirty="0" err="1" smtClean="0"/>
              <a:t>antagonisyt</a:t>
            </a:r>
            <a:endParaRPr lang="tr-TR" dirty="0" smtClean="0"/>
          </a:p>
          <a:p>
            <a:r>
              <a:rPr lang="tr-TR" dirty="0" err="1" smtClean="0"/>
              <a:t>Inhibits</a:t>
            </a:r>
            <a:r>
              <a:rPr lang="tr-TR" dirty="0" smtClean="0"/>
              <a:t> </a:t>
            </a:r>
            <a:r>
              <a:rPr lang="tr-TR" dirty="0" err="1" smtClean="0"/>
              <a:t>dihydrofolate</a:t>
            </a:r>
            <a:r>
              <a:rPr lang="tr-TR" dirty="0" smtClean="0"/>
              <a:t> </a:t>
            </a:r>
            <a:r>
              <a:rPr lang="tr-TR" dirty="0" err="1" smtClean="0"/>
              <a:t>reductase</a:t>
            </a:r>
            <a:endParaRPr lang="tr-TR" dirty="0" smtClean="0"/>
          </a:p>
          <a:p>
            <a:r>
              <a:rPr lang="tr-TR" dirty="0" err="1" smtClean="0"/>
              <a:t>Administered</a:t>
            </a:r>
            <a:r>
              <a:rPr lang="tr-TR" dirty="0" smtClean="0"/>
              <a:t> </a:t>
            </a:r>
            <a:r>
              <a:rPr lang="tr-TR" dirty="0" err="1" smtClean="0"/>
              <a:t>with</a:t>
            </a:r>
            <a:r>
              <a:rPr lang="tr-TR" dirty="0" smtClean="0"/>
              <a:t> </a:t>
            </a:r>
            <a:r>
              <a:rPr lang="tr-TR" dirty="0" err="1" smtClean="0"/>
              <a:t>sulfonamides</a:t>
            </a:r>
            <a:endParaRPr lang="tr-TR" dirty="0"/>
          </a:p>
        </p:txBody>
      </p:sp>
    </p:spTree>
    <p:extLst>
      <p:ext uri="{BB962C8B-B14F-4D97-AF65-F5344CB8AC3E}">
        <p14:creationId xmlns:p14="http://schemas.microsoft.com/office/powerpoint/2010/main" val="901931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C</a:t>
            </a:r>
            <a:r>
              <a:rPr lang="tr-TR" dirty="0" smtClean="0"/>
              <a:t>lass </a:t>
            </a:r>
            <a:r>
              <a:rPr lang="tr-TR" dirty="0"/>
              <a:t>of </a:t>
            </a:r>
            <a:r>
              <a:rPr lang="tr-TR" dirty="0" err="1"/>
              <a:t>pharmaceuticals</a:t>
            </a:r>
            <a:r>
              <a:rPr lang="tr-TR" dirty="0"/>
              <a:t> </a:t>
            </a:r>
            <a:r>
              <a:rPr lang="tr-TR" dirty="0" err="1"/>
              <a:t>used</a:t>
            </a:r>
            <a:r>
              <a:rPr lang="tr-TR" dirty="0"/>
              <a:t> in </a:t>
            </a:r>
            <a:r>
              <a:rPr lang="tr-TR" dirty="0" err="1"/>
              <a:t>treatment</a:t>
            </a:r>
            <a:r>
              <a:rPr lang="tr-TR" dirty="0"/>
              <a:t> of </a:t>
            </a:r>
            <a:r>
              <a:rPr lang="tr-TR" dirty="0" err="1"/>
              <a:t>protozoan</a:t>
            </a:r>
            <a:r>
              <a:rPr lang="tr-TR" dirty="0"/>
              <a:t> </a:t>
            </a:r>
            <a:r>
              <a:rPr lang="tr-TR" dirty="0" err="1"/>
              <a:t>infection</a:t>
            </a:r>
            <a:r>
              <a:rPr lang="tr-TR" dirty="0"/>
              <a:t>. </a:t>
            </a:r>
            <a:endParaRPr lang="tr-TR" dirty="0" smtClean="0"/>
          </a:p>
          <a:p>
            <a:r>
              <a:rPr lang="tr-TR" dirty="0" err="1" smtClean="0"/>
              <a:t>Protozoans</a:t>
            </a:r>
            <a:r>
              <a:rPr lang="tr-TR" dirty="0" smtClean="0"/>
              <a:t> </a:t>
            </a:r>
            <a:r>
              <a:rPr lang="tr-TR" dirty="0" err="1"/>
              <a:t>have</a:t>
            </a:r>
            <a:r>
              <a:rPr lang="tr-TR" dirty="0"/>
              <a:t> </a:t>
            </a:r>
            <a:r>
              <a:rPr lang="tr-TR" dirty="0" err="1"/>
              <a:t>little</a:t>
            </a:r>
            <a:r>
              <a:rPr lang="tr-TR" dirty="0"/>
              <a:t> in </a:t>
            </a:r>
            <a:r>
              <a:rPr lang="tr-TR" dirty="0" err="1"/>
              <a:t>common</a:t>
            </a:r>
            <a:r>
              <a:rPr lang="tr-TR" dirty="0"/>
              <a:t> </a:t>
            </a:r>
            <a:r>
              <a:rPr lang="tr-TR" dirty="0" err="1"/>
              <a:t>with</a:t>
            </a:r>
            <a:r>
              <a:rPr lang="tr-TR" dirty="0"/>
              <a:t> </a:t>
            </a:r>
            <a:r>
              <a:rPr lang="tr-TR" dirty="0" err="1"/>
              <a:t>each</a:t>
            </a:r>
            <a:r>
              <a:rPr lang="tr-TR" dirty="0"/>
              <a:t> </a:t>
            </a:r>
            <a:r>
              <a:rPr lang="tr-TR" dirty="0" err="1"/>
              <a:t>other</a:t>
            </a:r>
            <a:r>
              <a:rPr lang="tr-TR" dirty="0"/>
              <a:t> (</a:t>
            </a:r>
            <a:r>
              <a:rPr lang="tr-TR" dirty="0" err="1"/>
              <a:t>for</a:t>
            </a:r>
            <a:r>
              <a:rPr lang="tr-TR" dirty="0"/>
              <a:t> </a:t>
            </a:r>
            <a:r>
              <a:rPr lang="tr-TR" dirty="0" err="1"/>
              <a:t>example</a:t>
            </a:r>
            <a:r>
              <a:rPr lang="tr-TR" dirty="0"/>
              <a:t>, </a:t>
            </a:r>
            <a:r>
              <a:rPr lang="tr-TR" dirty="0" err="1"/>
              <a:t>Entamoeba</a:t>
            </a:r>
            <a:r>
              <a:rPr lang="tr-TR" dirty="0"/>
              <a:t> </a:t>
            </a:r>
            <a:r>
              <a:rPr lang="tr-TR" dirty="0" err="1"/>
              <a:t>histolytica</a:t>
            </a:r>
            <a:r>
              <a:rPr lang="tr-TR" dirty="0"/>
              <a:t>, an </a:t>
            </a:r>
            <a:r>
              <a:rPr lang="tr-TR" dirty="0" err="1"/>
              <a:t>unikont</a:t>
            </a:r>
            <a:r>
              <a:rPr lang="tr-TR" dirty="0"/>
              <a:t> </a:t>
            </a:r>
            <a:r>
              <a:rPr lang="tr-TR" dirty="0" err="1"/>
              <a:t>eukaryotic</a:t>
            </a:r>
            <a:r>
              <a:rPr lang="tr-TR" dirty="0"/>
              <a:t> </a:t>
            </a:r>
            <a:r>
              <a:rPr lang="tr-TR" dirty="0" err="1"/>
              <a:t>organism</a:t>
            </a:r>
            <a:r>
              <a:rPr lang="tr-TR" dirty="0"/>
              <a:t>, is </a:t>
            </a:r>
            <a:r>
              <a:rPr lang="tr-TR" dirty="0" err="1"/>
              <a:t>less</a:t>
            </a:r>
            <a:r>
              <a:rPr lang="tr-TR" dirty="0"/>
              <a:t> </a:t>
            </a:r>
            <a:r>
              <a:rPr lang="tr-TR" dirty="0" err="1"/>
              <a:t>closely</a:t>
            </a:r>
            <a:r>
              <a:rPr lang="tr-TR" dirty="0"/>
              <a:t> </a:t>
            </a:r>
            <a:r>
              <a:rPr lang="tr-TR" dirty="0" err="1"/>
              <a:t>related</a:t>
            </a:r>
            <a:r>
              <a:rPr lang="tr-TR" dirty="0"/>
              <a:t> </a:t>
            </a:r>
            <a:r>
              <a:rPr lang="tr-TR" dirty="0" err="1"/>
              <a:t>to</a:t>
            </a:r>
            <a:r>
              <a:rPr lang="tr-TR" dirty="0"/>
              <a:t> </a:t>
            </a:r>
            <a:r>
              <a:rPr lang="tr-TR" dirty="0" err="1"/>
              <a:t>Naegleria</a:t>
            </a:r>
            <a:r>
              <a:rPr lang="tr-TR" dirty="0"/>
              <a:t> </a:t>
            </a:r>
            <a:r>
              <a:rPr lang="tr-TR" dirty="0" err="1"/>
              <a:t>fowleri</a:t>
            </a:r>
            <a:r>
              <a:rPr lang="tr-TR" dirty="0"/>
              <a:t>, a </a:t>
            </a:r>
            <a:r>
              <a:rPr lang="tr-TR" dirty="0" err="1"/>
              <a:t>bikont</a:t>
            </a:r>
            <a:r>
              <a:rPr lang="tr-TR" dirty="0"/>
              <a:t> </a:t>
            </a:r>
            <a:r>
              <a:rPr lang="tr-TR" dirty="0" err="1"/>
              <a:t>eukaryotic</a:t>
            </a:r>
            <a:r>
              <a:rPr lang="tr-TR" dirty="0"/>
              <a:t> </a:t>
            </a:r>
            <a:r>
              <a:rPr lang="tr-TR" dirty="0" err="1" smtClean="0"/>
              <a:t>organism</a:t>
            </a:r>
            <a:r>
              <a:rPr lang="tr-TR" dirty="0" smtClean="0"/>
              <a:t>)</a:t>
            </a:r>
            <a:endParaRPr lang="tr-TR" dirty="0"/>
          </a:p>
        </p:txBody>
      </p:sp>
      <p:pic>
        <p:nvPicPr>
          <p:cNvPr id="4" name="Resim 3"/>
          <p:cNvPicPr>
            <a:picLocks noChangeAspect="1"/>
          </p:cNvPicPr>
          <p:nvPr/>
        </p:nvPicPr>
        <p:blipFill>
          <a:blip r:embed="rId2"/>
          <a:stretch>
            <a:fillRect/>
          </a:stretch>
        </p:blipFill>
        <p:spPr>
          <a:xfrm>
            <a:off x="9457504" y="6067425"/>
            <a:ext cx="2505075" cy="219075"/>
          </a:xfrm>
          <a:prstGeom prst="rect">
            <a:avLst/>
          </a:prstGeom>
        </p:spPr>
      </p:pic>
    </p:spTree>
    <p:extLst>
      <p:ext uri="{BB962C8B-B14F-4D97-AF65-F5344CB8AC3E}">
        <p14:creationId xmlns:p14="http://schemas.microsoft.com/office/powerpoint/2010/main" val="3308920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Dinitro</a:t>
            </a:r>
            <a:r>
              <a:rPr lang="tr-TR" dirty="0" smtClean="0"/>
              <a:t> </a:t>
            </a:r>
            <a:r>
              <a:rPr lang="tr-TR" dirty="0" err="1" smtClean="0"/>
              <a:t>compounds</a:t>
            </a:r>
            <a:endParaRPr lang="tr-TR" dirty="0"/>
          </a:p>
        </p:txBody>
      </p:sp>
      <p:sp>
        <p:nvSpPr>
          <p:cNvPr id="3" name="İçerik Yer Tutucusu 2"/>
          <p:cNvSpPr>
            <a:spLocks noGrp="1"/>
          </p:cNvSpPr>
          <p:nvPr>
            <p:ph idx="1"/>
          </p:nvPr>
        </p:nvSpPr>
        <p:spPr/>
        <p:txBody>
          <a:bodyPr>
            <a:normAutofit fontScale="70000" lnSpcReduction="20000"/>
          </a:bodyPr>
          <a:lstStyle/>
          <a:p>
            <a:r>
              <a:rPr lang="en-US" dirty="0" err="1" smtClean="0"/>
              <a:t>Nicarbazine</a:t>
            </a:r>
            <a:r>
              <a:rPr lang="en-US" dirty="0" smtClean="0"/>
              <a:t>:</a:t>
            </a:r>
            <a:r>
              <a:rPr lang="tr-TR" dirty="0" smtClean="0"/>
              <a:t> E</a:t>
            </a:r>
            <a:r>
              <a:rPr lang="en-US" dirty="0" err="1" smtClean="0"/>
              <a:t>quimolecular</a:t>
            </a:r>
            <a:r>
              <a:rPr lang="en-US" dirty="0" smtClean="0"/>
              <a:t> complex of p, p’-</a:t>
            </a:r>
            <a:r>
              <a:rPr lang="en-US" dirty="0" err="1" smtClean="0"/>
              <a:t>dinitrocarbanilide</a:t>
            </a:r>
            <a:r>
              <a:rPr lang="en-US" dirty="0" smtClean="0"/>
              <a:t> (DNC) and 2-hydroxy-4, 6-dimethylpyrimidine (HDP). </a:t>
            </a:r>
            <a:endParaRPr lang="tr-TR" dirty="0" smtClean="0"/>
          </a:p>
          <a:p>
            <a:r>
              <a:rPr lang="tr-TR" dirty="0" smtClean="0"/>
              <a:t>C</a:t>
            </a:r>
            <a:r>
              <a:rPr lang="en-US" dirty="0" err="1" smtClean="0"/>
              <a:t>occidiocidal</a:t>
            </a:r>
            <a:r>
              <a:rPr lang="tr-TR" dirty="0" smtClean="0"/>
              <a:t>-</a:t>
            </a:r>
            <a:r>
              <a:rPr lang="en-US" dirty="0" smtClean="0"/>
              <a:t> against the </a:t>
            </a:r>
            <a:r>
              <a:rPr lang="en-US" dirty="0" err="1" smtClean="0"/>
              <a:t>schizonts</a:t>
            </a:r>
            <a:r>
              <a:rPr lang="en-US" dirty="0" smtClean="0"/>
              <a:t> appear after the 1st generation</a:t>
            </a:r>
            <a:endParaRPr lang="tr-TR" dirty="0" smtClean="0"/>
          </a:p>
          <a:p>
            <a:r>
              <a:rPr lang="tr-TR" dirty="0" err="1" smtClean="0"/>
              <a:t>Used</a:t>
            </a:r>
            <a:r>
              <a:rPr lang="tr-TR" dirty="0" smtClean="0"/>
              <a:t> as </a:t>
            </a:r>
            <a:r>
              <a:rPr lang="en-US" dirty="0" smtClean="0"/>
              <a:t>prophylactic</a:t>
            </a:r>
            <a:r>
              <a:rPr lang="tr-TR" dirty="0" smtClean="0"/>
              <a:t> but </a:t>
            </a:r>
            <a:r>
              <a:rPr lang="tr-TR" dirty="0" err="1" smtClean="0"/>
              <a:t>narrow</a:t>
            </a:r>
            <a:r>
              <a:rPr lang="tr-TR" dirty="0" smtClean="0"/>
              <a:t> </a:t>
            </a:r>
            <a:r>
              <a:rPr lang="tr-TR" dirty="0" err="1" smtClean="0"/>
              <a:t>therapeutic</a:t>
            </a:r>
            <a:r>
              <a:rPr lang="tr-TR" dirty="0" smtClean="0"/>
              <a:t> </a:t>
            </a:r>
            <a:r>
              <a:rPr lang="tr-TR" dirty="0" err="1" smtClean="0"/>
              <a:t>index</a:t>
            </a:r>
            <a:endParaRPr lang="tr-TR" dirty="0" smtClean="0"/>
          </a:p>
          <a:p>
            <a:r>
              <a:rPr lang="tr-TR" dirty="0" smtClean="0"/>
              <a:t>B</a:t>
            </a:r>
            <a:r>
              <a:rPr lang="en-US" dirty="0" smtClean="0"/>
              <a:t>road spectrum activity and effective against all </a:t>
            </a:r>
            <a:r>
              <a:rPr lang="en-US" dirty="0" err="1" smtClean="0"/>
              <a:t>Eimeria</a:t>
            </a:r>
            <a:r>
              <a:rPr lang="en-US" dirty="0" smtClean="0"/>
              <a:t> spp. </a:t>
            </a:r>
            <a:endParaRPr lang="tr-TR" dirty="0" smtClean="0"/>
          </a:p>
          <a:p>
            <a:r>
              <a:rPr lang="tr-TR" dirty="0" smtClean="0"/>
              <a:t>F</a:t>
            </a:r>
            <a:r>
              <a:rPr lang="en-US" dirty="0" err="1" smtClean="0"/>
              <a:t>eed</a:t>
            </a:r>
            <a:r>
              <a:rPr lang="en-US" dirty="0" smtClean="0"/>
              <a:t> </a:t>
            </a:r>
            <a:r>
              <a:rPr lang="tr-TR" dirty="0" smtClean="0"/>
              <a:t>-</a:t>
            </a:r>
            <a:r>
              <a:rPr lang="en-US" dirty="0" smtClean="0"/>
              <a:t>0.0125%. </a:t>
            </a:r>
            <a:endParaRPr lang="tr-TR" dirty="0" smtClean="0"/>
          </a:p>
          <a:p>
            <a:r>
              <a:rPr lang="tr-TR" dirty="0" smtClean="0"/>
              <a:t>MAO-</a:t>
            </a:r>
            <a:r>
              <a:rPr lang="en-US" dirty="0" smtClean="0"/>
              <a:t> paralyze the intracellular energy-supplying ATP which leads to the interruption of cellular energy supply and the cease of function of sodium-potassium ion pump which results in the abundant influx of sodium ions and with them the influx of abundant water which causes the intracellular imbalance of ions in the cells of the </a:t>
            </a:r>
            <a:r>
              <a:rPr lang="en-US" dirty="0" err="1" smtClean="0"/>
              <a:t>coccidia</a:t>
            </a:r>
            <a:r>
              <a:rPr lang="en-US" dirty="0" smtClean="0"/>
              <a:t> or the rupture of the cells and the death of </a:t>
            </a:r>
            <a:r>
              <a:rPr lang="en-US" dirty="0" err="1" smtClean="0"/>
              <a:t>coccidia</a:t>
            </a:r>
            <a:r>
              <a:rPr lang="en-US" dirty="0" smtClean="0"/>
              <a:t> occurs. </a:t>
            </a:r>
            <a:endParaRPr lang="tr-TR" dirty="0" smtClean="0"/>
          </a:p>
          <a:p>
            <a:endParaRPr lang="tr-TR" dirty="0" smtClean="0"/>
          </a:p>
          <a:p>
            <a:r>
              <a:rPr lang="tr-TR" dirty="0"/>
              <a:t>C</a:t>
            </a:r>
            <a:r>
              <a:rPr lang="en-US" dirty="0" err="1" smtClean="0"/>
              <a:t>auses</a:t>
            </a:r>
            <a:r>
              <a:rPr lang="en-US" dirty="0" smtClean="0"/>
              <a:t> depigmentation of eggs, mottled egg yolk and poor hatchability</a:t>
            </a:r>
            <a:r>
              <a:rPr lang="tr-TR" dirty="0" smtClean="0"/>
              <a:t>- NOO!</a:t>
            </a:r>
            <a:r>
              <a:rPr lang="en-US" dirty="0" smtClean="0"/>
              <a:t> laying hens. </a:t>
            </a:r>
            <a:endParaRPr lang="tr-TR" dirty="0" smtClean="0"/>
          </a:p>
          <a:p>
            <a:r>
              <a:rPr lang="en-US" dirty="0" smtClean="0"/>
              <a:t>In broilers, a 4 day withdrawal of </a:t>
            </a:r>
            <a:r>
              <a:rPr lang="en-US" dirty="0" err="1" smtClean="0"/>
              <a:t>nicarbazin</a:t>
            </a:r>
            <a:r>
              <a:rPr lang="en-US" dirty="0" smtClean="0"/>
              <a:t> is required before marketing. </a:t>
            </a:r>
            <a:endParaRPr lang="tr-TR" dirty="0" smtClean="0"/>
          </a:p>
        </p:txBody>
      </p:sp>
      <p:pic>
        <p:nvPicPr>
          <p:cNvPr id="6" name="Resim 5"/>
          <p:cNvPicPr>
            <a:picLocks noChangeAspect="1"/>
          </p:cNvPicPr>
          <p:nvPr/>
        </p:nvPicPr>
        <p:blipFill>
          <a:blip r:embed="rId2"/>
          <a:stretch>
            <a:fillRect/>
          </a:stretch>
        </p:blipFill>
        <p:spPr>
          <a:xfrm>
            <a:off x="7383276" y="6311900"/>
            <a:ext cx="4238625" cy="238125"/>
          </a:xfrm>
          <a:prstGeom prst="rect">
            <a:avLst/>
          </a:prstGeom>
        </p:spPr>
      </p:pic>
    </p:spTree>
    <p:extLst>
      <p:ext uri="{BB962C8B-B14F-4D97-AF65-F5344CB8AC3E}">
        <p14:creationId xmlns:p14="http://schemas.microsoft.com/office/powerpoint/2010/main" val="1403609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Quinolone</a:t>
            </a:r>
            <a:endParaRPr lang="tr-TR" dirty="0"/>
          </a:p>
        </p:txBody>
      </p:sp>
      <p:sp>
        <p:nvSpPr>
          <p:cNvPr id="3" name="İçerik Yer Tutucusu 2"/>
          <p:cNvSpPr>
            <a:spLocks noGrp="1"/>
          </p:cNvSpPr>
          <p:nvPr>
            <p:ph idx="1"/>
          </p:nvPr>
        </p:nvSpPr>
        <p:spPr>
          <a:xfrm>
            <a:off x="838200" y="1434353"/>
            <a:ext cx="10708340" cy="4742610"/>
          </a:xfrm>
        </p:spPr>
        <p:txBody>
          <a:bodyPr>
            <a:normAutofit fontScale="85000" lnSpcReduction="20000"/>
          </a:bodyPr>
          <a:lstStyle/>
          <a:p>
            <a:r>
              <a:rPr lang="en-US" dirty="0" err="1" smtClean="0"/>
              <a:t>Buquinolate</a:t>
            </a:r>
            <a:r>
              <a:rPr lang="en-US" dirty="0" smtClean="0"/>
              <a:t>, </a:t>
            </a:r>
            <a:r>
              <a:rPr lang="en-US" dirty="0" err="1" smtClean="0"/>
              <a:t>decoquinate</a:t>
            </a:r>
            <a:r>
              <a:rPr lang="en-US" dirty="0" smtClean="0"/>
              <a:t> and </a:t>
            </a:r>
            <a:r>
              <a:rPr lang="en-US" dirty="0" err="1" smtClean="0"/>
              <a:t>nequinate</a:t>
            </a:r>
            <a:r>
              <a:rPr lang="tr-TR" dirty="0" smtClean="0"/>
              <a:t>-</a:t>
            </a:r>
            <a:r>
              <a:rPr lang="en-US" dirty="0" smtClean="0"/>
              <a:t>poultry </a:t>
            </a:r>
            <a:r>
              <a:rPr lang="en-US" dirty="0" err="1" smtClean="0"/>
              <a:t>coccidia</a:t>
            </a:r>
            <a:r>
              <a:rPr lang="en-US" dirty="0" smtClean="0"/>
              <a:t>. </a:t>
            </a:r>
            <a:endParaRPr lang="tr-TR" dirty="0" smtClean="0"/>
          </a:p>
          <a:p>
            <a:r>
              <a:rPr lang="en-US" dirty="0" err="1" smtClean="0"/>
              <a:t>coccidiostat</a:t>
            </a:r>
            <a:endParaRPr lang="tr-TR" dirty="0" smtClean="0"/>
          </a:p>
          <a:p>
            <a:r>
              <a:rPr lang="tr-TR" dirty="0" smtClean="0"/>
              <a:t>L</a:t>
            </a:r>
            <a:r>
              <a:rPr lang="en-US" dirty="0" err="1" smtClean="0"/>
              <a:t>imited</a:t>
            </a:r>
            <a:r>
              <a:rPr lang="en-US" dirty="0" smtClean="0"/>
              <a:t> absorption</a:t>
            </a:r>
            <a:r>
              <a:rPr lang="tr-TR" dirty="0" smtClean="0"/>
              <a:t>-</a:t>
            </a:r>
            <a:r>
              <a:rPr lang="en-US" dirty="0" smtClean="0"/>
              <a:t> virtually insoluble in water. </a:t>
            </a:r>
            <a:endParaRPr lang="tr-TR" dirty="0" smtClean="0"/>
          </a:p>
          <a:p>
            <a:r>
              <a:rPr lang="en-US" dirty="0" smtClean="0"/>
              <a:t>Tissue residues </a:t>
            </a:r>
            <a:r>
              <a:rPr lang="tr-TR" dirty="0" smtClean="0"/>
              <a:t>-</a:t>
            </a:r>
            <a:r>
              <a:rPr lang="en-US" dirty="0" smtClean="0"/>
              <a:t> very low</a:t>
            </a:r>
            <a:endParaRPr lang="tr-TR" dirty="0" smtClean="0"/>
          </a:p>
          <a:p>
            <a:r>
              <a:rPr lang="tr-TR" dirty="0" smtClean="0"/>
              <a:t>A</a:t>
            </a:r>
            <a:r>
              <a:rPr lang="en-US" dirty="0" err="1" smtClean="0"/>
              <a:t>ct</a:t>
            </a:r>
            <a:r>
              <a:rPr lang="tr-TR" dirty="0" smtClean="0"/>
              <a:t>-</a:t>
            </a:r>
            <a:r>
              <a:rPr lang="en-US" dirty="0" err="1" smtClean="0"/>
              <a:t>sporozoite</a:t>
            </a:r>
            <a:r>
              <a:rPr lang="en-US" dirty="0" smtClean="0"/>
              <a:t> stage of the life cycle of coccidian. </a:t>
            </a:r>
            <a:endParaRPr lang="tr-TR" dirty="0" smtClean="0"/>
          </a:p>
          <a:p>
            <a:r>
              <a:rPr lang="en-US" dirty="0" smtClean="0"/>
              <a:t>1st of life cycle</a:t>
            </a:r>
            <a:r>
              <a:rPr lang="tr-TR" dirty="0" smtClean="0"/>
              <a:t>-</a:t>
            </a:r>
            <a:r>
              <a:rPr lang="en-US" dirty="0" smtClean="0"/>
              <a:t>maximum activity. </a:t>
            </a:r>
            <a:endParaRPr lang="tr-TR" dirty="0" smtClean="0"/>
          </a:p>
          <a:p>
            <a:r>
              <a:rPr lang="tr-TR" dirty="0" smtClean="0"/>
              <a:t>F</a:t>
            </a:r>
            <a:r>
              <a:rPr lang="en-US" dirty="0" err="1" smtClean="0"/>
              <a:t>eed</a:t>
            </a:r>
            <a:r>
              <a:rPr lang="en-US" dirty="0" smtClean="0"/>
              <a:t> on day one of exposure to </a:t>
            </a:r>
            <a:r>
              <a:rPr lang="en-US" dirty="0" err="1" smtClean="0"/>
              <a:t>coccidia</a:t>
            </a:r>
            <a:r>
              <a:rPr lang="en-US" dirty="0" smtClean="0"/>
              <a:t> to give maximum advantages.</a:t>
            </a:r>
          </a:p>
          <a:p>
            <a:r>
              <a:rPr lang="tr-TR" dirty="0" smtClean="0"/>
              <a:t>MAO- D</a:t>
            </a:r>
            <a:r>
              <a:rPr lang="en-US" dirty="0" err="1" smtClean="0"/>
              <a:t>isruption</a:t>
            </a:r>
            <a:r>
              <a:rPr lang="en-US" dirty="0" smtClean="0"/>
              <a:t> of electron transport in cytochrome system of mitochondria in coccidian</a:t>
            </a:r>
            <a:endParaRPr lang="tr-TR" dirty="0" smtClean="0"/>
          </a:p>
          <a:p>
            <a:r>
              <a:rPr lang="tr-TR" dirty="0" smtClean="0"/>
              <a:t>D</a:t>
            </a:r>
            <a:r>
              <a:rPr lang="en-US" dirty="0" err="1" smtClean="0"/>
              <a:t>ecoquinate</a:t>
            </a:r>
            <a:r>
              <a:rPr lang="tr-TR" dirty="0" smtClean="0"/>
              <a:t>-</a:t>
            </a:r>
            <a:r>
              <a:rPr lang="en-US" dirty="0" smtClean="0"/>
              <a:t> inhibit</a:t>
            </a:r>
            <a:r>
              <a:rPr lang="tr-TR" dirty="0" err="1" smtClean="0"/>
              <a:t>ion</a:t>
            </a:r>
            <a:r>
              <a:rPr lang="tr-TR" dirty="0" smtClean="0"/>
              <a:t> of</a:t>
            </a:r>
            <a:r>
              <a:rPr lang="en-US" dirty="0" smtClean="0"/>
              <a:t> DNA synthesis</a:t>
            </a:r>
            <a:r>
              <a:rPr lang="tr-TR" dirty="0" smtClean="0"/>
              <a:t>-</a:t>
            </a:r>
            <a:r>
              <a:rPr lang="en-US" dirty="0" smtClean="0"/>
              <a:t> inhibiting DNA gyrase</a:t>
            </a:r>
            <a:r>
              <a:rPr lang="tr-TR" dirty="0" smtClean="0"/>
              <a:t>-</a:t>
            </a:r>
            <a:r>
              <a:rPr lang="en-US" dirty="0" smtClean="0"/>
              <a:t> not effective in treatment of clinical coccidiosis. </a:t>
            </a:r>
            <a:endParaRPr lang="tr-TR" dirty="0" smtClean="0"/>
          </a:p>
          <a:p>
            <a:r>
              <a:rPr lang="tr-TR" dirty="0" smtClean="0"/>
              <a:t>N</a:t>
            </a:r>
            <a:r>
              <a:rPr lang="en-US" dirty="0" err="1" smtClean="0"/>
              <a:t>ot</a:t>
            </a:r>
            <a:r>
              <a:rPr lang="en-US" dirty="0" smtClean="0"/>
              <a:t> able to give complete control of oocyst production. </a:t>
            </a:r>
            <a:endParaRPr lang="tr-TR" dirty="0" smtClean="0"/>
          </a:p>
          <a:p>
            <a:r>
              <a:rPr lang="tr-TR" dirty="0" err="1" smtClean="0"/>
              <a:t>Drug</a:t>
            </a:r>
            <a:r>
              <a:rPr lang="tr-TR" dirty="0" smtClean="0"/>
              <a:t> </a:t>
            </a:r>
            <a:r>
              <a:rPr lang="tr-TR" dirty="0" err="1" smtClean="0"/>
              <a:t>resistance-limited</a:t>
            </a:r>
            <a:r>
              <a:rPr lang="tr-TR" dirty="0" smtClean="0"/>
              <a:t> </a:t>
            </a:r>
            <a:r>
              <a:rPr lang="tr-TR" dirty="0" err="1" smtClean="0"/>
              <a:t>use</a:t>
            </a:r>
            <a:r>
              <a:rPr lang="tr-TR" dirty="0" smtClean="0"/>
              <a:t>.</a:t>
            </a:r>
            <a:endParaRPr lang="tr-TR" dirty="0"/>
          </a:p>
        </p:txBody>
      </p:sp>
    </p:spTree>
    <p:extLst>
      <p:ext uri="{BB962C8B-B14F-4D97-AF65-F5344CB8AC3E}">
        <p14:creationId xmlns:p14="http://schemas.microsoft.com/office/powerpoint/2010/main" val="31986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en-US" dirty="0" err="1" smtClean="0"/>
              <a:t>Buquinolate</a:t>
            </a:r>
            <a:endParaRPr lang="tr-TR" dirty="0" smtClean="0"/>
          </a:p>
          <a:p>
            <a:r>
              <a:rPr lang="tr-TR" dirty="0" smtClean="0"/>
              <a:t>B</a:t>
            </a:r>
            <a:r>
              <a:rPr lang="en-US" dirty="0" smtClean="0"/>
              <a:t>road spectrum of activity</a:t>
            </a:r>
            <a:endParaRPr lang="tr-TR" dirty="0" smtClean="0"/>
          </a:p>
          <a:p>
            <a:r>
              <a:rPr lang="tr-TR" dirty="0" smtClean="0"/>
              <a:t>A</a:t>
            </a:r>
            <a:r>
              <a:rPr lang="en-US" dirty="0" err="1" smtClean="0"/>
              <a:t>rrests</a:t>
            </a:r>
            <a:r>
              <a:rPr lang="en-US" dirty="0" smtClean="0"/>
              <a:t> </a:t>
            </a:r>
            <a:r>
              <a:rPr lang="en-US" dirty="0" err="1" smtClean="0"/>
              <a:t>sporozoite</a:t>
            </a:r>
            <a:r>
              <a:rPr lang="en-US" dirty="0" smtClean="0"/>
              <a:t> development</a:t>
            </a:r>
            <a:r>
              <a:rPr lang="tr-TR" dirty="0" smtClean="0"/>
              <a:t>-</a:t>
            </a:r>
            <a:r>
              <a:rPr lang="en-US" dirty="0" smtClean="0"/>
              <a:t> does not kill these forms.</a:t>
            </a:r>
            <a:endParaRPr lang="tr-TR" dirty="0" smtClean="0"/>
          </a:p>
          <a:p>
            <a:r>
              <a:rPr lang="en-US" dirty="0" smtClean="0"/>
              <a:t>0.00825% in the feed. </a:t>
            </a:r>
            <a:endParaRPr lang="tr-TR" dirty="0" smtClean="0"/>
          </a:p>
          <a:p>
            <a:r>
              <a:rPr lang="tr-TR" dirty="0"/>
              <a:t>L</a:t>
            </a:r>
            <a:r>
              <a:rPr lang="en-US" dirty="0" smtClean="0"/>
              <a:t>ow toxicity</a:t>
            </a:r>
            <a:r>
              <a:rPr lang="tr-TR" dirty="0" smtClean="0"/>
              <a:t>, </a:t>
            </a:r>
            <a:r>
              <a:rPr lang="tr-TR" dirty="0" err="1" smtClean="0"/>
              <a:t>fast</a:t>
            </a:r>
            <a:r>
              <a:rPr lang="tr-TR" dirty="0" smtClean="0"/>
              <a:t> </a:t>
            </a:r>
            <a:r>
              <a:rPr lang="en-US" dirty="0" smtClean="0"/>
              <a:t>elimination rate</a:t>
            </a:r>
          </a:p>
          <a:p>
            <a:endParaRPr lang="en-US" dirty="0" smtClean="0"/>
          </a:p>
          <a:p>
            <a:pPr marL="0" indent="0">
              <a:buNone/>
            </a:pPr>
            <a:r>
              <a:rPr lang="en-US" dirty="0" err="1" smtClean="0"/>
              <a:t>Decoquinate</a:t>
            </a:r>
            <a:endParaRPr lang="tr-TR" dirty="0" smtClean="0"/>
          </a:p>
          <a:p>
            <a:r>
              <a:rPr lang="tr-TR" dirty="0"/>
              <a:t>B</a:t>
            </a:r>
            <a:r>
              <a:rPr lang="en-US" dirty="0" smtClean="0"/>
              <a:t>road spectrum </a:t>
            </a:r>
            <a:endParaRPr lang="tr-TR" dirty="0" smtClean="0"/>
          </a:p>
          <a:p>
            <a:r>
              <a:rPr lang="tr-TR" dirty="0"/>
              <a:t>I</a:t>
            </a:r>
            <a:r>
              <a:rPr lang="en-US" dirty="0" err="1" smtClean="0"/>
              <a:t>nhibits</a:t>
            </a:r>
            <a:r>
              <a:rPr lang="en-US" dirty="0" smtClean="0"/>
              <a:t> </a:t>
            </a:r>
            <a:r>
              <a:rPr lang="en-US" dirty="0" err="1" smtClean="0"/>
              <a:t>sporozoite</a:t>
            </a:r>
            <a:r>
              <a:rPr lang="en-US" dirty="0" smtClean="0"/>
              <a:t> development. </a:t>
            </a:r>
            <a:endParaRPr lang="tr-TR" dirty="0" smtClean="0"/>
          </a:p>
          <a:p>
            <a:r>
              <a:rPr lang="en-US" dirty="0" smtClean="0"/>
              <a:t>0.003% in the feed. </a:t>
            </a:r>
            <a:endParaRPr lang="tr-TR" dirty="0" smtClean="0"/>
          </a:p>
          <a:p>
            <a:endParaRPr lang="tr-TR" dirty="0"/>
          </a:p>
        </p:txBody>
      </p:sp>
    </p:spTree>
    <p:extLst>
      <p:ext uri="{BB962C8B-B14F-4D97-AF65-F5344CB8AC3E}">
        <p14:creationId xmlns:p14="http://schemas.microsoft.com/office/powerpoint/2010/main" val="314667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Pyridinols</a:t>
            </a:r>
            <a:r>
              <a:rPr lang="tr-TR" dirty="0" smtClean="0"/>
              <a:t>- </a:t>
            </a:r>
            <a:r>
              <a:rPr lang="tr-TR" dirty="0" err="1" smtClean="0"/>
              <a:t>Clopidol</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err="1" smtClean="0"/>
              <a:t>Clopidol</a:t>
            </a:r>
            <a:r>
              <a:rPr lang="tr-TR" dirty="0" smtClean="0"/>
              <a:t> (</a:t>
            </a:r>
            <a:r>
              <a:rPr lang="en-US" dirty="0" err="1" smtClean="0"/>
              <a:t>metichlorpindol</a:t>
            </a:r>
            <a:r>
              <a:rPr lang="en-US" dirty="0" smtClean="0"/>
              <a:t> or </a:t>
            </a:r>
            <a:r>
              <a:rPr lang="en-US" dirty="0" err="1" smtClean="0"/>
              <a:t>clopindol</a:t>
            </a:r>
            <a:r>
              <a:rPr lang="tr-TR" dirty="0" smtClean="0"/>
              <a:t>)</a:t>
            </a:r>
          </a:p>
          <a:p>
            <a:pPr marL="0" indent="0">
              <a:buNone/>
            </a:pPr>
            <a:r>
              <a:rPr lang="tr-TR" dirty="0" smtClean="0"/>
              <a:t>* B</a:t>
            </a:r>
            <a:r>
              <a:rPr lang="en-US" dirty="0" smtClean="0"/>
              <a:t>road spectrum activity. </a:t>
            </a:r>
            <a:endParaRPr lang="tr-TR" dirty="0" smtClean="0"/>
          </a:p>
          <a:p>
            <a:pPr marL="0" indent="0">
              <a:buNone/>
            </a:pPr>
            <a:r>
              <a:rPr lang="tr-TR" dirty="0" smtClean="0"/>
              <a:t>* C</a:t>
            </a:r>
            <a:r>
              <a:rPr lang="en-US" dirty="0" err="1" smtClean="0"/>
              <a:t>occidiostatic</a:t>
            </a:r>
            <a:r>
              <a:rPr lang="tr-TR" dirty="0" smtClean="0"/>
              <a:t>- E</a:t>
            </a:r>
            <a:r>
              <a:rPr lang="en-US" dirty="0" err="1" smtClean="0"/>
              <a:t>ffects</a:t>
            </a:r>
            <a:r>
              <a:rPr lang="en-US" dirty="0" smtClean="0"/>
              <a:t> </a:t>
            </a:r>
            <a:r>
              <a:rPr lang="en-US" dirty="0" err="1" smtClean="0"/>
              <a:t>sporozoites</a:t>
            </a:r>
            <a:r>
              <a:rPr lang="en-US" dirty="0" smtClean="0"/>
              <a:t> </a:t>
            </a:r>
            <a:r>
              <a:rPr lang="tr-TR" dirty="0" smtClean="0"/>
              <a:t>(</a:t>
            </a:r>
            <a:r>
              <a:rPr lang="tr-TR" dirty="0" err="1" smtClean="0"/>
              <a:t>more</a:t>
            </a:r>
            <a:r>
              <a:rPr lang="tr-TR" dirty="0" smtClean="0"/>
              <a:t> </a:t>
            </a:r>
            <a:r>
              <a:rPr lang="tr-TR" dirty="0" err="1" smtClean="0"/>
              <a:t>active</a:t>
            </a:r>
            <a:r>
              <a:rPr lang="tr-TR" dirty="0" smtClean="0"/>
              <a:t>) </a:t>
            </a:r>
            <a:r>
              <a:rPr lang="en-US" dirty="0" smtClean="0"/>
              <a:t>or </a:t>
            </a:r>
            <a:r>
              <a:rPr lang="en-US" dirty="0" err="1" smtClean="0"/>
              <a:t>trophozoites</a:t>
            </a:r>
            <a:r>
              <a:rPr lang="tr-TR" dirty="0" smtClean="0"/>
              <a:t>-</a:t>
            </a:r>
            <a:r>
              <a:rPr lang="en-US" dirty="0" err="1" smtClean="0"/>
              <a:t>Eimeria</a:t>
            </a:r>
            <a:r>
              <a:rPr lang="en-US" dirty="0" smtClean="0"/>
              <a:t>. </a:t>
            </a:r>
            <a:endParaRPr lang="tr-TR" dirty="0" smtClean="0"/>
          </a:p>
          <a:p>
            <a:pPr marL="0" indent="0">
              <a:buNone/>
            </a:pPr>
            <a:r>
              <a:rPr lang="tr-TR" dirty="0" smtClean="0"/>
              <a:t>* </a:t>
            </a:r>
            <a:r>
              <a:rPr lang="tr-TR" dirty="0" err="1" smtClean="0"/>
              <a:t>Effective</a:t>
            </a:r>
            <a:r>
              <a:rPr lang="tr-TR" dirty="0" smtClean="0"/>
              <a:t> </a:t>
            </a:r>
            <a:r>
              <a:rPr lang="tr-TR" dirty="0" err="1" smtClean="0"/>
              <a:t>most</a:t>
            </a:r>
            <a:r>
              <a:rPr lang="tr-TR" dirty="0" smtClean="0"/>
              <a:t> - </a:t>
            </a:r>
            <a:r>
              <a:rPr lang="en-US" dirty="0" smtClean="0"/>
              <a:t>Day one of the </a:t>
            </a:r>
            <a:r>
              <a:rPr lang="en-US" dirty="0" err="1" smtClean="0"/>
              <a:t>coccidia</a:t>
            </a:r>
            <a:r>
              <a:rPr lang="en-US" dirty="0" smtClean="0"/>
              <a:t> cycle</a:t>
            </a:r>
            <a:endParaRPr lang="tr-TR" dirty="0" smtClean="0"/>
          </a:p>
          <a:p>
            <a:pPr marL="0" indent="0">
              <a:buNone/>
            </a:pPr>
            <a:r>
              <a:rPr lang="tr-TR" dirty="0" smtClean="0"/>
              <a:t>* H</a:t>
            </a:r>
            <a:r>
              <a:rPr lang="en-US" dirty="0" smtClean="0"/>
              <a:t>olds the </a:t>
            </a:r>
            <a:r>
              <a:rPr lang="en-US" dirty="0" err="1" smtClean="0"/>
              <a:t>sporozoites</a:t>
            </a:r>
            <a:r>
              <a:rPr lang="en-US" dirty="0" smtClean="0"/>
              <a:t> undeveloped in an epithelial or host macrophages cells</a:t>
            </a:r>
            <a:r>
              <a:rPr lang="tr-TR" dirty="0" smtClean="0"/>
              <a:t>- </a:t>
            </a:r>
            <a:r>
              <a:rPr lang="en-US" dirty="0" smtClean="0"/>
              <a:t>60 days</a:t>
            </a:r>
            <a:r>
              <a:rPr lang="tr-TR" dirty="0" smtClean="0"/>
              <a:t>- l</a:t>
            </a:r>
            <a:r>
              <a:rPr lang="en-US" dirty="0" err="1" smtClean="0"/>
              <a:t>atent</a:t>
            </a:r>
            <a:r>
              <a:rPr lang="en-US" dirty="0" smtClean="0"/>
              <a:t> coccidiosis </a:t>
            </a:r>
            <a:r>
              <a:rPr lang="tr-TR" dirty="0" smtClean="0"/>
              <a:t>-</a:t>
            </a:r>
            <a:r>
              <a:rPr lang="en-US" dirty="0" smtClean="0"/>
              <a:t>drug is withdrawn during the static state</a:t>
            </a:r>
            <a:endParaRPr lang="tr-TR" dirty="0" smtClean="0"/>
          </a:p>
          <a:p>
            <a:r>
              <a:rPr lang="en-US" dirty="0" smtClean="0"/>
              <a:t>125 ppm in the feed</a:t>
            </a:r>
            <a:endParaRPr lang="tr-TR" dirty="0" smtClean="0"/>
          </a:p>
          <a:p>
            <a:r>
              <a:rPr lang="tr-TR" dirty="0"/>
              <a:t>L</a:t>
            </a:r>
            <a:r>
              <a:rPr lang="en-US" dirty="0" err="1" smtClean="0"/>
              <a:t>ast</a:t>
            </a:r>
            <a:r>
              <a:rPr lang="en-US" dirty="0" smtClean="0"/>
              <a:t> 1-3 weeks of the broiler grow out. </a:t>
            </a:r>
            <a:endParaRPr lang="tr-TR" dirty="0" smtClean="0"/>
          </a:p>
        </p:txBody>
      </p:sp>
    </p:spTree>
    <p:extLst>
      <p:ext uri="{BB962C8B-B14F-4D97-AF65-F5344CB8AC3E}">
        <p14:creationId xmlns:p14="http://schemas.microsoft.com/office/powerpoint/2010/main" val="4292652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Ionophores</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F</a:t>
            </a:r>
            <a:r>
              <a:rPr lang="en-US" dirty="0" err="1" smtClean="0"/>
              <a:t>ermentation</a:t>
            </a:r>
            <a:r>
              <a:rPr lang="en-US" dirty="0" smtClean="0"/>
              <a:t> products </a:t>
            </a:r>
            <a:r>
              <a:rPr lang="tr-TR" dirty="0" smtClean="0"/>
              <a:t>–</a:t>
            </a:r>
            <a:r>
              <a:rPr lang="en-US" dirty="0" smtClean="0"/>
              <a:t>Streptomyces</a:t>
            </a:r>
            <a:r>
              <a:rPr lang="tr-TR" dirty="0" smtClean="0"/>
              <a:t>,</a:t>
            </a:r>
            <a:r>
              <a:rPr lang="en-US" dirty="0" smtClean="0"/>
              <a:t> other fungi s</a:t>
            </a:r>
            <a:endParaRPr lang="tr-TR" dirty="0" smtClean="0"/>
          </a:p>
          <a:p>
            <a:r>
              <a:rPr lang="en-US" dirty="0" err="1" smtClean="0"/>
              <a:t>Monensin</a:t>
            </a:r>
            <a:r>
              <a:rPr lang="en-US" dirty="0" smtClean="0"/>
              <a:t>, </a:t>
            </a:r>
            <a:r>
              <a:rPr lang="en-US" dirty="0" err="1" smtClean="0"/>
              <a:t>Lasalocid</a:t>
            </a:r>
            <a:r>
              <a:rPr lang="en-US" dirty="0" smtClean="0"/>
              <a:t> and </a:t>
            </a:r>
            <a:r>
              <a:rPr lang="en-US" dirty="0" err="1" smtClean="0"/>
              <a:t>Salinomycin</a:t>
            </a:r>
            <a:endParaRPr lang="tr-TR" dirty="0" smtClean="0"/>
          </a:p>
          <a:p>
            <a:r>
              <a:rPr lang="tr-TR" dirty="0"/>
              <a:t>M</a:t>
            </a:r>
            <a:r>
              <a:rPr lang="en-US" dirty="0" err="1" smtClean="0"/>
              <a:t>onensin</a:t>
            </a:r>
            <a:r>
              <a:rPr lang="tr-TR" dirty="0" smtClean="0"/>
              <a:t>-</a:t>
            </a:r>
            <a:r>
              <a:rPr lang="en-US" dirty="0" smtClean="0"/>
              <a:t>broiler chickens</a:t>
            </a:r>
            <a:r>
              <a:rPr lang="tr-TR" dirty="0" smtClean="0"/>
              <a:t>-</a:t>
            </a:r>
            <a:r>
              <a:rPr lang="en-US" dirty="0" smtClean="0"/>
              <a:t> broad spectrum activity against majority of pathogenic species of coccidian</a:t>
            </a:r>
            <a:r>
              <a:rPr lang="tr-TR" dirty="0" smtClean="0"/>
              <a:t>+ </a:t>
            </a:r>
            <a:r>
              <a:rPr lang="en-US" dirty="0" smtClean="0"/>
              <a:t>lack of development of drug resistance.</a:t>
            </a:r>
          </a:p>
          <a:p>
            <a:endParaRPr lang="en-US" dirty="0" smtClean="0"/>
          </a:p>
          <a:p>
            <a:pPr marL="0" indent="0">
              <a:buNone/>
            </a:pPr>
            <a:r>
              <a:rPr lang="tr-TR" dirty="0" smtClean="0"/>
              <a:t>MAO</a:t>
            </a:r>
            <a:r>
              <a:rPr lang="en-US" dirty="0" smtClean="0"/>
              <a:t>: </a:t>
            </a:r>
            <a:endParaRPr lang="tr-TR" dirty="0" smtClean="0"/>
          </a:p>
          <a:p>
            <a:r>
              <a:rPr lang="tr-TR" dirty="0" smtClean="0"/>
              <a:t>F</a:t>
            </a:r>
            <a:r>
              <a:rPr lang="en-US" dirty="0" err="1" smtClean="0"/>
              <a:t>acilitate</a:t>
            </a:r>
            <a:r>
              <a:rPr lang="en-US" dirty="0" smtClean="0"/>
              <a:t> transport of Na+ ion in cells </a:t>
            </a:r>
            <a:r>
              <a:rPr lang="tr-TR" dirty="0" smtClean="0"/>
              <a:t>- </a:t>
            </a:r>
            <a:r>
              <a:rPr lang="en-US" dirty="0" smtClean="0"/>
              <a:t>elevate intracellular Na+ ion</a:t>
            </a:r>
            <a:r>
              <a:rPr lang="tr-TR" dirty="0" smtClean="0"/>
              <a:t> </a:t>
            </a:r>
            <a:r>
              <a:rPr lang="tr-TR" dirty="0" err="1" smtClean="0"/>
              <a:t>conc</a:t>
            </a:r>
            <a:r>
              <a:rPr lang="en-US" dirty="0" smtClean="0"/>
              <a:t>. </a:t>
            </a:r>
            <a:endParaRPr lang="tr-TR" dirty="0" smtClean="0"/>
          </a:p>
          <a:p>
            <a:r>
              <a:rPr lang="tr-TR" dirty="0" smtClean="0"/>
              <a:t>I</a:t>
            </a:r>
            <a:r>
              <a:rPr lang="en-US" dirty="0" err="1" smtClean="0"/>
              <a:t>nhibit</a:t>
            </a:r>
            <a:r>
              <a:rPr lang="tr-TR" dirty="0" err="1" smtClean="0"/>
              <a:t>ion</a:t>
            </a:r>
            <a:r>
              <a:rPr lang="tr-TR" dirty="0" smtClean="0"/>
              <a:t> -</a:t>
            </a:r>
            <a:r>
              <a:rPr lang="en-US" dirty="0" smtClean="0"/>
              <a:t> certain mitochondrial functions</a:t>
            </a:r>
            <a:r>
              <a:rPr lang="tr-TR" dirty="0" smtClean="0"/>
              <a:t>-</a:t>
            </a:r>
            <a:r>
              <a:rPr lang="en-US" dirty="0" smtClean="0"/>
              <a:t> substrate oxidation and ATP hydrolysis. </a:t>
            </a:r>
            <a:endParaRPr lang="tr-TR" dirty="0" smtClean="0"/>
          </a:p>
          <a:p>
            <a:r>
              <a:rPr lang="en-US" dirty="0" smtClean="0"/>
              <a:t>Intracellular Na+ ion</a:t>
            </a:r>
            <a:r>
              <a:rPr lang="tr-TR" dirty="0" smtClean="0"/>
              <a:t>-</a:t>
            </a:r>
            <a:r>
              <a:rPr lang="en-US" dirty="0" smtClean="0"/>
              <a:t> exchanges extracellular Ca++ </a:t>
            </a:r>
            <a:r>
              <a:rPr lang="tr-TR" dirty="0" smtClean="0"/>
              <a:t>- </a:t>
            </a:r>
            <a:r>
              <a:rPr lang="en-US" dirty="0" smtClean="0"/>
              <a:t>increases intracellular </a:t>
            </a:r>
            <a:r>
              <a:rPr lang="tr-TR" dirty="0" err="1" smtClean="0"/>
              <a:t>Ca</a:t>
            </a:r>
            <a:r>
              <a:rPr lang="tr-TR" dirty="0" smtClean="0"/>
              <a:t>-</a:t>
            </a:r>
            <a:r>
              <a:rPr lang="en-US" dirty="0" smtClean="0"/>
              <a:t> cytotoxicity. </a:t>
            </a:r>
            <a:endParaRPr lang="tr-TR" dirty="0" smtClean="0"/>
          </a:p>
          <a:p>
            <a:r>
              <a:rPr lang="tr-TR" dirty="0" err="1" smtClean="0"/>
              <a:t>Also</a:t>
            </a:r>
            <a:r>
              <a:rPr lang="en-US" dirty="0" smtClean="0"/>
              <a:t> </a:t>
            </a:r>
            <a:r>
              <a:rPr lang="en-US" dirty="0" err="1" smtClean="0"/>
              <a:t>facilitat</a:t>
            </a:r>
            <a:r>
              <a:rPr lang="tr-TR" dirty="0" err="1" smtClean="0"/>
              <a:t>ion</a:t>
            </a:r>
            <a:r>
              <a:rPr lang="tr-TR" dirty="0" smtClean="0"/>
              <a:t> of</a:t>
            </a:r>
            <a:r>
              <a:rPr lang="en-US" dirty="0" smtClean="0"/>
              <a:t> Ca++ transport in cells</a:t>
            </a:r>
            <a:r>
              <a:rPr lang="tr-TR" dirty="0" smtClean="0"/>
              <a:t>- </a:t>
            </a:r>
            <a:r>
              <a:rPr lang="en-US" dirty="0" smtClean="0"/>
              <a:t>increased intracellular concentration of Ca++ in cardiac and skeletal muscle cells </a:t>
            </a:r>
            <a:r>
              <a:rPr lang="tr-TR" dirty="0" smtClean="0"/>
              <a:t>- </a:t>
            </a:r>
            <a:r>
              <a:rPr lang="tr-TR" dirty="0" err="1" smtClean="0"/>
              <a:t>cytotoxicity</a:t>
            </a:r>
            <a:r>
              <a:rPr lang="en-US" dirty="0" smtClean="0"/>
              <a:t>.</a:t>
            </a:r>
          </a:p>
          <a:p>
            <a:endParaRPr lang="en-US" dirty="0" smtClean="0"/>
          </a:p>
        </p:txBody>
      </p:sp>
    </p:spTree>
    <p:extLst>
      <p:ext uri="{BB962C8B-B14F-4D97-AF65-F5344CB8AC3E}">
        <p14:creationId xmlns:p14="http://schemas.microsoft.com/office/powerpoint/2010/main" val="2444415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Monensin</a:t>
            </a:r>
            <a:endParaRPr lang="tr-TR" dirty="0"/>
          </a:p>
        </p:txBody>
      </p:sp>
      <p:sp>
        <p:nvSpPr>
          <p:cNvPr id="3" name="İçerik Yer Tutucusu 2"/>
          <p:cNvSpPr>
            <a:spLocks noGrp="1"/>
          </p:cNvSpPr>
          <p:nvPr>
            <p:ph idx="1"/>
          </p:nvPr>
        </p:nvSpPr>
        <p:spPr/>
        <p:txBody>
          <a:bodyPr>
            <a:normAutofit fontScale="92500" lnSpcReduction="10000"/>
          </a:bodyPr>
          <a:lstStyle/>
          <a:p>
            <a:r>
              <a:rPr lang="en-US" dirty="0" smtClean="0"/>
              <a:t>Streptomyces </a:t>
            </a:r>
            <a:r>
              <a:rPr lang="en-US" dirty="0" err="1" smtClean="0"/>
              <a:t>cinnamonensis</a:t>
            </a:r>
            <a:r>
              <a:rPr lang="en-US" dirty="0" smtClean="0"/>
              <a:t> </a:t>
            </a:r>
            <a:endParaRPr lang="tr-TR" dirty="0" smtClean="0"/>
          </a:p>
          <a:p>
            <a:r>
              <a:rPr lang="tr-TR" dirty="0"/>
              <a:t>B</a:t>
            </a:r>
            <a:r>
              <a:rPr lang="en-US" dirty="0" smtClean="0"/>
              <a:t>road spectrum </a:t>
            </a:r>
            <a:endParaRPr lang="tr-TR" dirty="0" smtClean="0"/>
          </a:p>
          <a:p>
            <a:r>
              <a:rPr lang="tr-TR" dirty="0"/>
              <a:t>A</a:t>
            </a:r>
            <a:r>
              <a:rPr lang="en-US" dirty="0" err="1" smtClean="0"/>
              <a:t>cts</a:t>
            </a:r>
            <a:r>
              <a:rPr lang="en-US" dirty="0" smtClean="0"/>
              <a:t> on </a:t>
            </a:r>
            <a:r>
              <a:rPr lang="en-US" dirty="0" err="1" smtClean="0"/>
              <a:t>trophozoites</a:t>
            </a:r>
            <a:r>
              <a:rPr lang="en-US" dirty="0" smtClean="0"/>
              <a:t> and 1st generation </a:t>
            </a:r>
            <a:r>
              <a:rPr lang="en-US" dirty="0" err="1" smtClean="0"/>
              <a:t>schizonts</a:t>
            </a:r>
            <a:r>
              <a:rPr lang="en-US" dirty="0" smtClean="0"/>
              <a:t>. </a:t>
            </a:r>
            <a:endParaRPr lang="tr-TR" dirty="0" smtClean="0"/>
          </a:p>
          <a:p>
            <a:r>
              <a:rPr lang="tr-TR" dirty="0" smtClean="0"/>
              <a:t>A</a:t>
            </a:r>
            <a:r>
              <a:rPr lang="en-US" dirty="0" err="1" smtClean="0"/>
              <a:t>ctivity</a:t>
            </a:r>
            <a:r>
              <a:rPr lang="en-US" dirty="0" smtClean="0"/>
              <a:t> is generally within 1st 2 days of life cycle of coccidian. </a:t>
            </a:r>
            <a:endParaRPr lang="tr-TR" dirty="0" smtClean="0"/>
          </a:p>
          <a:p>
            <a:r>
              <a:rPr lang="tr-TR" dirty="0" smtClean="0"/>
              <a:t>P</a:t>
            </a:r>
            <a:r>
              <a:rPr lang="en-US" dirty="0" err="1" smtClean="0"/>
              <a:t>rotection</a:t>
            </a:r>
            <a:r>
              <a:rPr lang="en-US" dirty="0" smtClean="0"/>
              <a:t> against all species at 0.01-0.121% concentration in the feed. </a:t>
            </a:r>
            <a:endParaRPr lang="tr-TR" dirty="0" smtClean="0"/>
          </a:p>
          <a:p>
            <a:r>
              <a:rPr lang="tr-TR" dirty="0" smtClean="0"/>
              <a:t>I</a:t>
            </a:r>
            <a:r>
              <a:rPr lang="en-US" dirty="0" err="1" smtClean="0"/>
              <a:t>ncrease</a:t>
            </a:r>
            <a:r>
              <a:rPr lang="tr-TR" dirty="0" smtClean="0"/>
              <a:t>-</a:t>
            </a:r>
            <a:r>
              <a:rPr lang="en-US" dirty="0" smtClean="0"/>
              <a:t> weight gain and feed conversion </a:t>
            </a:r>
            <a:endParaRPr lang="tr-TR" dirty="0" smtClean="0"/>
          </a:p>
          <a:p>
            <a:r>
              <a:rPr lang="tr-TR" dirty="0" smtClean="0"/>
              <a:t>S</a:t>
            </a:r>
            <a:r>
              <a:rPr lang="en-US" dirty="0" err="1" smtClean="0"/>
              <a:t>uppression</a:t>
            </a:r>
            <a:r>
              <a:rPr lang="en-US" dirty="0" smtClean="0"/>
              <a:t> of necrotic enteritis</a:t>
            </a:r>
            <a:endParaRPr lang="tr-TR" dirty="0" smtClean="0"/>
          </a:p>
          <a:p>
            <a:r>
              <a:rPr lang="tr-TR" dirty="0" smtClean="0"/>
              <a:t>F</a:t>
            </a:r>
            <a:r>
              <a:rPr lang="en-US" dirty="0" err="1" smtClean="0"/>
              <a:t>orm</a:t>
            </a:r>
            <a:r>
              <a:rPr lang="en-US" dirty="0" smtClean="0"/>
              <a:t> complex</a:t>
            </a:r>
            <a:r>
              <a:rPr lang="tr-TR" dirty="0" smtClean="0"/>
              <a:t>-</a:t>
            </a:r>
            <a:r>
              <a:rPr lang="en-US" dirty="0" smtClean="0"/>
              <a:t> sodium and potassium ions in the host and developing parasite. This </a:t>
            </a:r>
            <a:r>
              <a:rPr lang="en-US" dirty="0" err="1" smtClean="0"/>
              <a:t>monensin</a:t>
            </a:r>
            <a:r>
              <a:rPr lang="en-US" dirty="0" smtClean="0"/>
              <a:t>-cation complex renders membrane permeability to sodium and potassium ions.</a:t>
            </a:r>
          </a:p>
          <a:p>
            <a:endParaRPr lang="en-US" dirty="0" smtClean="0"/>
          </a:p>
        </p:txBody>
      </p:sp>
    </p:spTree>
    <p:extLst>
      <p:ext uri="{BB962C8B-B14F-4D97-AF65-F5344CB8AC3E}">
        <p14:creationId xmlns:p14="http://schemas.microsoft.com/office/powerpoint/2010/main" val="533965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0" indent="0">
              <a:buNone/>
            </a:pPr>
            <a:r>
              <a:rPr lang="en-US" dirty="0" err="1" smtClean="0"/>
              <a:t>Lasalocid</a:t>
            </a:r>
            <a:r>
              <a:rPr lang="tr-TR" dirty="0" smtClean="0"/>
              <a:t>- </a:t>
            </a:r>
            <a:r>
              <a:rPr lang="tr-TR" dirty="0" err="1" smtClean="0"/>
              <a:t>Ca</a:t>
            </a:r>
            <a:r>
              <a:rPr lang="tr-TR" dirty="0" smtClean="0"/>
              <a:t> </a:t>
            </a:r>
            <a:r>
              <a:rPr lang="tr-TR" dirty="0" err="1" smtClean="0"/>
              <a:t>and</a:t>
            </a:r>
            <a:r>
              <a:rPr lang="tr-TR" dirty="0" smtClean="0"/>
              <a:t> Mg</a:t>
            </a:r>
          </a:p>
          <a:p>
            <a:r>
              <a:rPr lang="tr-TR" dirty="0" smtClean="0"/>
              <a:t>E</a:t>
            </a:r>
            <a:r>
              <a:rPr lang="en-US" dirty="0" err="1" smtClean="0"/>
              <a:t>ffective</a:t>
            </a:r>
            <a:r>
              <a:rPr lang="en-US" dirty="0" smtClean="0"/>
              <a:t> at 0.005-0.0075% concentration</a:t>
            </a:r>
            <a:endParaRPr lang="tr-TR" dirty="0" smtClean="0"/>
          </a:p>
          <a:p>
            <a:r>
              <a:rPr lang="tr-TR" dirty="0"/>
              <a:t>I</a:t>
            </a:r>
            <a:r>
              <a:rPr lang="en-US" dirty="0" err="1" smtClean="0"/>
              <a:t>ncreases</a:t>
            </a:r>
            <a:r>
              <a:rPr lang="en-US" dirty="0" smtClean="0"/>
              <a:t> weight gain, feed conversion and </a:t>
            </a:r>
            <a:r>
              <a:rPr lang="en-US" dirty="0" err="1" smtClean="0"/>
              <a:t>reduc</a:t>
            </a:r>
            <a:r>
              <a:rPr lang="tr-TR" dirty="0" err="1" smtClean="0"/>
              <a:t>tion</a:t>
            </a:r>
            <a:r>
              <a:rPr lang="tr-TR" dirty="0" smtClean="0"/>
              <a:t> of</a:t>
            </a:r>
            <a:r>
              <a:rPr lang="en-US" dirty="0" smtClean="0"/>
              <a:t> the lesion in severe coccidiosis</a:t>
            </a:r>
            <a:endParaRPr lang="tr-TR" dirty="0" smtClean="0"/>
          </a:p>
          <a:p>
            <a:r>
              <a:rPr lang="tr-TR" dirty="0" smtClean="0"/>
              <a:t>D</a:t>
            </a:r>
            <a:r>
              <a:rPr lang="en-US" dirty="0" err="1" smtClean="0"/>
              <a:t>ifferent</a:t>
            </a:r>
            <a:r>
              <a:rPr lang="en-US" dirty="0" smtClean="0"/>
              <a:t> ionic affinities and accepts divalent cations as well as monovalent ions.</a:t>
            </a:r>
          </a:p>
          <a:p>
            <a:endParaRPr lang="en-US" dirty="0" smtClean="0"/>
          </a:p>
          <a:p>
            <a:pPr marL="0" indent="0">
              <a:buNone/>
            </a:pPr>
            <a:r>
              <a:rPr lang="en-US" dirty="0" err="1" smtClean="0"/>
              <a:t>Salinomycin</a:t>
            </a:r>
            <a:r>
              <a:rPr lang="tr-TR" dirty="0" smtClean="0"/>
              <a:t>- K </a:t>
            </a:r>
            <a:r>
              <a:rPr lang="tr-TR" dirty="0" err="1" smtClean="0"/>
              <a:t>and</a:t>
            </a:r>
            <a:r>
              <a:rPr lang="tr-TR" dirty="0" smtClean="0"/>
              <a:t> </a:t>
            </a:r>
            <a:r>
              <a:rPr lang="tr-TR" dirty="0" err="1" smtClean="0"/>
              <a:t>Na</a:t>
            </a:r>
            <a:r>
              <a:rPr lang="tr-TR" dirty="0" smtClean="0"/>
              <a:t> </a:t>
            </a:r>
            <a:r>
              <a:rPr lang="tr-TR" dirty="0" err="1" smtClean="0"/>
              <a:t>accumulation</a:t>
            </a:r>
            <a:endParaRPr lang="tr-TR" dirty="0" smtClean="0"/>
          </a:p>
          <a:p>
            <a:r>
              <a:rPr lang="tr-TR" dirty="0"/>
              <a:t>S</a:t>
            </a:r>
            <a:r>
              <a:rPr lang="en-US" dirty="0" err="1" smtClean="0"/>
              <a:t>treptomyces</a:t>
            </a:r>
            <a:r>
              <a:rPr lang="en-US" dirty="0" smtClean="0"/>
              <a:t> </a:t>
            </a:r>
            <a:r>
              <a:rPr lang="en-US" dirty="0" err="1" smtClean="0"/>
              <a:t>albus</a:t>
            </a:r>
            <a:r>
              <a:rPr lang="en-US" dirty="0" smtClean="0"/>
              <a:t>. It is more closely related to </a:t>
            </a:r>
            <a:r>
              <a:rPr lang="en-US" dirty="0" err="1" smtClean="0"/>
              <a:t>monensin</a:t>
            </a:r>
            <a:r>
              <a:rPr lang="en-US" dirty="0" smtClean="0"/>
              <a:t> than </a:t>
            </a:r>
            <a:r>
              <a:rPr lang="en-US" dirty="0" err="1" smtClean="0"/>
              <a:t>lasalocid</a:t>
            </a:r>
            <a:r>
              <a:rPr lang="en-US" dirty="0" smtClean="0"/>
              <a:t>. </a:t>
            </a:r>
            <a:endParaRPr lang="tr-TR" dirty="0" smtClean="0"/>
          </a:p>
          <a:p>
            <a:r>
              <a:rPr lang="tr-TR" dirty="0" smtClean="0"/>
              <a:t>A</a:t>
            </a:r>
            <a:r>
              <a:rPr lang="en-US" dirty="0" err="1" smtClean="0"/>
              <a:t>nticoccidials</a:t>
            </a:r>
            <a:r>
              <a:rPr lang="en-US" dirty="0" smtClean="0"/>
              <a:t> activity at 0.01% in the fee</a:t>
            </a:r>
            <a:r>
              <a:rPr lang="tr-TR" dirty="0" smtClean="0"/>
              <a:t>d</a:t>
            </a:r>
            <a:endParaRPr lang="en-US" dirty="0" smtClean="0"/>
          </a:p>
          <a:p>
            <a:endParaRPr lang="en-US" dirty="0" smtClean="0"/>
          </a:p>
          <a:p>
            <a:pPr marL="0" indent="0">
              <a:buNone/>
            </a:pPr>
            <a:r>
              <a:rPr lang="en-US" dirty="0" err="1" smtClean="0"/>
              <a:t>Maduramicin</a:t>
            </a:r>
            <a:r>
              <a:rPr lang="tr-TR" dirty="0" smtClean="0"/>
              <a:t>- K </a:t>
            </a:r>
            <a:r>
              <a:rPr lang="tr-TR" dirty="0" err="1" smtClean="0"/>
              <a:t>and</a:t>
            </a:r>
            <a:r>
              <a:rPr lang="tr-TR" dirty="0" smtClean="0"/>
              <a:t> </a:t>
            </a:r>
            <a:r>
              <a:rPr lang="tr-TR" dirty="0" err="1" smtClean="0"/>
              <a:t>Na</a:t>
            </a:r>
            <a:r>
              <a:rPr lang="tr-TR" dirty="0" smtClean="0"/>
              <a:t> </a:t>
            </a:r>
            <a:r>
              <a:rPr lang="tr-TR" dirty="0" err="1" smtClean="0"/>
              <a:t>accumulation</a:t>
            </a:r>
            <a:endParaRPr lang="tr-TR" dirty="0" smtClean="0"/>
          </a:p>
          <a:p>
            <a:pPr marL="0" indent="0">
              <a:buNone/>
            </a:pPr>
            <a:r>
              <a:rPr lang="tr-TR" dirty="0" smtClean="0"/>
              <a:t>M</a:t>
            </a:r>
            <a:r>
              <a:rPr lang="en-US" dirty="0" err="1" smtClean="0"/>
              <a:t>ost</a:t>
            </a:r>
            <a:r>
              <a:rPr lang="en-US" dirty="0" smtClean="0"/>
              <a:t> potent among the polyether </a:t>
            </a:r>
            <a:r>
              <a:rPr lang="en-US" dirty="0" err="1" smtClean="0"/>
              <a:t>Ionophores</a:t>
            </a:r>
            <a:r>
              <a:rPr lang="en-US" dirty="0" smtClean="0"/>
              <a:t>. </a:t>
            </a:r>
            <a:endParaRPr lang="tr-TR" dirty="0" smtClean="0"/>
          </a:p>
          <a:p>
            <a:pPr marL="0" indent="0">
              <a:buNone/>
            </a:pPr>
            <a:r>
              <a:rPr lang="en-US" dirty="0" smtClean="0"/>
              <a:t>It is given at 5-6 ppm in feed</a:t>
            </a:r>
            <a:endParaRPr lang="tr-TR" dirty="0" smtClean="0"/>
          </a:p>
          <a:p>
            <a:pPr marL="0" indent="0">
              <a:buNone/>
            </a:pPr>
            <a:r>
              <a:rPr lang="tr-TR" dirty="0"/>
              <a:t>S</a:t>
            </a:r>
            <a:r>
              <a:rPr lang="en-US" dirty="0" err="1" smtClean="0"/>
              <a:t>evere</a:t>
            </a:r>
            <a:r>
              <a:rPr lang="en-US" dirty="0" smtClean="0"/>
              <a:t> cardiovascular defects in animal cells.</a:t>
            </a:r>
            <a:endParaRPr lang="tr-TR" dirty="0" smtClean="0"/>
          </a:p>
          <a:p>
            <a:endParaRPr lang="tr-TR" dirty="0" smtClean="0"/>
          </a:p>
          <a:p>
            <a:endParaRPr lang="tr-TR" dirty="0"/>
          </a:p>
        </p:txBody>
      </p:sp>
    </p:spTree>
    <p:extLst>
      <p:ext uri="{BB962C8B-B14F-4D97-AF65-F5344CB8AC3E}">
        <p14:creationId xmlns:p14="http://schemas.microsoft.com/office/powerpoint/2010/main" val="180099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Benzene </a:t>
            </a:r>
            <a:r>
              <a:rPr lang="tr-TR" dirty="0" err="1" smtClean="0"/>
              <a:t>acetonitrile</a:t>
            </a:r>
            <a:r>
              <a:rPr lang="tr-TR" dirty="0"/>
              <a:t> </a:t>
            </a:r>
            <a:r>
              <a:rPr lang="tr-TR" dirty="0" err="1" smtClean="0"/>
              <a:t>derivate</a:t>
            </a:r>
            <a:r>
              <a:rPr lang="tr-TR" dirty="0" smtClean="0"/>
              <a:t>- </a:t>
            </a:r>
            <a:r>
              <a:rPr lang="tr-TR" dirty="0" err="1" smtClean="0"/>
              <a:t>Triazine</a:t>
            </a:r>
            <a:r>
              <a:rPr lang="tr-TR" dirty="0" smtClean="0"/>
              <a:t> </a:t>
            </a:r>
            <a:r>
              <a:rPr lang="tr-TR" dirty="0" err="1" smtClean="0"/>
              <a:t>derivates</a:t>
            </a:r>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Diclazuril</a:t>
            </a:r>
            <a:r>
              <a:rPr lang="tr-TR" dirty="0"/>
              <a:t>, </a:t>
            </a:r>
            <a:r>
              <a:rPr lang="tr-TR" dirty="0" err="1"/>
              <a:t>toltrazuril</a:t>
            </a:r>
            <a:r>
              <a:rPr lang="tr-TR" dirty="0"/>
              <a:t>, </a:t>
            </a:r>
            <a:r>
              <a:rPr lang="tr-TR" dirty="0" err="1"/>
              <a:t>and</a:t>
            </a:r>
            <a:r>
              <a:rPr lang="tr-TR" dirty="0"/>
              <a:t> </a:t>
            </a:r>
            <a:r>
              <a:rPr lang="tr-TR" dirty="0" err="1" smtClean="0"/>
              <a:t>ponazuril</a:t>
            </a:r>
            <a:r>
              <a:rPr lang="tr-TR" dirty="0" smtClean="0"/>
              <a:t> (</a:t>
            </a:r>
            <a:r>
              <a:rPr lang="tr-TR" dirty="0" err="1" smtClean="0"/>
              <a:t>primary</a:t>
            </a:r>
            <a:r>
              <a:rPr lang="tr-TR" dirty="0" smtClean="0"/>
              <a:t> </a:t>
            </a:r>
            <a:r>
              <a:rPr lang="tr-TR" dirty="0" err="1" smtClean="0"/>
              <a:t>metabolyte</a:t>
            </a:r>
            <a:r>
              <a:rPr lang="tr-TR" dirty="0" smtClean="0"/>
              <a:t> of </a:t>
            </a:r>
            <a:r>
              <a:rPr lang="tr-TR" dirty="0" err="1" smtClean="0"/>
              <a:t>toltrazuril</a:t>
            </a:r>
            <a:r>
              <a:rPr lang="tr-TR" dirty="0" smtClean="0"/>
              <a:t>).</a:t>
            </a:r>
          </a:p>
          <a:p>
            <a:r>
              <a:rPr lang="en-US" dirty="0" err="1"/>
              <a:t>Toltrazuril</a:t>
            </a:r>
            <a:r>
              <a:rPr lang="en-US" dirty="0"/>
              <a:t>, the parent drug, has activity on the mitochondria and respiratory chain of some avian coccidian parasites. </a:t>
            </a:r>
            <a:endParaRPr lang="tr-TR" dirty="0" smtClean="0"/>
          </a:p>
          <a:p>
            <a:r>
              <a:rPr lang="en-US" dirty="0" err="1" smtClean="0"/>
              <a:t>Ponazuril</a:t>
            </a:r>
            <a:r>
              <a:rPr lang="tr-TR" dirty="0" smtClean="0"/>
              <a:t>-</a:t>
            </a:r>
            <a:r>
              <a:rPr lang="en-US" dirty="0" smtClean="0"/>
              <a:t> </a:t>
            </a:r>
            <a:r>
              <a:rPr lang="en-US" dirty="0"/>
              <a:t>activity against the plastid body, an organelle of apicomplexan parasites that functions in amino acid synthesis, electron transport, and energy metabolism</a:t>
            </a:r>
            <a:r>
              <a:rPr lang="en-US" dirty="0" smtClean="0"/>
              <a:t>.</a:t>
            </a:r>
            <a:endParaRPr lang="tr-TR" baseline="30000" dirty="0" smtClean="0"/>
          </a:p>
          <a:p>
            <a:r>
              <a:rPr lang="tr-TR" dirty="0"/>
              <a:t>C</a:t>
            </a:r>
            <a:r>
              <a:rPr lang="en-US" dirty="0" err="1" smtClean="0"/>
              <a:t>hlorophyll</a:t>
            </a:r>
            <a:r>
              <a:rPr lang="en-US" dirty="0" smtClean="0"/>
              <a:t> </a:t>
            </a:r>
            <a:r>
              <a:rPr lang="en-US" dirty="0"/>
              <a:t>complex of coccidian </a:t>
            </a:r>
            <a:r>
              <a:rPr lang="en-US" dirty="0" smtClean="0"/>
              <a:t>organisms</a:t>
            </a:r>
            <a:r>
              <a:rPr lang="tr-TR" dirty="0" smtClean="0"/>
              <a:t> (</a:t>
            </a:r>
            <a:r>
              <a:rPr lang="en-US" dirty="0" smtClean="0"/>
              <a:t>not </a:t>
            </a:r>
            <a:r>
              <a:rPr lang="en-US" dirty="0"/>
              <a:t>found in </a:t>
            </a:r>
            <a:r>
              <a:rPr lang="en-US" dirty="0" smtClean="0"/>
              <a:t>mammals</a:t>
            </a:r>
            <a:r>
              <a:rPr lang="tr-TR" dirty="0" smtClean="0"/>
              <a:t>) </a:t>
            </a:r>
            <a:r>
              <a:rPr lang="en-US" dirty="0" smtClean="0"/>
              <a:t>appears </a:t>
            </a:r>
            <a:r>
              <a:rPr lang="en-US" dirty="0"/>
              <a:t>to serve as the receptor for this </a:t>
            </a:r>
            <a:r>
              <a:rPr lang="en-US" dirty="0" smtClean="0"/>
              <a:t>drug</a:t>
            </a:r>
            <a:r>
              <a:rPr lang="tr-TR" dirty="0" smtClean="0"/>
              <a:t>- </a:t>
            </a:r>
            <a:r>
              <a:rPr lang="tr-TR" dirty="0" err="1" smtClean="0"/>
              <a:t>margin</a:t>
            </a:r>
            <a:r>
              <a:rPr lang="tr-TR" dirty="0" smtClean="0"/>
              <a:t> of </a:t>
            </a:r>
            <a:r>
              <a:rPr lang="tr-TR" dirty="0" err="1" smtClean="0"/>
              <a:t>safety</a:t>
            </a:r>
            <a:r>
              <a:rPr lang="tr-TR" dirty="0" smtClean="0"/>
              <a:t> (</a:t>
            </a:r>
            <a:r>
              <a:rPr lang="tr-TR" dirty="0" err="1" smtClean="0"/>
              <a:t>high</a:t>
            </a:r>
            <a:r>
              <a:rPr lang="tr-TR" dirty="0" smtClean="0"/>
              <a:t>)</a:t>
            </a:r>
          </a:p>
          <a:p>
            <a:r>
              <a:rPr lang="tr-TR" dirty="0" err="1" smtClean="0"/>
              <a:t>Effective</a:t>
            </a:r>
            <a:r>
              <a:rPr lang="tr-TR" dirty="0" smtClean="0"/>
              <a:t> E. </a:t>
            </a:r>
            <a:r>
              <a:rPr lang="tr-TR" dirty="0" err="1" smtClean="0"/>
              <a:t>Maxima</a:t>
            </a:r>
            <a:r>
              <a:rPr lang="tr-TR" dirty="0" smtClean="0"/>
              <a:t>-zigot, </a:t>
            </a:r>
            <a:r>
              <a:rPr lang="tr-TR" dirty="0" err="1" smtClean="0"/>
              <a:t>E.brunetti-microgametocyte</a:t>
            </a:r>
            <a:r>
              <a:rPr lang="tr-TR" dirty="0" smtClean="0"/>
              <a:t>, </a:t>
            </a:r>
            <a:r>
              <a:rPr lang="tr-TR" dirty="0" err="1" smtClean="0"/>
              <a:t>E.acervulina-late</a:t>
            </a:r>
            <a:r>
              <a:rPr lang="tr-TR" dirty="0" smtClean="0"/>
              <a:t> </a:t>
            </a:r>
            <a:r>
              <a:rPr lang="tr-TR" dirty="0" err="1" smtClean="0"/>
              <a:t>schizont</a:t>
            </a:r>
            <a:r>
              <a:rPr lang="tr-TR" dirty="0" smtClean="0"/>
              <a:t>, E. Tenella-2 </a:t>
            </a:r>
            <a:r>
              <a:rPr lang="tr-TR" dirty="0" err="1" smtClean="0"/>
              <a:t>generatşion</a:t>
            </a:r>
            <a:r>
              <a:rPr lang="tr-TR" dirty="0" smtClean="0"/>
              <a:t> </a:t>
            </a:r>
            <a:r>
              <a:rPr lang="tr-TR" dirty="0" err="1" smtClean="0"/>
              <a:t>shizont</a:t>
            </a:r>
            <a:r>
              <a:rPr lang="tr-TR" dirty="0" smtClean="0"/>
              <a:t> </a:t>
            </a:r>
            <a:r>
              <a:rPr lang="tr-TR" dirty="0" err="1" smtClean="0"/>
              <a:t>and</a:t>
            </a:r>
            <a:r>
              <a:rPr lang="tr-TR" dirty="0" smtClean="0"/>
              <a:t> </a:t>
            </a:r>
            <a:r>
              <a:rPr lang="tr-TR" dirty="0" err="1" smtClean="0"/>
              <a:t>gametocyte</a:t>
            </a:r>
            <a:endParaRPr lang="tr-TR" dirty="0" smtClean="0"/>
          </a:p>
          <a:p>
            <a:r>
              <a:rPr lang="tr-TR" dirty="0" smtClean="0"/>
              <a:t>1 </a:t>
            </a:r>
            <a:r>
              <a:rPr lang="tr-TR" dirty="0" err="1" smtClean="0"/>
              <a:t>ppm</a:t>
            </a:r>
            <a:r>
              <a:rPr lang="tr-TR" dirty="0" smtClean="0"/>
              <a:t> in </a:t>
            </a:r>
            <a:r>
              <a:rPr lang="tr-TR" dirty="0" err="1" smtClean="0"/>
              <a:t>feed</a:t>
            </a:r>
            <a:endParaRPr lang="tr-TR" dirty="0" smtClean="0"/>
          </a:p>
          <a:p>
            <a:r>
              <a:rPr lang="tr-TR" dirty="0" smtClean="0"/>
              <a:t>5 </a:t>
            </a:r>
            <a:r>
              <a:rPr lang="tr-TR" dirty="0" err="1" smtClean="0"/>
              <a:t>day</a:t>
            </a:r>
            <a:r>
              <a:rPr lang="tr-TR" dirty="0" smtClean="0"/>
              <a:t> </a:t>
            </a:r>
            <a:r>
              <a:rPr lang="tr-TR" dirty="0" err="1" smtClean="0"/>
              <a:t>withdrawal</a:t>
            </a:r>
            <a:endParaRPr lang="tr-TR" dirty="0" smtClean="0"/>
          </a:p>
          <a:p>
            <a:endParaRPr lang="tr-TR" dirty="0"/>
          </a:p>
        </p:txBody>
      </p:sp>
    </p:spTree>
    <p:extLst>
      <p:ext uri="{BB962C8B-B14F-4D97-AF65-F5344CB8AC3E}">
        <p14:creationId xmlns:p14="http://schemas.microsoft.com/office/powerpoint/2010/main" val="3792967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Others</a:t>
            </a:r>
            <a:r>
              <a:rPr lang="tr-TR" dirty="0" smtClean="0"/>
              <a:t>- </a:t>
            </a:r>
            <a:r>
              <a:rPr lang="en-US" dirty="0" err="1" smtClean="0"/>
              <a:t>Robenidine</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r>
              <a:rPr lang="tr-TR" dirty="0" smtClean="0"/>
              <a:t>G</a:t>
            </a:r>
            <a:r>
              <a:rPr lang="en-US" dirty="0" err="1" smtClean="0"/>
              <a:t>uanidine</a:t>
            </a:r>
            <a:r>
              <a:rPr lang="en-US" dirty="0" smtClean="0"/>
              <a:t> derivative</a:t>
            </a:r>
            <a:endParaRPr lang="tr-TR" dirty="0" smtClean="0"/>
          </a:p>
          <a:p>
            <a:r>
              <a:rPr lang="tr-TR" dirty="0"/>
              <a:t>B</a:t>
            </a:r>
            <a:r>
              <a:rPr lang="en-US" dirty="0" smtClean="0"/>
              <a:t>road spectrum </a:t>
            </a:r>
            <a:r>
              <a:rPr lang="en-US" dirty="0" err="1" smtClean="0"/>
              <a:t>coccidiostatic</a:t>
            </a:r>
            <a:r>
              <a:rPr lang="en-US" dirty="0" smtClean="0"/>
              <a:t> and </a:t>
            </a:r>
            <a:r>
              <a:rPr lang="en-US" dirty="0" err="1" smtClean="0"/>
              <a:t>coccidiocidal</a:t>
            </a:r>
            <a:r>
              <a:rPr lang="en-US" dirty="0" smtClean="0"/>
              <a:t> drug</a:t>
            </a:r>
            <a:endParaRPr lang="tr-TR" dirty="0" smtClean="0"/>
          </a:p>
          <a:p>
            <a:r>
              <a:rPr lang="tr-TR" dirty="0" smtClean="0"/>
              <a:t>MAO-</a:t>
            </a:r>
            <a:r>
              <a:rPr lang="en-US" dirty="0" smtClean="0"/>
              <a:t>inhibits oxidative phosphorylation in late first generation and second stage </a:t>
            </a:r>
            <a:r>
              <a:rPr lang="en-US" dirty="0" err="1" smtClean="0"/>
              <a:t>schizonts</a:t>
            </a:r>
            <a:r>
              <a:rPr lang="en-US" dirty="0" smtClean="0"/>
              <a:t>. </a:t>
            </a:r>
            <a:endParaRPr lang="tr-TR" dirty="0" smtClean="0"/>
          </a:p>
          <a:p>
            <a:r>
              <a:rPr lang="tr-TR" dirty="0" smtClean="0"/>
              <a:t>E</a:t>
            </a:r>
            <a:r>
              <a:rPr lang="en-US" dirty="0" err="1" smtClean="0"/>
              <a:t>ffect</a:t>
            </a:r>
            <a:r>
              <a:rPr lang="en-US" dirty="0" smtClean="0"/>
              <a:t> on the gametocytes</a:t>
            </a:r>
            <a:r>
              <a:rPr lang="tr-TR" dirty="0" smtClean="0"/>
              <a:t>-</a:t>
            </a:r>
            <a:r>
              <a:rPr lang="en-US" dirty="0" smtClean="0"/>
              <a:t> maturing first generation </a:t>
            </a:r>
            <a:r>
              <a:rPr lang="en-US" dirty="0" err="1" smtClean="0"/>
              <a:t>schizonts</a:t>
            </a:r>
            <a:r>
              <a:rPr lang="en-US" dirty="0" smtClean="0"/>
              <a:t>. </a:t>
            </a:r>
            <a:endParaRPr lang="tr-TR" dirty="0" smtClean="0"/>
          </a:p>
          <a:p>
            <a:r>
              <a:rPr lang="en-US" dirty="0" smtClean="0"/>
              <a:t>0.0066% mixture in the feed. </a:t>
            </a:r>
            <a:endParaRPr lang="tr-TR" dirty="0" smtClean="0"/>
          </a:p>
          <a:p>
            <a:r>
              <a:rPr lang="tr-TR" dirty="0" smtClean="0"/>
              <a:t>N</a:t>
            </a:r>
            <a:r>
              <a:rPr lang="en-US" dirty="0" err="1" smtClean="0"/>
              <a:t>ot</a:t>
            </a:r>
            <a:r>
              <a:rPr lang="en-US" dirty="0" smtClean="0"/>
              <a:t> used in laying hens</a:t>
            </a:r>
            <a:endParaRPr lang="tr-TR" dirty="0" smtClean="0"/>
          </a:p>
          <a:p>
            <a:r>
              <a:rPr lang="en-US" dirty="0" smtClean="0"/>
              <a:t>5 day withdrawal period</a:t>
            </a:r>
          </a:p>
          <a:p>
            <a:endParaRPr lang="en-US" dirty="0" smtClean="0"/>
          </a:p>
        </p:txBody>
      </p:sp>
    </p:spTree>
    <p:extLst>
      <p:ext uri="{BB962C8B-B14F-4D97-AF65-F5344CB8AC3E}">
        <p14:creationId xmlns:p14="http://schemas.microsoft.com/office/powerpoint/2010/main" val="4045995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Others</a:t>
            </a:r>
            <a:r>
              <a:rPr lang="tr-TR" dirty="0" smtClean="0"/>
              <a:t>- </a:t>
            </a:r>
            <a:r>
              <a:rPr lang="tr-TR" dirty="0" err="1" smtClean="0"/>
              <a:t>Halofuginone</a:t>
            </a:r>
            <a:endParaRPr lang="tr-TR" dirty="0"/>
          </a:p>
        </p:txBody>
      </p:sp>
      <p:sp>
        <p:nvSpPr>
          <p:cNvPr id="3" name="İçerik Yer Tutucusu 2"/>
          <p:cNvSpPr>
            <a:spLocks noGrp="1"/>
          </p:cNvSpPr>
          <p:nvPr>
            <p:ph idx="1"/>
          </p:nvPr>
        </p:nvSpPr>
        <p:spPr/>
        <p:txBody>
          <a:bodyPr/>
          <a:lstStyle/>
          <a:p>
            <a:r>
              <a:rPr lang="tr-TR" dirty="0" smtClean="0"/>
              <a:t>Q</a:t>
            </a:r>
            <a:r>
              <a:rPr lang="en-US" dirty="0" err="1" smtClean="0"/>
              <a:t>uinazolinone</a:t>
            </a:r>
            <a:r>
              <a:rPr lang="en-US" dirty="0" smtClean="0"/>
              <a:t> derivative. </a:t>
            </a:r>
            <a:endParaRPr lang="tr-TR" dirty="0" smtClean="0"/>
          </a:p>
          <a:p>
            <a:r>
              <a:rPr lang="tr-TR" dirty="0" smtClean="0"/>
              <a:t>A</a:t>
            </a:r>
            <a:r>
              <a:rPr lang="en-US" dirty="0" err="1" smtClean="0"/>
              <a:t>lkaloid</a:t>
            </a:r>
            <a:r>
              <a:rPr lang="tr-TR" dirty="0" smtClean="0"/>
              <a:t>-</a:t>
            </a:r>
            <a:r>
              <a:rPr lang="en-US" dirty="0" smtClean="0"/>
              <a:t> </a:t>
            </a:r>
            <a:r>
              <a:rPr lang="en-US" dirty="0" err="1" smtClean="0"/>
              <a:t>Dichroa</a:t>
            </a:r>
            <a:r>
              <a:rPr lang="en-US" dirty="0" smtClean="0"/>
              <a:t> </a:t>
            </a:r>
            <a:r>
              <a:rPr lang="en-US" dirty="0" err="1" smtClean="0"/>
              <a:t>febrifuga</a:t>
            </a:r>
            <a:r>
              <a:rPr lang="tr-TR" dirty="0" smtClean="0"/>
              <a:t>-</a:t>
            </a:r>
            <a:r>
              <a:rPr lang="en-US" dirty="0" smtClean="0"/>
              <a:t> antimalarial activity </a:t>
            </a:r>
            <a:endParaRPr lang="tr-TR" dirty="0" smtClean="0"/>
          </a:p>
          <a:p>
            <a:r>
              <a:rPr lang="tr-TR" dirty="0" smtClean="0"/>
              <a:t>P</a:t>
            </a:r>
            <a:r>
              <a:rPr lang="en-US" dirty="0" err="1" smtClean="0"/>
              <a:t>otent</a:t>
            </a:r>
            <a:r>
              <a:rPr lang="en-US" dirty="0" smtClean="0"/>
              <a:t> broad spectrum </a:t>
            </a:r>
            <a:r>
              <a:rPr lang="en-US" dirty="0" err="1" smtClean="0"/>
              <a:t>coccidiocidal</a:t>
            </a:r>
            <a:r>
              <a:rPr lang="en-US" dirty="0" smtClean="0"/>
              <a:t> and </a:t>
            </a:r>
            <a:r>
              <a:rPr lang="en-US" dirty="0" err="1" smtClean="0"/>
              <a:t>coccidiostatic</a:t>
            </a:r>
            <a:r>
              <a:rPr lang="en-US" dirty="0" smtClean="0"/>
              <a:t> activity against 1st and 2nd generation </a:t>
            </a:r>
            <a:r>
              <a:rPr lang="en-US" dirty="0" err="1" smtClean="0"/>
              <a:t>schizonts</a:t>
            </a:r>
            <a:r>
              <a:rPr lang="en-US" dirty="0" smtClean="0"/>
              <a:t>. </a:t>
            </a:r>
            <a:endParaRPr lang="tr-TR" dirty="0" smtClean="0"/>
          </a:p>
          <a:p>
            <a:r>
              <a:rPr lang="tr-TR" dirty="0" smtClean="0"/>
              <a:t>P</a:t>
            </a:r>
            <a:r>
              <a:rPr lang="en-US" dirty="0" err="1" smtClean="0"/>
              <a:t>revention</a:t>
            </a:r>
            <a:r>
              <a:rPr lang="en-US" dirty="0" smtClean="0"/>
              <a:t> </a:t>
            </a:r>
            <a:r>
              <a:rPr lang="tr-TR" dirty="0" smtClean="0"/>
              <a:t>-</a:t>
            </a:r>
            <a:r>
              <a:rPr lang="en-US" dirty="0" smtClean="0"/>
              <a:t>young birds (up to 12 weeks of age for poultry). </a:t>
            </a:r>
            <a:endParaRPr lang="tr-TR" dirty="0" smtClean="0"/>
          </a:p>
          <a:p>
            <a:r>
              <a:rPr lang="en-US" dirty="0" smtClean="0"/>
              <a:t>3 ppm</a:t>
            </a:r>
            <a:r>
              <a:rPr lang="tr-TR" dirty="0" smtClean="0"/>
              <a:t> </a:t>
            </a:r>
            <a:r>
              <a:rPr lang="tr-TR" dirty="0" err="1" smtClean="0"/>
              <a:t>feed</a:t>
            </a:r>
            <a:r>
              <a:rPr lang="en-US" dirty="0" smtClean="0"/>
              <a:t>. </a:t>
            </a:r>
            <a:endParaRPr lang="tr-TR" dirty="0" smtClean="0"/>
          </a:p>
          <a:p>
            <a:r>
              <a:rPr lang="tr-TR" dirty="0" smtClean="0"/>
              <a:t>N</a:t>
            </a:r>
            <a:r>
              <a:rPr lang="en-US" dirty="0" err="1" smtClean="0"/>
              <a:t>ot</a:t>
            </a:r>
            <a:r>
              <a:rPr lang="en-US" dirty="0" smtClean="0"/>
              <a:t> given to the egg laying birds </a:t>
            </a:r>
            <a:endParaRPr lang="tr-TR" dirty="0" smtClean="0"/>
          </a:p>
          <a:p>
            <a:r>
              <a:rPr lang="en-US" dirty="0" smtClean="0"/>
              <a:t>5 days withdrawal period</a:t>
            </a:r>
            <a:endParaRPr lang="tr-TR" dirty="0" smtClean="0"/>
          </a:p>
          <a:p>
            <a:endParaRPr lang="tr-TR" dirty="0"/>
          </a:p>
        </p:txBody>
      </p:sp>
    </p:spTree>
    <p:extLst>
      <p:ext uri="{BB962C8B-B14F-4D97-AF65-F5344CB8AC3E}">
        <p14:creationId xmlns:p14="http://schemas.microsoft.com/office/powerpoint/2010/main" val="2986604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buFont typeface="Arial" charset="0"/>
              <a:buNone/>
              <a:defRPr/>
            </a:pPr>
            <a:r>
              <a:rPr lang="tr-TR" dirty="0" err="1"/>
              <a:t>There</a:t>
            </a:r>
            <a:r>
              <a:rPr lang="tr-TR" dirty="0"/>
              <a:t> </a:t>
            </a:r>
            <a:r>
              <a:rPr lang="tr-TR" dirty="0" err="1"/>
              <a:t>are</a:t>
            </a:r>
            <a:r>
              <a:rPr lang="tr-TR" dirty="0"/>
              <a:t> </a:t>
            </a:r>
            <a:r>
              <a:rPr lang="tr-TR" dirty="0" err="1"/>
              <a:t>many</a:t>
            </a:r>
            <a:r>
              <a:rPr lang="tr-TR" dirty="0"/>
              <a:t> </a:t>
            </a:r>
            <a:r>
              <a:rPr lang="tr-TR" dirty="0" err="1"/>
              <a:t>protozoans</a:t>
            </a:r>
            <a:r>
              <a:rPr lang="tr-TR" dirty="0"/>
              <a:t> </a:t>
            </a:r>
            <a:r>
              <a:rPr lang="tr-TR" dirty="0" err="1"/>
              <a:t>living</a:t>
            </a:r>
            <a:r>
              <a:rPr lang="tr-TR" dirty="0"/>
              <a:t> in </a:t>
            </a:r>
            <a:r>
              <a:rPr lang="tr-TR" dirty="0" err="1"/>
              <a:t>the</a:t>
            </a:r>
            <a:r>
              <a:rPr lang="tr-TR" dirty="0"/>
              <a:t> </a:t>
            </a:r>
            <a:r>
              <a:rPr lang="tr-TR" dirty="0" err="1"/>
              <a:t>gastrointestinal</a:t>
            </a:r>
            <a:r>
              <a:rPr lang="tr-TR" dirty="0"/>
              <a:t> </a:t>
            </a:r>
            <a:r>
              <a:rPr lang="tr-TR" dirty="0" err="1"/>
              <a:t>system</a:t>
            </a:r>
            <a:r>
              <a:rPr lang="tr-TR" dirty="0"/>
              <a:t> </a:t>
            </a:r>
            <a:r>
              <a:rPr lang="tr-TR" dirty="0" err="1"/>
              <a:t>and</a:t>
            </a:r>
            <a:r>
              <a:rPr lang="tr-TR" dirty="0"/>
              <a:t> </a:t>
            </a:r>
            <a:r>
              <a:rPr lang="tr-TR" dirty="0" err="1"/>
              <a:t>circulatory</a:t>
            </a:r>
            <a:r>
              <a:rPr lang="tr-TR" dirty="0"/>
              <a:t> </a:t>
            </a:r>
            <a:r>
              <a:rPr lang="tr-TR" dirty="0" err="1"/>
              <a:t>system</a:t>
            </a:r>
            <a:endParaRPr lang="tr-TR" dirty="0"/>
          </a:p>
          <a:p>
            <a:pPr algn="just">
              <a:buFont typeface="Arial" charset="0"/>
              <a:buNone/>
              <a:defRPr/>
            </a:pPr>
            <a:r>
              <a:rPr lang="tr-TR" dirty="0"/>
              <a:t>   </a:t>
            </a:r>
            <a:r>
              <a:rPr lang="tr-TR" dirty="0" err="1"/>
              <a:t>Gastrointestinal</a:t>
            </a:r>
            <a:r>
              <a:rPr lang="tr-TR" dirty="0"/>
              <a:t> </a:t>
            </a:r>
            <a:r>
              <a:rPr lang="tr-TR" dirty="0" err="1"/>
              <a:t>protozoans</a:t>
            </a:r>
            <a:r>
              <a:rPr lang="tr-TR" dirty="0"/>
              <a:t>: </a:t>
            </a:r>
            <a:r>
              <a:rPr lang="tr-TR" dirty="0" err="1"/>
              <a:t>Eimeria</a:t>
            </a:r>
            <a:r>
              <a:rPr lang="tr-TR" dirty="0"/>
              <a:t> (</a:t>
            </a:r>
            <a:r>
              <a:rPr lang="tr-TR" dirty="0" err="1"/>
              <a:t>coccidia</a:t>
            </a:r>
            <a:r>
              <a:rPr lang="tr-TR" dirty="0"/>
              <a:t>), </a:t>
            </a:r>
            <a:r>
              <a:rPr lang="tr-TR" dirty="0" err="1"/>
              <a:t>Giardia</a:t>
            </a:r>
            <a:r>
              <a:rPr lang="tr-TR" dirty="0"/>
              <a:t>, </a:t>
            </a:r>
            <a:r>
              <a:rPr lang="tr-TR" dirty="0" err="1"/>
              <a:t>Cryptosporidium</a:t>
            </a:r>
            <a:r>
              <a:rPr lang="tr-TR" dirty="0"/>
              <a:t>, </a:t>
            </a:r>
            <a:r>
              <a:rPr lang="tr-TR" dirty="0" err="1"/>
              <a:t>Entamoeba</a:t>
            </a:r>
            <a:r>
              <a:rPr lang="tr-TR" dirty="0"/>
              <a:t>, </a:t>
            </a:r>
            <a:r>
              <a:rPr lang="tr-TR" dirty="0" err="1"/>
              <a:t>Trichomonas</a:t>
            </a:r>
            <a:r>
              <a:rPr lang="tr-TR" dirty="0"/>
              <a:t> (</a:t>
            </a:r>
            <a:r>
              <a:rPr lang="tr-TR" dirty="0" err="1"/>
              <a:t>some</a:t>
            </a:r>
            <a:r>
              <a:rPr lang="tr-TR" dirty="0"/>
              <a:t> </a:t>
            </a:r>
            <a:r>
              <a:rPr lang="tr-TR" dirty="0" err="1"/>
              <a:t>important</a:t>
            </a:r>
            <a:r>
              <a:rPr lang="tr-TR" dirty="0"/>
              <a:t> </a:t>
            </a:r>
            <a:r>
              <a:rPr lang="tr-TR" dirty="0" err="1"/>
              <a:t>species</a:t>
            </a:r>
            <a:r>
              <a:rPr lang="tr-TR" dirty="0"/>
              <a:t> in </a:t>
            </a:r>
            <a:r>
              <a:rPr lang="tr-TR" dirty="0" err="1"/>
              <a:t>urinary</a:t>
            </a:r>
            <a:r>
              <a:rPr lang="tr-TR" dirty="0"/>
              <a:t> </a:t>
            </a:r>
            <a:r>
              <a:rPr lang="tr-TR" dirty="0" err="1"/>
              <a:t>tract</a:t>
            </a:r>
            <a:r>
              <a:rPr lang="tr-TR" dirty="0"/>
              <a:t>-GI).</a:t>
            </a:r>
          </a:p>
          <a:p>
            <a:pPr algn="just">
              <a:buFont typeface="Arial" charset="0"/>
              <a:buNone/>
              <a:defRPr/>
            </a:pPr>
            <a:r>
              <a:rPr lang="tr-TR" dirty="0"/>
              <a:t>O GI </a:t>
            </a:r>
            <a:r>
              <a:rPr lang="tr-TR" dirty="0" err="1"/>
              <a:t>and</a:t>
            </a:r>
            <a:r>
              <a:rPr lang="tr-TR" dirty="0"/>
              <a:t> </a:t>
            </a:r>
            <a:r>
              <a:rPr lang="tr-TR" dirty="0" err="1"/>
              <a:t>liver</a:t>
            </a:r>
            <a:r>
              <a:rPr lang="tr-TR" dirty="0"/>
              <a:t> </a:t>
            </a:r>
            <a:r>
              <a:rPr lang="tr-TR" dirty="0" err="1"/>
              <a:t>diseases</a:t>
            </a:r>
            <a:r>
              <a:rPr lang="tr-TR" dirty="0"/>
              <a:t>: </a:t>
            </a:r>
            <a:r>
              <a:rPr lang="tr-TR" dirty="0" err="1"/>
              <a:t>Histomonas</a:t>
            </a:r>
            <a:r>
              <a:rPr lang="tr-TR" dirty="0"/>
              <a:t>.</a:t>
            </a:r>
          </a:p>
          <a:p>
            <a:pPr algn="just">
              <a:buFont typeface="Arial" charset="0"/>
              <a:buNone/>
              <a:defRPr/>
            </a:pPr>
            <a:r>
              <a:rPr lang="tr-TR" dirty="0"/>
              <a:t>o	</a:t>
            </a:r>
            <a:r>
              <a:rPr lang="tr-TR" dirty="0" err="1"/>
              <a:t>Circulatory</a:t>
            </a:r>
            <a:r>
              <a:rPr lang="tr-TR" dirty="0"/>
              <a:t> </a:t>
            </a:r>
            <a:r>
              <a:rPr lang="tr-TR" dirty="0" err="1"/>
              <a:t>system</a:t>
            </a:r>
            <a:r>
              <a:rPr lang="tr-TR" dirty="0"/>
              <a:t>: </a:t>
            </a:r>
            <a:r>
              <a:rPr lang="tr-TR" dirty="0" err="1"/>
              <a:t>Babesia</a:t>
            </a:r>
            <a:r>
              <a:rPr lang="tr-TR" dirty="0"/>
              <a:t>, </a:t>
            </a:r>
            <a:r>
              <a:rPr lang="tr-TR" dirty="0" err="1"/>
              <a:t>Theileria</a:t>
            </a:r>
            <a:r>
              <a:rPr lang="tr-TR" dirty="0"/>
              <a:t> </a:t>
            </a:r>
            <a:r>
              <a:rPr lang="tr-TR" dirty="0" err="1"/>
              <a:t>and</a:t>
            </a:r>
            <a:r>
              <a:rPr lang="tr-TR" dirty="0"/>
              <a:t> </a:t>
            </a:r>
            <a:r>
              <a:rPr lang="tr-TR" dirty="0" err="1"/>
              <a:t>Trypanosoma</a:t>
            </a:r>
            <a:r>
              <a:rPr lang="tr-TR" dirty="0"/>
              <a:t> o	Yemek borusu, iskelet ve kalp kasında karşılaşılanlar: </a:t>
            </a:r>
            <a:r>
              <a:rPr lang="tr-TR" dirty="0" err="1"/>
              <a:t>Sarcocystis</a:t>
            </a:r>
            <a:r>
              <a:rPr lang="tr-TR" dirty="0"/>
              <a:t> türleri.</a:t>
            </a:r>
          </a:p>
          <a:p>
            <a:endParaRPr lang="tr-TR" dirty="0"/>
          </a:p>
        </p:txBody>
      </p:sp>
    </p:spTree>
    <p:extLst>
      <p:ext uri="{BB962C8B-B14F-4D97-AF65-F5344CB8AC3E}">
        <p14:creationId xmlns:p14="http://schemas.microsoft.com/office/powerpoint/2010/main" val="2751472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t>
            </a:r>
            <a:r>
              <a:rPr lang="en-US" dirty="0" err="1" smtClean="0"/>
              <a:t>anagement</a:t>
            </a:r>
            <a:r>
              <a:rPr lang="en-US" dirty="0" smtClean="0"/>
              <a:t> programs</a:t>
            </a:r>
            <a:r>
              <a:rPr lang="tr-TR" dirty="0" smtClean="0"/>
              <a:t>- </a:t>
            </a:r>
            <a:r>
              <a:rPr lang="tr-TR" dirty="0" err="1" smtClean="0"/>
              <a:t>Broiler</a:t>
            </a:r>
            <a:r>
              <a:rPr lang="en-US" dirty="0" smtClean="0"/>
              <a:t> </a:t>
            </a:r>
            <a:endParaRPr lang="tr-TR" dirty="0"/>
          </a:p>
        </p:txBody>
      </p:sp>
      <p:sp>
        <p:nvSpPr>
          <p:cNvPr id="3" name="İçerik Yer Tutucusu 2"/>
          <p:cNvSpPr>
            <a:spLocks noGrp="1"/>
          </p:cNvSpPr>
          <p:nvPr>
            <p:ph idx="1"/>
          </p:nvPr>
        </p:nvSpPr>
        <p:spPr/>
        <p:txBody>
          <a:bodyPr/>
          <a:lstStyle/>
          <a:p>
            <a:r>
              <a:rPr lang="tr-TR" dirty="0" smtClean="0"/>
              <a:t>D</a:t>
            </a:r>
            <a:r>
              <a:rPr lang="en-US" dirty="0" err="1" smtClean="0"/>
              <a:t>esigned</a:t>
            </a:r>
            <a:r>
              <a:rPr lang="en-US" dirty="0" smtClean="0"/>
              <a:t> </a:t>
            </a:r>
            <a:r>
              <a:rPr lang="en-US" dirty="0"/>
              <a:t>to prevent the development of resistance to </a:t>
            </a:r>
            <a:r>
              <a:rPr lang="en-US" dirty="0" err="1"/>
              <a:t>anticoccidials</a:t>
            </a:r>
            <a:r>
              <a:rPr lang="en-US" dirty="0"/>
              <a:t> </a:t>
            </a:r>
            <a:endParaRPr lang="tr-TR" dirty="0" smtClean="0"/>
          </a:p>
          <a:p>
            <a:r>
              <a:rPr lang="tr-TR" dirty="0" smtClean="0"/>
              <a:t>R</a:t>
            </a:r>
            <a:r>
              <a:rPr lang="en-US" dirty="0" err="1" smtClean="0"/>
              <a:t>esulting</a:t>
            </a:r>
            <a:r>
              <a:rPr lang="en-US" dirty="0" smtClean="0"/>
              <a:t> </a:t>
            </a:r>
            <a:r>
              <a:rPr lang="en-US" dirty="0"/>
              <a:t>in better gut health and feed utilization by birds</a:t>
            </a:r>
            <a:r>
              <a:rPr lang="en-US" dirty="0" smtClean="0"/>
              <a:t>.</a:t>
            </a:r>
            <a:endParaRPr lang="tr-TR" dirty="0" smtClean="0"/>
          </a:p>
          <a:p>
            <a:r>
              <a:rPr lang="tr-TR" dirty="0" err="1" smtClean="0"/>
              <a:t>Two</a:t>
            </a:r>
            <a:r>
              <a:rPr lang="tr-TR" dirty="0" smtClean="0"/>
              <a:t> main </a:t>
            </a:r>
            <a:r>
              <a:rPr lang="tr-TR" dirty="0" err="1" smtClean="0"/>
              <a:t>programs</a:t>
            </a:r>
            <a:r>
              <a:rPr lang="tr-TR" dirty="0" smtClean="0"/>
              <a:t>: </a:t>
            </a:r>
            <a:r>
              <a:rPr lang="tr-TR" dirty="0" err="1" smtClean="0"/>
              <a:t>Shuttle</a:t>
            </a:r>
            <a:r>
              <a:rPr lang="tr-TR" dirty="0" smtClean="0"/>
              <a:t> </a:t>
            </a:r>
            <a:r>
              <a:rPr lang="tr-TR" dirty="0" err="1" smtClean="0"/>
              <a:t>and</a:t>
            </a:r>
            <a:r>
              <a:rPr lang="tr-TR" dirty="0" smtClean="0"/>
              <a:t> </a:t>
            </a:r>
            <a:r>
              <a:rPr lang="tr-TR" dirty="0" err="1" smtClean="0"/>
              <a:t>Rotation</a:t>
            </a:r>
            <a:endParaRPr lang="en-US" dirty="0"/>
          </a:p>
          <a:p>
            <a:endParaRPr lang="tr-TR" dirty="0"/>
          </a:p>
        </p:txBody>
      </p:sp>
    </p:spTree>
    <p:extLst>
      <p:ext uri="{BB962C8B-B14F-4D97-AF65-F5344CB8AC3E}">
        <p14:creationId xmlns:p14="http://schemas.microsoft.com/office/powerpoint/2010/main" val="2178839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Shuttle</a:t>
            </a: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dirty="0" smtClean="0"/>
              <a:t>U</a:t>
            </a:r>
            <a:r>
              <a:rPr lang="en-US" dirty="0" smtClean="0"/>
              <a:t>se of two or more products during the grow-out of a flock. </a:t>
            </a:r>
            <a:endParaRPr lang="tr-TR" dirty="0" smtClean="0"/>
          </a:p>
          <a:p>
            <a:r>
              <a:rPr lang="tr-TR" dirty="0" err="1" smtClean="0"/>
              <a:t>Better</a:t>
            </a:r>
            <a:r>
              <a:rPr lang="tr-TR" dirty="0" smtClean="0"/>
              <a:t> </a:t>
            </a:r>
            <a:r>
              <a:rPr lang="tr-TR" dirty="0" err="1" smtClean="0"/>
              <a:t>results</a:t>
            </a:r>
            <a:r>
              <a:rPr lang="tr-TR" dirty="0" smtClean="0"/>
              <a:t>-</a:t>
            </a:r>
            <a:r>
              <a:rPr lang="en-US" dirty="0" smtClean="0"/>
              <a:t> if either drug was used by itself. </a:t>
            </a:r>
            <a:endParaRPr lang="tr-TR" dirty="0" smtClean="0"/>
          </a:p>
          <a:p>
            <a:r>
              <a:rPr lang="tr-TR" dirty="0" smtClean="0"/>
              <a:t>P</a:t>
            </a:r>
            <a:r>
              <a:rPr lang="en-US" dirty="0" err="1" smtClean="0"/>
              <a:t>rinciple</a:t>
            </a:r>
            <a:r>
              <a:rPr lang="tr-TR" dirty="0" smtClean="0"/>
              <a:t>:</a:t>
            </a:r>
            <a:r>
              <a:rPr lang="en-US" dirty="0" smtClean="0"/>
              <a:t> </a:t>
            </a:r>
            <a:r>
              <a:rPr lang="tr-TR" dirty="0" smtClean="0"/>
              <a:t>B</a:t>
            </a:r>
            <a:r>
              <a:rPr lang="en-US" dirty="0" err="1" smtClean="0"/>
              <a:t>est</a:t>
            </a:r>
            <a:r>
              <a:rPr lang="en-US" dirty="0" smtClean="0"/>
              <a:t> drug is used for each phase of the grow-out i.e. most suitable drug is used for starter, while another drug is used for grower and finisher.</a:t>
            </a:r>
            <a:endParaRPr lang="tr-TR" dirty="0" smtClean="0"/>
          </a:p>
          <a:p>
            <a:r>
              <a:rPr lang="tr-TR" dirty="0" smtClean="0"/>
              <a:t>Starter </a:t>
            </a:r>
            <a:r>
              <a:rPr lang="tr-TR" dirty="0" err="1" smtClean="0"/>
              <a:t>feed</a:t>
            </a:r>
            <a:r>
              <a:rPr lang="tr-TR" dirty="0" smtClean="0"/>
              <a:t> (1-15 </a:t>
            </a:r>
            <a:r>
              <a:rPr lang="tr-TR" dirty="0" err="1" smtClean="0"/>
              <a:t>days</a:t>
            </a:r>
            <a:r>
              <a:rPr lang="tr-TR" dirty="0"/>
              <a:t> </a:t>
            </a:r>
            <a:r>
              <a:rPr lang="tr-TR" dirty="0" err="1" smtClean="0"/>
              <a:t>or</a:t>
            </a:r>
            <a:r>
              <a:rPr lang="tr-TR" dirty="0" smtClean="0"/>
              <a:t> 1-21 </a:t>
            </a:r>
            <a:r>
              <a:rPr lang="tr-TR" dirty="0" err="1" smtClean="0"/>
              <a:t>day</a:t>
            </a:r>
            <a:r>
              <a:rPr lang="tr-TR" dirty="0" smtClean="0"/>
              <a:t>)</a:t>
            </a:r>
          </a:p>
          <a:p>
            <a:r>
              <a:rPr lang="tr-TR" dirty="0" err="1" smtClean="0"/>
              <a:t>Grower</a:t>
            </a:r>
            <a:r>
              <a:rPr lang="tr-TR" dirty="0" smtClean="0"/>
              <a:t> </a:t>
            </a:r>
            <a:r>
              <a:rPr lang="tr-TR" dirty="0" err="1" smtClean="0"/>
              <a:t>feed</a:t>
            </a:r>
            <a:r>
              <a:rPr lang="tr-TR" dirty="0" smtClean="0"/>
              <a:t> (16-65 </a:t>
            </a:r>
            <a:r>
              <a:rPr lang="tr-TR" dirty="0" err="1" smtClean="0"/>
              <a:t>or</a:t>
            </a:r>
            <a:r>
              <a:rPr lang="tr-TR" dirty="0" smtClean="0"/>
              <a:t> 22-35 </a:t>
            </a:r>
            <a:r>
              <a:rPr lang="tr-TR" dirty="0" err="1" smtClean="0"/>
              <a:t>day</a:t>
            </a:r>
            <a:r>
              <a:rPr lang="tr-TR" dirty="0" smtClean="0"/>
              <a:t>)</a:t>
            </a:r>
          </a:p>
          <a:p>
            <a:r>
              <a:rPr lang="tr-TR" dirty="0" err="1" smtClean="0"/>
              <a:t>Finishing</a:t>
            </a:r>
            <a:r>
              <a:rPr lang="tr-TR" dirty="0" smtClean="0"/>
              <a:t> </a:t>
            </a:r>
            <a:r>
              <a:rPr lang="tr-TR" dirty="0" err="1" smtClean="0"/>
              <a:t>feed</a:t>
            </a:r>
            <a:r>
              <a:rPr lang="tr-TR" dirty="0" smtClean="0"/>
              <a:t> (</a:t>
            </a:r>
            <a:r>
              <a:rPr lang="tr-TR" dirty="0" err="1" smtClean="0"/>
              <a:t>upon</a:t>
            </a:r>
            <a:r>
              <a:rPr lang="tr-TR" dirty="0" smtClean="0"/>
              <a:t> </a:t>
            </a:r>
            <a:r>
              <a:rPr lang="tr-TR" dirty="0" err="1" smtClean="0"/>
              <a:t>withdrawal</a:t>
            </a:r>
            <a:r>
              <a:rPr lang="tr-TR" dirty="0" smtClean="0"/>
              <a:t> </a:t>
            </a:r>
            <a:r>
              <a:rPr lang="tr-TR" dirty="0" err="1" smtClean="0"/>
              <a:t>period</a:t>
            </a:r>
            <a:r>
              <a:rPr lang="tr-TR" dirty="0" smtClean="0"/>
              <a:t>)</a:t>
            </a:r>
            <a:endParaRPr lang="en-US" dirty="0" smtClean="0"/>
          </a:p>
          <a:p>
            <a:endParaRPr lang="tr-TR" dirty="0"/>
          </a:p>
        </p:txBody>
      </p:sp>
    </p:spTree>
    <p:extLst>
      <p:ext uri="{BB962C8B-B14F-4D97-AF65-F5344CB8AC3E}">
        <p14:creationId xmlns:p14="http://schemas.microsoft.com/office/powerpoint/2010/main" val="2739517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Rotation</a:t>
            </a:r>
            <a:endParaRPr lang="tr-TR" dirty="0"/>
          </a:p>
        </p:txBody>
      </p:sp>
      <p:sp>
        <p:nvSpPr>
          <p:cNvPr id="3" name="İçerik Yer Tutucusu 2"/>
          <p:cNvSpPr>
            <a:spLocks noGrp="1"/>
          </p:cNvSpPr>
          <p:nvPr>
            <p:ph idx="1"/>
          </p:nvPr>
        </p:nvSpPr>
        <p:spPr/>
        <p:txBody>
          <a:bodyPr/>
          <a:lstStyle/>
          <a:p>
            <a:r>
              <a:rPr lang="tr-TR" dirty="0" smtClean="0"/>
              <a:t>C</a:t>
            </a:r>
            <a:r>
              <a:rPr lang="en-US" dirty="0" err="1" smtClean="0"/>
              <a:t>onscious</a:t>
            </a:r>
            <a:r>
              <a:rPr lang="en-US" dirty="0" smtClean="0"/>
              <a:t> </a:t>
            </a:r>
            <a:r>
              <a:rPr lang="en-US" dirty="0"/>
              <a:t>decision is made to change the drug(s) used at a given </a:t>
            </a:r>
            <a:r>
              <a:rPr lang="tr-TR" dirty="0" err="1" smtClean="0"/>
              <a:t>breeding</a:t>
            </a:r>
            <a:r>
              <a:rPr lang="tr-TR" dirty="0" smtClean="0"/>
              <a:t> </a:t>
            </a:r>
            <a:r>
              <a:rPr lang="en-US" dirty="0" smtClean="0"/>
              <a:t>time i.e</a:t>
            </a:r>
            <a:r>
              <a:rPr lang="en-US" dirty="0"/>
              <a:t>. every four months, after two crops, go to a winter and summer program etc. </a:t>
            </a:r>
            <a:endParaRPr lang="tr-TR" dirty="0" smtClean="0"/>
          </a:p>
          <a:p>
            <a:r>
              <a:rPr lang="tr-TR" dirty="0" err="1" smtClean="0"/>
              <a:t>Drug</a:t>
            </a:r>
            <a:r>
              <a:rPr lang="tr-TR" dirty="0" smtClean="0"/>
              <a:t> </a:t>
            </a:r>
            <a:r>
              <a:rPr lang="tr-TR" dirty="0" err="1" smtClean="0"/>
              <a:t>groups</a:t>
            </a:r>
            <a:r>
              <a:rPr lang="tr-TR" dirty="0" smtClean="0"/>
              <a:t> </a:t>
            </a:r>
            <a:r>
              <a:rPr lang="tr-TR" dirty="0" err="1" smtClean="0"/>
              <a:t>should</a:t>
            </a:r>
            <a:r>
              <a:rPr lang="tr-TR" dirty="0" smtClean="0"/>
              <a:t> be </a:t>
            </a:r>
            <a:r>
              <a:rPr lang="tr-TR" dirty="0" err="1" smtClean="0"/>
              <a:t>from</a:t>
            </a:r>
            <a:r>
              <a:rPr lang="tr-TR" dirty="0" smtClean="0"/>
              <a:t> </a:t>
            </a:r>
            <a:r>
              <a:rPr lang="tr-TR" dirty="0" err="1" smtClean="0"/>
              <a:t>different</a:t>
            </a:r>
            <a:r>
              <a:rPr lang="tr-TR" dirty="0" smtClean="0"/>
              <a:t> </a:t>
            </a:r>
            <a:r>
              <a:rPr lang="tr-TR" dirty="0" err="1" smtClean="0"/>
              <a:t>groups</a:t>
            </a:r>
            <a:r>
              <a:rPr lang="tr-TR" dirty="0" smtClean="0"/>
              <a:t> </a:t>
            </a:r>
            <a:r>
              <a:rPr lang="tr-TR" dirty="0" err="1" smtClean="0"/>
              <a:t>with</a:t>
            </a:r>
            <a:r>
              <a:rPr lang="tr-TR" dirty="0" smtClean="0"/>
              <a:t> </a:t>
            </a:r>
            <a:r>
              <a:rPr lang="tr-TR" dirty="0" err="1" smtClean="0"/>
              <a:t>different</a:t>
            </a:r>
            <a:r>
              <a:rPr lang="tr-TR" dirty="0" smtClean="0"/>
              <a:t> </a:t>
            </a:r>
            <a:r>
              <a:rPr lang="tr-TR" dirty="0" err="1" smtClean="0"/>
              <a:t>MAOs</a:t>
            </a:r>
            <a:r>
              <a:rPr lang="tr-TR" dirty="0" smtClean="0"/>
              <a:t>.</a:t>
            </a:r>
          </a:p>
          <a:p>
            <a:r>
              <a:rPr lang="en-US" dirty="0" smtClean="0"/>
              <a:t>Shuttle </a:t>
            </a:r>
            <a:r>
              <a:rPr lang="en-US" dirty="0"/>
              <a:t>programs fit into rotation programs i.e. a decision may be made to use a shuttle </a:t>
            </a:r>
            <a:r>
              <a:rPr lang="en-US" dirty="0" smtClean="0"/>
              <a:t>program</a:t>
            </a:r>
            <a:endParaRPr lang="tr-TR" dirty="0"/>
          </a:p>
        </p:txBody>
      </p:sp>
    </p:spTree>
    <p:extLst>
      <p:ext uri="{BB962C8B-B14F-4D97-AF65-F5344CB8AC3E}">
        <p14:creationId xmlns:p14="http://schemas.microsoft.com/office/powerpoint/2010/main" val="4226828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smtClean="0"/>
              <a:t>It is virtually impossible to totally eliminate </a:t>
            </a:r>
            <a:r>
              <a:rPr lang="en-US" dirty="0" err="1" smtClean="0"/>
              <a:t>coccidia</a:t>
            </a:r>
            <a:r>
              <a:rPr lang="en-US" dirty="0" smtClean="0"/>
              <a:t> in poultry facilities. </a:t>
            </a:r>
            <a:endParaRPr lang="tr-TR" dirty="0" smtClean="0"/>
          </a:p>
          <a:p>
            <a:r>
              <a:rPr lang="en-US" dirty="0" smtClean="0"/>
              <a:t>Success in management of </a:t>
            </a:r>
            <a:r>
              <a:rPr lang="en-US" dirty="0" err="1" smtClean="0"/>
              <a:t>anticoccidial</a:t>
            </a:r>
            <a:r>
              <a:rPr lang="en-US" dirty="0" smtClean="0"/>
              <a:t> drug resistance depends </a:t>
            </a:r>
            <a:r>
              <a:rPr lang="tr-TR" dirty="0" smtClean="0"/>
              <a:t>-</a:t>
            </a:r>
            <a:r>
              <a:rPr lang="en-US" dirty="0" smtClean="0"/>
              <a:t>integrated approach involving management, judicious use of existing </a:t>
            </a:r>
            <a:r>
              <a:rPr lang="en-US" dirty="0" err="1" smtClean="0"/>
              <a:t>anticoccidials</a:t>
            </a:r>
            <a:r>
              <a:rPr lang="en-US" dirty="0" smtClean="0"/>
              <a:t>, immunological control measures and alternate “drug-free” strategies. </a:t>
            </a:r>
            <a:endParaRPr lang="tr-TR" dirty="0" smtClean="0"/>
          </a:p>
          <a:p>
            <a:r>
              <a:rPr lang="en-US" dirty="0" smtClean="0"/>
              <a:t>No new </a:t>
            </a:r>
            <a:r>
              <a:rPr lang="en-US" dirty="0" err="1" smtClean="0"/>
              <a:t>anticoccidials</a:t>
            </a:r>
            <a:r>
              <a:rPr lang="en-US" dirty="0" smtClean="0"/>
              <a:t> are on the horizon.</a:t>
            </a:r>
            <a:endParaRPr lang="tr-TR" dirty="0" smtClean="0"/>
          </a:p>
          <a:p>
            <a:r>
              <a:rPr lang="tr-TR" dirty="0" err="1" smtClean="0"/>
              <a:t>Hygiene</a:t>
            </a:r>
            <a:r>
              <a:rPr lang="tr-TR" dirty="0" smtClean="0"/>
              <a:t>- 10%ammonia- 2% </a:t>
            </a:r>
            <a:r>
              <a:rPr lang="tr-TR" dirty="0" err="1" smtClean="0"/>
              <a:t>sodium</a:t>
            </a:r>
            <a:r>
              <a:rPr lang="tr-TR" dirty="0" smtClean="0"/>
              <a:t> </a:t>
            </a:r>
            <a:r>
              <a:rPr lang="tr-TR" dirty="0" err="1" smtClean="0"/>
              <a:t>hydroxide</a:t>
            </a:r>
            <a:endParaRPr lang="tr-TR" dirty="0" smtClean="0"/>
          </a:p>
          <a:p>
            <a:endParaRPr lang="tr-TR" dirty="0"/>
          </a:p>
        </p:txBody>
      </p:sp>
      <p:pic>
        <p:nvPicPr>
          <p:cNvPr id="4" name="Resim 3"/>
          <p:cNvPicPr>
            <a:picLocks noChangeAspect="1"/>
          </p:cNvPicPr>
          <p:nvPr/>
        </p:nvPicPr>
        <p:blipFill>
          <a:blip r:embed="rId2"/>
          <a:stretch>
            <a:fillRect/>
          </a:stretch>
        </p:blipFill>
        <p:spPr>
          <a:xfrm>
            <a:off x="7441267" y="6311900"/>
            <a:ext cx="4552950" cy="200025"/>
          </a:xfrm>
          <a:prstGeom prst="rect">
            <a:avLst/>
          </a:prstGeom>
        </p:spPr>
      </p:pic>
    </p:spTree>
    <p:extLst>
      <p:ext uri="{BB962C8B-B14F-4D97-AF65-F5344CB8AC3E}">
        <p14:creationId xmlns:p14="http://schemas.microsoft.com/office/powerpoint/2010/main" val="539096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Laying</a:t>
            </a:r>
            <a:r>
              <a:rPr lang="tr-TR" dirty="0" smtClean="0"/>
              <a:t> </a:t>
            </a:r>
            <a:r>
              <a:rPr lang="tr-TR" dirty="0" err="1" smtClean="0"/>
              <a:t>hens</a:t>
            </a:r>
            <a:r>
              <a:rPr lang="tr-TR" dirty="0" smtClean="0"/>
              <a:t/>
            </a:r>
            <a:br>
              <a:rPr lang="tr-TR" dirty="0" smtClean="0"/>
            </a:br>
            <a:endParaRPr lang="tr-TR" dirty="0"/>
          </a:p>
        </p:txBody>
      </p:sp>
      <p:sp>
        <p:nvSpPr>
          <p:cNvPr id="3" name="İçerik Yer Tutucusu 2"/>
          <p:cNvSpPr>
            <a:spLocks noGrp="1"/>
          </p:cNvSpPr>
          <p:nvPr>
            <p:ph idx="1"/>
          </p:nvPr>
        </p:nvSpPr>
        <p:spPr/>
        <p:txBody>
          <a:bodyPr/>
          <a:lstStyle/>
          <a:p>
            <a:pPr marL="0" indent="0">
              <a:buNone/>
            </a:pPr>
            <a:r>
              <a:rPr lang="tr-TR" dirty="0" smtClean="0"/>
              <a:t>1. </a:t>
            </a:r>
            <a:r>
              <a:rPr lang="tr-TR" dirty="0" err="1" smtClean="0"/>
              <a:t>Lower</a:t>
            </a:r>
            <a:r>
              <a:rPr lang="tr-TR" dirty="0" smtClean="0"/>
              <a:t> </a:t>
            </a:r>
            <a:r>
              <a:rPr lang="tr-TR" dirty="0" err="1" smtClean="0"/>
              <a:t>concentration</a:t>
            </a:r>
            <a:r>
              <a:rPr lang="tr-TR" dirty="0" smtClean="0"/>
              <a:t> (6-22 </a:t>
            </a:r>
            <a:r>
              <a:rPr lang="tr-TR" dirty="0" err="1" smtClean="0"/>
              <a:t>week</a:t>
            </a:r>
            <a:r>
              <a:rPr lang="tr-TR" dirty="0" smtClean="0"/>
              <a:t>)- stop </a:t>
            </a:r>
            <a:r>
              <a:rPr lang="tr-TR" dirty="0" err="1" smtClean="0"/>
              <a:t>treatment</a:t>
            </a:r>
            <a:endParaRPr lang="tr-TR" dirty="0" smtClean="0"/>
          </a:p>
          <a:p>
            <a:r>
              <a:rPr lang="tr-TR" dirty="0" err="1" smtClean="0"/>
              <a:t>Once</a:t>
            </a:r>
            <a:r>
              <a:rPr lang="tr-TR" dirty="0" smtClean="0"/>
              <a:t> </a:t>
            </a:r>
            <a:r>
              <a:rPr lang="tr-TR" dirty="0" err="1" smtClean="0"/>
              <a:t>the</a:t>
            </a:r>
            <a:r>
              <a:rPr lang="tr-TR" dirty="0" smtClean="0"/>
              <a:t> </a:t>
            </a:r>
            <a:r>
              <a:rPr lang="tr-TR" dirty="0" err="1" smtClean="0"/>
              <a:t>animals</a:t>
            </a:r>
            <a:r>
              <a:rPr lang="tr-TR" dirty="0" smtClean="0"/>
              <a:t> </a:t>
            </a:r>
            <a:r>
              <a:rPr lang="tr-TR" dirty="0" err="1" smtClean="0"/>
              <a:t>grow-immunity</a:t>
            </a:r>
            <a:r>
              <a:rPr lang="tr-TR" dirty="0" smtClean="0"/>
              <a:t> </a:t>
            </a:r>
            <a:r>
              <a:rPr lang="tr-TR" dirty="0" err="1" smtClean="0"/>
              <a:t>enhanced</a:t>
            </a:r>
            <a:r>
              <a:rPr lang="tr-TR" dirty="0" smtClean="0"/>
              <a:t>- </a:t>
            </a:r>
            <a:r>
              <a:rPr lang="tr-TR" dirty="0" err="1" smtClean="0"/>
              <a:t>duration</a:t>
            </a:r>
            <a:r>
              <a:rPr lang="tr-TR" dirty="0" smtClean="0"/>
              <a:t> </a:t>
            </a:r>
            <a:r>
              <a:rPr lang="tr-TR" dirty="0" err="1" smtClean="0"/>
              <a:t>shortened</a:t>
            </a:r>
            <a:endParaRPr lang="tr-TR" dirty="0" smtClean="0"/>
          </a:p>
          <a:p>
            <a:r>
              <a:rPr lang="tr-TR" dirty="0" err="1" smtClean="0"/>
              <a:t>Usually</a:t>
            </a:r>
            <a:r>
              <a:rPr lang="tr-TR" dirty="0" smtClean="0"/>
              <a:t> </a:t>
            </a:r>
            <a:r>
              <a:rPr lang="tr-TR" dirty="0" err="1" smtClean="0"/>
              <a:t>immunity</a:t>
            </a:r>
            <a:r>
              <a:rPr lang="tr-TR" dirty="0" smtClean="0"/>
              <a:t> is </a:t>
            </a:r>
            <a:r>
              <a:rPr lang="tr-TR" dirty="0" err="1" smtClean="0"/>
              <a:t>acquired</a:t>
            </a:r>
            <a:r>
              <a:rPr lang="tr-TR" dirty="0" smtClean="0"/>
              <a:t> </a:t>
            </a:r>
            <a:r>
              <a:rPr lang="tr-TR" dirty="0" err="1" smtClean="0"/>
              <a:t>within</a:t>
            </a:r>
            <a:r>
              <a:rPr lang="tr-TR" dirty="0" smtClean="0"/>
              <a:t> 14 </a:t>
            </a:r>
            <a:r>
              <a:rPr lang="tr-TR" dirty="0" err="1" smtClean="0"/>
              <a:t>week</a:t>
            </a:r>
            <a:r>
              <a:rPr lang="tr-TR" dirty="0" smtClean="0"/>
              <a:t> (12-16 </a:t>
            </a:r>
            <a:r>
              <a:rPr lang="tr-TR" dirty="0" err="1" smtClean="0"/>
              <a:t>week</a:t>
            </a:r>
            <a:r>
              <a:rPr lang="tr-TR" dirty="0" smtClean="0"/>
              <a:t>)</a:t>
            </a:r>
          </a:p>
          <a:p>
            <a:pPr marL="0" indent="0">
              <a:buNone/>
            </a:pPr>
            <a:r>
              <a:rPr lang="tr-TR" dirty="0" smtClean="0"/>
              <a:t>2. No </a:t>
            </a:r>
            <a:r>
              <a:rPr lang="tr-TR" dirty="0" err="1" smtClean="0"/>
              <a:t>drug</a:t>
            </a:r>
            <a:r>
              <a:rPr lang="tr-TR" dirty="0" smtClean="0"/>
              <a:t> </a:t>
            </a:r>
            <a:r>
              <a:rPr lang="tr-TR" dirty="0" err="1" smtClean="0"/>
              <a:t>treatment</a:t>
            </a:r>
            <a:r>
              <a:rPr lang="tr-TR" dirty="0" smtClean="0"/>
              <a:t>, </a:t>
            </a:r>
            <a:r>
              <a:rPr lang="tr-TR" dirty="0" err="1" smtClean="0"/>
              <a:t>incase</a:t>
            </a:r>
            <a:r>
              <a:rPr lang="tr-TR" dirty="0" smtClean="0"/>
              <a:t> </a:t>
            </a:r>
            <a:r>
              <a:rPr lang="tr-TR" dirty="0" err="1" smtClean="0"/>
              <a:t>disease</a:t>
            </a:r>
            <a:r>
              <a:rPr lang="tr-TR" dirty="0" smtClean="0"/>
              <a:t> </a:t>
            </a:r>
            <a:r>
              <a:rPr lang="tr-TR" dirty="0" err="1" smtClean="0"/>
              <a:t>emerge-sulfanomide</a:t>
            </a:r>
            <a:endParaRPr lang="tr-TR" dirty="0" smtClean="0"/>
          </a:p>
          <a:p>
            <a:pPr marL="0" indent="0">
              <a:buNone/>
            </a:pPr>
            <a:r>
              <a:rPr lang="tr-TR" dirty="0" smtClean="0"/>
              <a:t>3. </a:t>
            </a:r>
            <a:r>
              <a:rPr lang="tr-TR" dirty="0" err="1" smtClean="0"/>
              <a:t>Vaccination</a:t>
            </a:r>
            <a:r>
              <a:rPr lang="tr-TR" dirty="0" smtClean="0"/>
              <a:t>- 3 </a:t>
            </a:r>
            <a:r>
              <a:rPr lang="tr-TR" dirty="0" err="1" smtClean="0"/>
              <a:t>day</a:t>
            </a:r>
            <a:r>
              <a:rPr lang="tr-TR" dirty="0" smtClean="0"/>
              <a:t> </a:t>
            </a:r>
            <a:r>
              <a:rPr lang="tr-TR" dirty="0" err="1" smtClean="0"/>
              <a:t>chicks</a:t>
            </a:r>
            <a:r>
              <a:rPr lang="tr-TR" dirty="0" smtClean="0"/>
              <a:t> (</a:t>
            </a:r>
            <a:r>
              <a:rPr lang="tr-TR" dirty="0" err="1" smtClean="0"/>
              <a:t>feed</a:t>
            </a:r>
            <a:r>
              <a:rPr lang="tr-TR" dirty="0" smtClean="0"/>
              <a:t>, </a:t>
            </a:r>
            <a:r>
              <a:rPr lang="tr-TR" dirty="0" err="1" smtClean="0"/>
              <a:t>water</a:t>
            </a:r>
            <a:r>
              <a:rPr lang="tr-TR" dirty="0" smtClean="0"/>
              <a:t>, </a:t>
            </a:r>
            <a:r>
              <a:rPr lang="tr-TR" dirty="0" err="1" smtClean="0"/>
              <a:t>known</a:t>
            </a:r>
            <a:r>
              <a:rPr lang="tr-TR" dirty="0" smtClean="0"/>
              <a:t> </a:t>
            </a:r>
            <a:r>
              <a:rPr lang="tr-TR" dirty="0" err="1" smtClean="0"/>
              <a:t>amount</a:t>
            </a:r>
            <a:r>
              <a:rPr lang="tr-TR" dirty="0" smtClean="0"/>
              <a:t> of </a:t>
            </a:r>
            <a:r>
              <a:rPr lang="tr-TR" dirty="0" err="1" smtClean="0"/>
              <a:t>oocyte</a:t>
            </a:r>
            <a:r>
              <a:rPr lang="tr-TR" dirty="0"/>
              <a:t> </a:t>
            </a:r>
            <a:r>
              <a:rPr lang="tr-TR" dirty="0" err="1" smtClean="0"/>
              <a:t>exposure</a:t>
            </a:r>
            <a:r>
              <a:rPr lang="tr-TR" dirty="0" smtClean="0"/>
              <a:t>)</a:t>
            </a:r>
          </a:p>
          <a:p>
            <a:endParaRPr lang="tr-TR" dirty="0"/>
          </a:p>
        </p:txBody>
      </p:sp>
    </p:spTree>
    <p:extLst>
      <p:ext uri="{BB962C8B-B14F-4D97-AF65-F5344CB8AC3E}">
        <p14:creationId xmlns:p14="http://schemas.microsoft.com/office/powerpoint/2010/main" val="2176928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Trypanasoma</a:t>
            </a:r>
            <a:endParaRPr lang="tr-TR" dirty="0"/>
          </a:p>
        </p:txBody>
      </p:sp>
      <p:sp>
        <p:nvSpPr>
          <p:cNvPr id="3" name="İçerik Yer Tutucusu 2"/>
          <p:cNvSpPr>
            <a:spLocks noGrp="1"/>
          </p:cNvSpPr>
          <p:nvPr>
            <p:ph sz="half" idx="1"/>
          </p:nvPr>
        </p:nvSpPr>
        <p:spPr/>
        <p:txBody>
          <a:bodyPr>
            <a:normAutofit/>
          </a:bodyPr>
          <a:lstStyle/>
          <a:p>
            <a:r>
              <a:rPr lang="tr-TR" dirty="0" err="1" smtClean="0"/>
              <a:t>Diamidine</a:t>
            </a:r>
            <a:r>
              <a:rPr lang="tr-TR" dirty="0" smtClean="0"/>
              <a:t> </a:t>
            </a:r>
            <a:r>
              <a:rPr lang="tr-TR" dirty="0" err="1" smtClean="0"/>
              <a:t>derivate</a:t>
            </a:r>
            <a:endParaRPr lang="tr-TR" dirty="0" smtClean="0"/>
          </a:p>
          <a:p>
            <a:pPr lvl="1"/>
            <a:r>
              <a:rPr lang="tr-TR" dirty="0" err="1" smtClean="0"/>
              <a:t>Diminazene</a:t>
            </a:r>
            <a:endParaRPr lang="tr-TR" dirty="0" smtClean="0"/>
          </a:p>
          <a:p>
            <a:pPr lvl="1"/>
            <a:r>
              <a:rPr lang="tr-TR" dirty="0" err="1" smtClean="0"/>
              <a:t>Pentamidine</a:t>
            </a:r>
            <a:endParaRPr lang="tr-TR" dirty="0" smtClean="0"/>
          </a:p>
          <a:p>
            <a:r>
              <a:rPr lang="tr-TR" dirty="0" err="1" smtClean="0"/>
              <a:t>Aminofenatridium</a:t>
            </a:r>
            <a:r>
              <a:rPr lang="tr-TR" dirty="0" smtClean="0"/>
              <a:t> </a:t>
            </a:r>
            <a:r>
              <a:rPr lang="tr-TR" dirty="0" err="1" smtClean="0"/>
              <a:t>derivate</a:t>
            </a:r>
            <a:endParaRPr lang="tr-TR" dirty="0" smtClean="0"/>
          </a:p>
          <a:p>
            <a:pPr lvl="1"/>
            <a:r>
              <a:rPr lang="tr-TR" dirty="0" err="1" smtClean="0"/>
              <a:t>Homidium</a:t>
            </a:r>
            <a:endParaRPr lang="tr-TR" dirty="0" smtClean="0"/>
          </a:p>
          <a:p>
            <a:pPr lvl="1"/>
            <a:r>
              <a:rPr lang="tr-TR" dirty="0" err="1" smtClean="0"/>
              <a:t>Dimidium</a:t>
            </a:r>
            <a:endParaRPr lang="tr-TR" dirty="0" smtClean="0"/>
          </a:p>
          <a:p>
            <a:pPr lvl="1"/>
            <a:r>
              <a:rPr lang="tr-TR" dirty="0" err="1" smtClean="0"/>
              <a:t>Prithidium</a:t>
            </a:r>
            <a:endParaRPr lang="tr-TR" dirty="0" smtClean="0"/>
          </a:p>
        </p:txBody>
      </p:sp>
      <p:sp>
        <p:nvSpPr>
          <p:cNvPr id="4" name="İçerik Yer Tutucusu 3"/>
          <p:cNvSpPr>
            <a:spLocks noGrp="1"/>
          </p:cNvSpPr>
          <p:nvPr>
            <p:ph sz="half" idx="2"/>
          </p:nvPr>
        </p:nvSpPr>
        <p:spPr/>
        <p:txBody>
          <a:bodyPr>
            <a:normAutofit/>
          </a:bodyPr>
          <a:lstStyle/>
          <a:p>
            <a:r>
              <a:rPr lang="tr-TR" dirty="0" err="1" smtClean="0"/>
              <a:t>Quinapiramine</a:t>
            </a:r>
            <a:r>
              <a:rPr lang="tr-TR" dirty="0" smtClean="0"/>
              <a:t> </a:t>
            </a:r>
            <a:r>
              <a:rPr lang="tr-TR" dirty="0" err="1" smtClean="0"/>
              <a:t>derivate</a:t>
            </a:r>
            <a:endParaRPr lang="tr-TR" dirty="0" smtClean="0"/>
          </a:p>
          <a:p>
            <a:pPr lvl="1"/>
            <a:r>
              <a:rPr lang="tr-TR" dirty="0" err="1" smtClean="0"/>
              <a:t>Quinapiramine</a:t>
            </a:r>
            <a:endParaRPr lang="tr-TR" dirty="0" smtClean="0"/>
          </a:p>
          <a:p>
            <a:r>
              <a:rPr lang="tr-TR" dirty="0" err="1" smtClean="0"/>
              <a:t>Others</a:t>
            </a:r>
            <a:endParaRPr lang="tr-TR" dirty="0" smtClean="0"/>
          </a:p>
          <a:p>
            <a:pPr lvl="1"/>
            <a:r>
              <a:rPr lang="tr-TR" dirty="0" err="1" smtClean="0"/>
              <a:t>Suramine</a:t>
            </a:r>
            <a:endParaRPr lang="tr-TR" dirty="0" smtClean="0"/>
          </a:p>
          <a:p>
            <a:pPr lvl="1"/>
            <a:r>
              <a:rPr lang="tr-TR" dirty="0" err="1" smtClean="0"/>
              <a:t>Nitrofuran</a:t>
            </a:r>
            <a:endParaRPr lang="tr-TR" dirty="0" smtClean="0"/>
          </a:p>
          <a:p>
            <a:pPr lvl="1"/>
            <a:r>
              <a:rPr lang="tr-TR" dirty="0" err="1" smtClean="0"/>
              <a:t>Stibofen</a:t>
            </a:r>
            <a:endParaRPr lang="tr-TR" dirty="0" smtClean="0"/>
          </a:p>
          <a:p>
            <a:pPr lvl="1"/>
            <a:r>
              <a:rPr lang="tr-TR" dirty="0" err="1" smtClean="0"/>
              <a:t>Trypan</a:t>
            </a:r>
            <a:r>
              <a:rPr lang="tr-TR" dirty="0" smtClean="0"/>
              <a:t> </a:t>
            </a:r>
            <a:r>
              <a:rPr lang="tr-TR" dirty="0" err="1" smtClean="0"/>
              <a:t>blue</a:t>
            </a:r>
            <a:endParaRPr lang="tr-TR" dirty="0" smtClean="0"/>
          </a:p>
          <a:p>
            <a:pPr lvl="1"/>
            <a:r>
              <a:rPr lang="tr-TR" dirty="0" err="1" smtClean="0"/>
              <a:t>Trypan</a:t>
            </a:r>
            <a:r>
              <a:rPr lang="tr-TR" dirty="0" smtClean="0"/>
              <a:t> </a:t>
            </a:r>
            <a:r>
              <a:rPr lang="tr-TR" dirty="0" err="1" smtClean="0"/>
              <a:t>red</a:t>
            </a:r>
            <a:endParaRPr lang="tr-TR" dirty="0" smtClean="0"/>
          </a:p>
          <a:p>
            <a:endParaRPr lang="tr-TR" dirty="0"/>
          </a:p>
        </p:txBody>
      </p:sp>
    </p:spTree>
    <p:extLst>
      <p:ext uri="{BB962C8B-B14F-4D97-AF65-F5344CB8AC3E}">
        <p14:creationId xmlns:p14="http://schemas.microsoft.com/office/powerpoint/2010/main" val="6221023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Trichomoniasis</a:t>
            </a:r>
            <a:endParaRPr lang="tr-TR" dirty="0"/>
          </a:p>
        </p:txBody>
      </p:sp>
      <p:sp>
        <p:nvSpPr>
          <p:cNvPr id="3" name="İçerik Yer Tutucusu 2"/>
          <p:cNvSpPr>
            <a:spLocks noGrp="1"/>
          </p:cNvSpPr>
          <p:nvPr>
            <p:ph sz="half" idx="1"/>
          </p:nvPr>
        </p:nvSpPr>
        <p:spPr/>
        <p:txBody>
          <a:bodyPr/>
          <a:lstStyle/>
          <a:p>
            <a:r>
              <a:rPr lang="tr-TR" dirty="0" err="1" smtClean="0"/>
              <a:t>Imidazole</a:t>
            </a:r>
            <a:r>
              <a:rPr lang="tr-TR" dirty="0" smtClean="0"/>
              <a:t> </a:t>
            </a:r>
            <a:r>
              <a:rPr lang="tr-TR" dirty="0" err="1" smtClean="0"/>
              <a:t>antibiotics</a:t>
            </a:r>
            <a:endParaRPr lang="tr-TR" dirty="0" smtClean="0"/>
          </a:p>
          <a:p>
            <a:pPr lvl="1"/>
            <a:r>
              <a:rPr lang="tr-TR" dirty="0" err="1" smtClean="0"/>
              <a:t>Metronidazole</a:t>
            </a:r>
            <a:endParaRPr lang="tr-TR" dirty="0" smtClean="0"/>
          </a:p>
          <a:p>
            <a:pPr lvl="1"/>
            <a:r>
              <a:rPr lang="tr-TR" dirty="0" err="1" smtClean="0"/>
              <a:t>Ronidazole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17316575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Hexamitasis</a:t>
            </a:r>
            <a:endParaRPr lang="tr-TR" dirty="0"/>
          </a:p>
        </p:txBody>
      </p:sp>
      <p:sp>
        <p:nvSpPr>
          <p:cNvPr id="3" name="İçerik Yer Tutucusu 2"/>
          <p:cNvSpPr>
            <a:spLocks noGrp="1"/>
          </p:cNvSpPr>
          <p:nvPr>
            <p:ph sz="half" idx="1"/>
          </p:nvPr>
        </p:nvSpPr>
        <p:spPr/>
        <p:txBody>
          <a:bodyPr/>
          <a:lstStyle/>
          <a:p>
            <a:r>
              <a:rPr lang="tr-TR" dirty="0" err="1" smtClean="0"/>
              <a:t>Furazolidone</a:t>
            </a:r>
            <a:endParaRPr lang="tr-TR" dirty="0" smtClean="0"/>
          </a:p>
          <a:p>
            <a:r>
              <a:rPr lang="tr-TR" dirty="0" err="1" smtClean="0"/>
              <a:t>Oxytetracycline</a:t>
            </a:r>
            <a:endParaRPr lang="tr-TR" dirty="0" smtClean="0"/>
          </a:p>
          <a:p>
            <a:r>
              <a:rPr lang="tr-TR" dirty="0" err="1" smtClean="0"/>
              <a:t>Clortetracycline</a:t>
            </a:r>
            <a:endParaRPr lang="tr-TR" dirty="0" smtClean="0"/>
          </a:p>
          <a:p>
            <a:r>
              <a:rPr lang="tr-TR" dirty="0" err="1" smtClean="0"/>
              <a:t>Ronidazole</a:t>
            </a:r>
            <a:endParaRPr lang="tr-TR" dirty="0" smtClean="0"/>
          </a:p>
          <a:p>
            <a:r>
              <a:rPr lang="tr-TR" dirty="0" err="1" smtClean="0"/>
              <a:t>Doxicycline</a:t>
            </a:r>
            <a:endParaRPr lang="tr-TR" dirty="0" smtClean="0"/>
          </a:p>
          <a:p>
            <a:r>
              <a:rPr lang="tr-TR" dirty="0" err="1" smtClean="0"/>
              <a:t>Butynorate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2791652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Amebiasis</a:t>
            </a:r>
            <a:endParaRPr lang="tr-TR" dirty="0"/>
          </a:p>
        </p:txBody>
      </p:sp>
      <p:sp>
        <p:nvSpPr>
          <p:cNvPr id="3" name="İçerik Yer Tutucusu 2"/>
          <p:cNvSpPr>
            <a:spLocks noGrp="1"/>
          </p:cNvSpPr>
          <p:nvPr>
            <p:ph sz="half" idx="1"/>
          </p:nvPr>
        </p:nvSpPr>
        <p:spPr/>
        <p:txBody>
          <a:bodyPr/>
          <a:lstStyle/>
          <a:p>
            <a:r>
              <a:rPr lang="tr-TR" dirty="0" err="1" smtClean="0"/>
              <a:t>Metranidasole</a:t>
            </a:r>
            <a:endParaRPr lang="tr-TR" dirty="0" smtClean="0"/>
          </a:p>
          <a:p>
            <a:r>
              <a:rPr lang="tr-TR" dirty="0" err="1" smtClean="0"/>
              <a:t>Emetine</a:t>
            </a:r>
            <a:endParaRPr lang="tr-TR" dirty="0" smtClean="0"/>
          </a:p>
          <a:p>
            <a:r>
              <a:rPr lang="tr-TR" dirty="0" err="1" smtClean="0"/>
              <a:t>Iodoclorohydroxyquine</a:t>
            </a:r>
            <a:endParaRPr lang="tr-TR" dirty="0" smtClean="0"/>
          </a:p>
          <a:p>
            <a:r>
              <a:rPr lang="tr-TR" dirty="0" err="1" smtClean="0"/>
              <a:t>Cloroquine</a:t>
            </a:r>
            <a:endParaRPr lang="tr-TR" dirty="0" smtClean="0"/>
          </a:p>
          <a:p>
            <a:r>
              <a:rPr lang="tr-TR" dirty="0" err="1" smtClean="0"/>
              <a:t>Furazolidone</a:t>
            </a:r>
            <a:endParaRPr lang="tr-TR" dirty="0" smtClean="0"/>
          </a:p>
          <a:p>
            <a:r>
              <a:rPr lang="tr-TR" dirty="0" err="1" smtClean="0"/>
              <a:t>Tetracycline</a:t>
            </a:r>
            <a:r>
              <a:rPr lang="tr-TR" dirty="0" smtClean="0"/>
              <a:t>, </a:t>
            </a:r>
            <a:r>
              <a:rPr lang="tr-TR" dirty="0" err="1" smtClean="0"/>
              <a:t>paromamycine</a:t>
            </a:r>
            <a:endParaRPr lang="tr-TR" dirty="0" smtClean="0"/>
          </a:p>
          <a:p>
            <a:r>
              <a:rPr lang="tr-TR" dirty="0" err="1" smtClean="0"/>
              <a:t>Organic</a:t>
            </a:r>
            <a:r>
              <a:rPr lang="tr-TR" dirty="0" smtClean="0"/>
              <a:t> </a:t>
            </a:r>
            <a:r>
              <a:rPr lang="tr-TR" dirty="0" err="1" smtClean="0"/>
              <a:t>arsenic</a:t>
            </a:r>
            <a:r>
              <a:rPr lang="tr-TR" dirty="0" smtClean="0"/>
              <a:t> </a:t>
            </a:r>
            <a:r>
              <a:rPr lang="tr-TR" dirty="0" err="1" smtClean="0"/>
              <a:t>compounds</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24413859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Giardiazis</a:t>
            </a:r>
            <a:endParaRPr lang="tr-TR" dirty="0"/>
          </a:p>
        </p:txBody>
      </p:sp>
      <p:sp>
        <p:nvSpPr>
          <p:cNvPr id="3" name="İçerik Yer Tutucusu 2"/>
          <p:cNvSpPr>
            <a:spLocks noGrp="1"/>
          </p:cNvSpPr>
          <p:nvPr>
            <p:ph sz="half" idx="1"/>
          </p:nvPr>
        </p:nvSpPr>
        <p:spPr/>
        <p:txBody>
          <a:bodyPr/>
          <a:lstStyle/>
          <a:p>
            <a:r>
              <a:rPr lang="tr-TR" dirty="0" err="1" smtClean="0"/>
              <a:t>Metranidasole</a:t>
            </a:r>
            <a:endParaRPr lang="tr-TR" dirty="0" smtClean="0"/>
          </a:p>
          <a:p>
            <a:r>
              <a:rPr lang="tr-TR" dirty="0" err="1" smtClean="0"/>
              <a:t>Ipranidasole</a:t>
            </a:r>
            <a:endParaRPr lang="tr-TR" dirty="0" smtClean="0"/>
          </a:p>
          <a:p>
            <a:r>
              <a:rPr lang="tr-TR" dirty="0" err="1" smtClean="0"/>
              <a:t>Tinidasole</a:t>
            </a:r>
            <a:endParaRPr lang="tr-TR" dirty="0" smtClean="0"/>
          </a:p>
          <a:p>
            <a:r>
              <a:rPr lang="tr-TR" dirty="0" err="1" smtClean="0"/>
              <a:t>Quinacrine</a:t>
            </a:r>
            <a:endParaRPr lang="tr-TR" dirty="0" smtClean="0"/>
          </a:p>
          <a:p>
            <a:r>
              <a:rPr lang="tr-TR" dirty="0" err="1" smtClean="0"/>
              <a:t>Albendasole</a:t>
            </a:r>
            <a:endParaRPr lang="tr-TR" dirty="0" smtClean="0"/>
          </a:p>
          <a:p>
            <a:r>
              <a:rPr lang="tr-TR" dirty="0" err="1" smtClean="0"/>
              <a:t>Fenbendasole</a:t>
            </a:r>
            <a:endParaRPr lang="tr-TR" dirty="0" smtClean="0"/>
          </a:p>
          <a:p>
            <a:r>
              <a:rPr lang="tr-TR" dirty="0" err="1" smtClean="0"/>
              <a:t>Febantel</a:t>
            </a:r>
            <a:endParaRPr lang="tr-TR" dirty="0" smtClean="0"/>
          </a:p>
          <a:p>
            <a:r>
              <a:rPr lang="tr-TR" dirty="0" err="1" smtClean="0"/>
              <a:t>Furazolidone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878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According</a:t>
            </a:r>
            <a:r>
              <a:rPr lang="tr-TR" dirty="0" smtClean="0"/>
              <a:t> </a:t>
            </a:r>
            <a:r>
              <a:rPr lang="tr-TR" dirty="0" err="1" smtClean="0"/>
              <a:t>to</a:t>
            </a:r>
            <a:r>
              <a:rPr lang="tr-TR" dirty="0" smtClean="0"/>
              <a:t> </a:t>
            </a:r>
            <a:r>
              <a:rPr lang="tr-TR" dirty="0" err="1" smtClean="0"/>
              <a:t>the</a:t>
            </a:r>
            <a:r>
              <a:rPr lang="tr-TR" dirty="0" smtClean="0"/>
              <a:t> </a:t>
            </a:r>
            <a:r>
              <a:rPr lang="tr-TR" dirty="0" err="1" smtClean="0"/>
              <a:t>type</a:t>
            </a:r>
            <a:r>
              <a:rPr lang="tr-TR" dirty="0" smtClean="0"/>
              <a:t> of </a:t>
            </a:r>
            <a:r>
              <a:rPr lang="tr-TR" dirty="0" err="1" smtClean="0"/>
              <a:t>protozoa</a:t>
            </a:r>
            <a:endParaRPr lang="tr-TR" dirty="0"/>
          </a:p>
        </p:txBody>
      </p:sp>
      <p:sp>
        <p:nvSpPr>
          <p:cNvPr id="3" name="İçerik Yer Tutucusu 2"/>
          <p:cNvSpPr>
            <a:spLocks noGrp="1"/>
          </p:cNvSpPr>
          <p:nvPr>
            <p:ph idx="1"/>
          </p:nvPr>
        </p:nvSpPr>
        <p:spPr/>
        <p:txBody>
          <a:bodyPr/>
          <a:lstStyle/>
          <a:p>
            <a:pPr marL="971550" lvl="1" indent="-514350">
              <a:buFont typeface="+mj-lt"/>
              <a:buAutoNum type="arabicPeriod"/>
              <a:defRPr/>
            </a:pPr>
            <a:endParaRPr lang="tr-TR" dirty="0" smtClean="0"/>
          </a:p>
          <a:p>
            <a:pPr marL="971550" lvl="1" indent="-514350">
              <a:buFont typeface="+mj-lt"/>
              <a:buAutoNum type="arabicPeriod"/>
              <a:defRPr/>
            </a:pPr>
            <a:r>
              <a:rPr lang="tr-TR" dirty="0" err="1" smtClean="0"/>
              <a:t>Drugs</a:t>
            </a:r>
            <a:r>
              <a:rPr lang="tr-TR" dirty="0" smtClean="0"/>
              <a:t> </a:t>
            </a:r>
            <a:r>
              <a:rPr lang="tr-TR" dirty="0" err="1"/>
              <a:t>for</a:t>
            </a:r>
            <a:r>
              <a:rPr lang="tr-TR" dirty="0"/>
              <a:t> </a:t>
            </a:r>
            <a:r>
              <a:rPr lang="tr-TR" dirty="0" err="1"/>
              <a:t>Coccidiasis</a:t>
            </a:r>
            <a:endParaRPr lang="tr-TR" dirty="0"/>
          </a:p>
          <a:p>
            <a:pPr marL="971550" lvl="1" indent="-514350">
              <a:buFont typeface="+mj-lt"/>
              <a:buAutoNum type="arabicPeriod"/>
              <a:defRPr/>
            </a:pPr>
            <a:r>
              <a:rPr lang="tr-TR" dirty="0" err="1"/>
              <a:t>Drugs</a:t>
            </a:r>
            <a:r>
              <a:rPr lang="tr-TR" dirty="0"/>
              <a:t> </a:t>
            </a:r>
            <a:r>
              <a:rPr lang="tr-TR" dirty="0" err="1"/>
              <a:t>for</a:t>
            </a:r>
            <a:r>
              <a:rPr lang="tr-TR" dirty="0"/>
              <a:t> </a:t>
            </a:r>
            <a:r>
              <a:rPr lang="tr-TR" dirty="0" err="1"/>
              <a:t>Anaplasma</a:t>
            </a:r>
            <a:endParaRPr lang="tr-TR" dirty="0"/>
          </a:p>
          <a:p>
            <a:pPr marL="971550" lvl="1" indent="-514350">
              <a:buFont typeface="+mj-lt"/>
              <a:buAutoNum type="arabicPeriod"/>
              <a:defRPr/>
            </a:pPr>
            <a:r>
              <a:rPr lang="tr-TR" dirty="0" err="1"/>
              <a:t>Drugs</a:t>
            </a:r>
            <a:r>
              <a:rPr lang="tr-TR" dirty="0"/>
              <a:t> </a:t>
            </a:r>
            <a:r>
              <a:rPr lang="tr-TR" dirty="0" err="1"/>
              <a:t>for</a:t>
            </a:r>
            <a:r>
              <a:rPr lang="tr-TR" dirty="0"/>
              <a:t> </a:t>
            </a:r>
            <a:r>
              <a:rPr lang="tr-TR" dirty="0" err="1"/>
              <a:t>Babesia</a:t>
            </a:r>
            <a:endParaRPr lang="tr-TR" dirty="0"/>
          </a:p>
          <a:p>
            <a:pPr marL="971550" lvl="1" indent="-514350">
              <a:buFont typeface="+mj-lt"/>
              <a:buAutoNum type="arabicPeriod"/>
              <a:defRPr/>
            </a:pPr>
            <a:r>
              <a:rPr lang="tr-TR" dirty="0" err="1"/>
              <a:t>Drugs</a:t>
            </a:r>
            <a:r>
              <a:rPr lang="tr-TR" dirty="0"/>
              <a:t> </a:t>
            </a:r>
            <a:r>
              <a:rPr lang="tr-TR" dirty="0" err="1"/>
              <a:t>for</a:t>
            </a:r>
            <a:r>
              <a:rPr lang="tr-TR" dirty="0"/>
              <a:t> </a:t>
            </a:r>
            <a:r>
              <a:rPr lang="tr-TR" dirty="0" err="1"/>
              <a:t>Theilerialara</a:t>
            </a:r>
            <a:r>
              <a:rPr lang="tr-TR" dirty="0"/>
              <a:t> </a:t>
            </a:r>
          </a:p>
          <a:p>
            <a:pPr marL="971550" lvl="1" indent="-514350">
              <a:buFont typeface="+mj-lt"/>
              <a:buAutoNum type="arabicPeriod"/>
              <a:defRPr/>
            </a:pPr>
            <a:r>
              <a:rPr lang="tr-TR" dirty="0" err="1"/>
              <a:t>Drugs</a:t>
            </a:r>
            <a:r>
              <a:rPr lang="tr-TR" dirty="0"/>
              <a:t> </a:t>
            </a:r>
            <a:r>
              <a:rPr lang="tr-TR" dirty="0" err="1"/>
              <a:t>for</a:t>
            </a:r>
            <a:r>
              <a:rPr lang="tr-TR" dirty="0"/>
              <a:t> </a:t>
            </a:r>
            <a:r>
              <a:rPr lang="tr-TR" dirty="0" err="1"/>
              <a:t>Histomonas</a:t>
            </a:r>
            <a:endParaRPr lang="tr-TR" dirty="0"/>
          </a:p>
          <a:p>
            <a:pPr marL="971550" lvl="1" indent="-514350">
              <a:buFont typeface="+mj-lt"/>
              <a:buAutoNum type="arabicPeriod"/>
              <a:defRPr/>
            </a:pPr>
            <a:r>
              <a:rPr lang="tr-TR" dirty="0" err="1"/>
              <a:t>Drugs</a:t>
            </a:r>
            <a:r>
              <a:rPr lang="tr-TR" dirty="0"/>
              <a:t> </a:t>
            </a:r>
            <a:r>
              <a:rPr lang="tr-TR" dirty="0" err="1"/>
              <a:t>for</a:t>
            </a:r>
            <a:r>
              <a:rPr lang="tr-TR" dirty="0"/>
              <a:t> </a:t>
            </a:r>
            <a:r>
              <a:rPr lang="tr-TR" dirty="0" err="1"/>
              <a:t>Tripanosoma</a:t>
            </a:r>
            <a:endParaRPr lang="tr-TR" dirty="0"/>
          </a:p>
          <a:p>
            <a:pPr marL="971550" lvl="1" indent="-514350">
              <a:buFont typeface="+mj-lt"/>
              <a:buAutoNum type="arabicPeriod"/>
              <a:defRPr/>
            </a:pPr>
            <a:r>
              <a:rPr lang="tr-TR" dirty="0" err="1"/>
              <a:t>Drugs</a:t>
            </a:r>
            <a:r>
              <a:rPr lang="tr-TR" dirty="0"/>
              <a:t> </a:t>
            </a:r>
            <a:r>
              <a:rPr lang="tr-TR" dirty="0" err="1"/>
              <a:t>for</a:t>
            </a:r>
            <a:r>
              <a:rPr lang="tr-TR" dirty="0"/>
              <a:t> </a:t>
            </a:r>
            <a:r>
              <a:rPr lang="tr-TR" dirty="0" err="1"/>
              <a:t>other</a:t>
            </a:r>
            <a:r>
              <a:rPr lang="tr-TR" dirty="0"/>
              <a:t> </a:t>
            </a:r>
            <a:r>
              <a:rPr lang="tr-TR" dirty="0" err="1"/>
              <a:t>protozoons</a:t>
            </a:r>
            <a:endParaRPr lang="tr-TR" dirty="0"/>
          </a:p>
          <a:p>
            <a:endParaRPr lang="tr-TR" dirty="0"/>
          </a:p>
        </p:txBody>
      </p:sp>
    </p:spTree>
    <p:extLst>
      <p:ext uri="{BB962C8B-B14F-4D97-AF65-F5344CB8AC3E}">
        <p14:creationId xmlns:p14="http://schemas.microsoft.com/office/powerpoint/2010/main" val="28663792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Sarcocystis</a:t>
            </a:r>
            <a:endParaRPr lang="tr-TR" dirty="0"/>
          </a:p>
        </p:txBody>
      </p:sp>
      <p:sp>
        <p:nvSpPr>
          <p:cNvPr id="3" name="İçerik Yer Tutucusu 2"/>
          <p:cNvSpPr>
            <a:spLocks noGrp="1"/>
          </p:cNvSpPr>
          <p:nvPr>
            <p:ph sz="half" idx="1"/>
          </p:nvPr>
        </p:nvSpPr>
        <p:spPr/>
        <p:txBody>
          <a:bodyPr/>
          <a:lstStyle/>
          <a:p>
            <a:r>
              <a:rPr lang="tr-TR" dirty="0" err="1" smtClean="0"/>
              <a:t>Amprolium</a:t>
            </a:r>
            <a:endParaRPr lang="tr-TR" dirty="0" smtClean="0"/>
          </a:p>
          <a:p>
            <a:r>
              <a:rPr lang="tr-TR" dirty="0" err="1" smtClean="0"/>
              <a:t>Diclazurile</a:t>
            </a:r>
            <a:endParaRPr lang="tr-TR" dirty="0" smtClean="0"/>
          </a:p>
          <a:p>
            <a:r>
              <a:rPr lang="tr-TR" dirty="0" err="1" smtClean="0"/>
              <a:t>Halufuginone</a:t>
            </a:r>
            <a:endParaRPr lang="tr-TR" dirty="0" smtClean="0"/>
          </a:p>
          <a:p>
            <a:r>
              <a:rPr lang="tr-TR" dirty="0" err="1" smtClean="0"/>
              <a:t>Nitazoxamine</a:t>
            </a:r>
            <a:endParaRPr lang="tr-TR" dirty="0" smtClean="0"/>
          </a:p>
          <a:p>
            <a:r>
              <a:rPr lang="tr-TR" dirty="0" err="1" smtClean="0"/>
              <a:t>Primatamine</a:t>
            </a:r>
            <a:endParaRPr lang="tr-TR" dirty="0" smtClean="0"/>
          </a:p>
          <a:p>
            <a:r>
              <a:rPr lang="tr-TR" dirty="0" err="1" smtClean="0"/>
              <a:t>Sulfonamide-trimetoprim</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22585477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Toxoplasmosis</a:t>
            </a:r>
            <a:endParaRPr lang="tr-TR" dirty="0"/>
          </a:p>
        </p:txBody>
      </p:sp>
      <p:sp>
        <p:nvSpPr>
          <p:cNvPr id="3" name="İçerik Yer Tutucusu 2"/>
          <p:cNvSpPr>
            <a:spLocks noGrp="1"/>
          </p:cNvSpPr>
          <p:nvPr>
            <p:ph sz="half" idx="1"/>
          </p:nvPr>
        </p:nvSpPr>
        <p:spPr/>
        <p:txBody>
          <a:bodyPr/>
          <a:lstStyle/>
          <a:p>
            <a:r>
              <a:rPr lang="tr-TR" dirty="0" err="1" smtClean="0"/>
              <a:t>Primetamin-sulfonamide</a:t>
            </a:r>
            <a:endParaRPr lang="tr-TR" dirty="0" smtClean="0"/>
          </a:p>
          <a:p>
            <a:r>
              <a:rPr lang="tr-TR" dirty="0" err="1" smtClean="0"/>
              <a:t>Primetamine</a:t>
            </a:r>
            <a:endParaRPr lang="tr-TR" dirty="0" smtClean="0"/>
          </a:p>
          <a:p>
            <a:r>
              <a:rPr lang="tr-TR" dirty="0" err="1" smtClean="0"/>
              <a:t>Monensin</a:t>
            </a:r>
            <a:endParaRPr lang="tr-TR" dirty="0" smtClean="0"/>
          </a:p>
          <a:p>
            <a:r>
              <a:rPr lang="tr-TR" dirty="0" err="1" smtClean="0"/>
              <a:t>Toltrazuril</a:t>
            </a:r>
            <a:endParaRPr lang="tr-TR" dirty="0" smtClean="0"/>
          </a:p>
          <a:p>
            <a:r>
              <a:rPr lang="tr-TR" dirty="0" err="1" smtClean="0"/>
              <a:t>Clindamycin</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11648657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Leishmaniasis</a:t>
            </a:r>
            <a:endParaRPr lang="tr-TR" dirty="0"/>
          </a:p>
        </p:txBody>
      </p:sp>
      <p:sp>
        <p:nvSpPr>
          <p:cNvPr id="3" name="İçerik Yer Tutucusu 2"/>
          <p:cNvSpPr>
            <a:spLocks noGrp="1"/>
          </p:cNvSpPr>
          <p:nvPr>
            <p:ph sz="half" idx="1"/>
          </p:nvPr>
        </p:nvSpPr>
        <p:spPr/>
        <p:txBody>
          <a:bodyPr/>
          <a:lstStyle/>
          <a:p>
            <a:r>
              <a:rPr lang="tr-TR" dirty="0" err="1" smtClean="0"/>
              <a:t>Pentavalent</a:t>
            </a:r>
            <a:r>
              <a:rPr lang="tr-TR" dirty="0" smtClean="0"/>
              <a:t> antimon </a:t>
            </a:r>
            <a:r>
              <a:rPr lang="tr-TR" dirty="0" err="1" smtClean="0"/>
              <a:t>compounds</a:t>
            </a:r>
            <a:endParaRPr lang="tr-TR" dirty="0" smtClean="0"/>
          </a:p>
          <a:p>
            <a:pPr lvl="1"/>
            <a:r>
              <a:rPr lang="tr-TR" dirty="0" err="1" smtClean="0"/>
              <a:t>Sodium</a:t>
            </a:r>
            <a:r>
              <a:rPr lang="tr-TR" dirty="0" smtClean="0"/>
              <a:t> </a:t>
            </a:r>
            <a:r>
              <a:rPr lang="tr-TR" dirty="0" err="1" smtClean="0"/>
              <a:t>styboglyconate</a:t>
            </a:r>
            <a:endParaRPr lang="tr-TR" dirty="0" smtClean="0"/>
          </a:p>
          <a:p>
            <a:pPr lvl="1"/>
            <a:r>
              <a:rPr lang="tr-TR" dirty="0" err="1" smtClean="0"/>
              <a:t>Meglumine</a:t>
            </a:r>
            <a:r>
              <a:rPr lang="tr-TR" dirty="0" smtClean="0"/>
              <a:t> </a:t>
            </a:r>
            <a:r>
              <a:rPr lang="tr-TR" dirty="0" err="1" smtClean="0"/>
              <a:t>antimonate</a:t>
            </a:r>
            <a:endParaRPr lang="tr-TR" dirty="0" smtClean="0"/>
          </a:p>
          <a:p>
            <a:r>
              <a:rPr lang="tr-TR" dirty="0" err="1" smtClean="0"/>
              <a:t>Paromamycine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6309290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Leucocytozoonosis</a:t>
            </a:r>
            <a:endParaRPr lang="tr-TR" dirty="0"/>
          </a:p>
        </p:txBody>
      </p:sp>
      <p:sp>
        <p:nvSpPr>
          <p:cNvPr id="3" name="İçerik Yer Tutucusu 2"/>
          <p:cNvSpPr>
            <a:spLocks noGrp="1"/>
          </p:cNvSpPr>
          <p:nvPr>
            <p:ph sz="half" idx="1"/>
          </p:nvPr>
        </p:nvSpPr>
        <p:spPr/>
        <p:txBody>
          <a:bodyPr/>
          <a:lstStyle/>
          <a:p>
            <a:r>
              <a:rPr lang="tr-TR" dirty="0" err="1" smtClean="0"/>
              <a:t>Clopidol</a:t>
            </a:r>
            <a:endParaRPr lang="tr-TR" dirty="0" smtClean="0"/>
          </a:p>
          <a:p>
            <a:r>
              <a:rPr lang="tr-TR" dirty="0" err="1" smtClean="0"/>
              <a:t>Sulfadimetoxine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15391117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Cryptosporidiosis</a:t>
            </a:r>
            <a:endParaRPr lang="tr-TR" dirty="0"/>
          </a:p>
        </p:txBody>
      </p:sp>
      <p:sp>
        <p:nvSpPr>
          <p:cNvPr id="3" name="İçerik Yer Tutucusu 2"/>
          <p:cNvSpPr>
            <a:spLocks noGrp="1"/>
          </p:cNvSpPr>
          <p:nvPr>
            <p:ph sz="half" idx="1"/>
          </p:nvPr>
        </p:nvSpPr>
        <p:spPr/>
        <p:txBody>
          <a:bodyPr/>
          <a:lstStyle/>
          <a:p>
            <a:r>
              <a:rPr lang="tr-TR" dirty="0" err="1" smtClean="0"/>
              <a:t>Azitromycine</a:t>
            </a:r>
            <a:endParaRPr lang="tr-TR" dirty="0" smtClean="0"/>
          </a:p>
          <a:p>
            <a:r>
              <a:rPr lang="tr-TR" dirty="0" err="1" smtClean="0"/>
              <a:t>Paramomycine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708576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Hepatozoonosis</a:t>
            </a:r>
            <a:endParaRPr lang="tr-TR" dirty="0"/>
          </a:p>
        </p:txBody>
      </p:sp>
      <p:sp>
        <p:nvSpPr>
          <p:cNvPr id="3" name="İçerik Yer Tutucusu 2"/>
          <p:cNvSpPr>
            <a:spLocks noGrp="1"/>
          </p:cNvSpPr>
          <p:nvPr>
            <p:ph sz="half" idx="1"/>
          </p:nvPr>
        </p:nvSpPr>
        <p:spPr/>
        <p:txBody>
          <a:bodyPr/>
          <a:lstStyle/>
          <a:p>
            <a:r>
              <a:rPr lang="tr-TR" dirty="0" err="1" smtClean="0"/>
              <a:t>Decoquinate</a:t>
            </a:r>
            <a:endParaRPr lang="tr-TR" dirty="0" smtClean="0"/>
          </a:p>
          <a:p>
            <a:r>
              <a:rPr lang="tr-TR" dirty="0" err="1" smtClean="0"/>
              <a:t>Sulfadiazine-Trimetoprime</a:t>
            </a:r>
            <a:endParaRPr lang="tr-TR" dirty="0" smtClean="0"/>
          </a:p>
          <a:p>
            <a:r>
              <a:rPr lang="tr-TR" dirty="0" err="1" smtClean="0"/>
              <a:t>Clindamycin</a:t>
            </a:r>
            <a:endParaRPr lang="tr-TR" dirty="0" smtClean="0"/>
          </a:p>
          <a:p>
            <a:r>
              <a:rPr lang="tr-TR" dirty="0" err="1" smtClean="0"/>
              <a:t>Primetamine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979269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Babesia</a:t>
            </a:r>
            <a:endParaRPr lang="tr-TR" dirty="0"/>
          </a:p>
        </p:txBody>
      </p:sp>
      <p:sp>
        <p:nvSpPr>
          <p:cNvPr id="3" name="İçerik Yer Tutucusu 2"/>
          <p:cNvSpPr>
            <a:spLocks noGrp="1"/>
          </p:cNvSpPr>
          <p:nvPr>
            <p:ph sz="half" idx="1"/>
          </p:nvPr>
        </p:nvSpPr>
        <p:spPr/>
        <p:txBody>
          <a:bodyPr>
            <a:normAutofit fontScale="92500" lnSpcReduction="20000"/>
          </a:bodyPr>
          <a:lstStyle/>
          <a:p>
            <a:r>
              <a:rPr lang="tr-TR" dirty="0" err="1" smtClean="0"/>
              <a:t>Amicarbalide</a:t>
            </a:r>
            <a:endParaRPr lang="tr-TR" dirty="0" smtClean="0"/>
          </a:p>
          <a:p>
            <a:r>
              <a:rPr lang="tr-TR" dirty="0" err="1" smtClean="0"/>
              <a:t>Imidocarb</a:t>
            </a:r>
            <a:endParaRPr lang="tr-TR" dirty="0" smtClean="0"/>
          </a:p>
          <a:p>
            <a:r>
              <a:rPr lang="tr-TR" dirty="0" err="1" smtClean="0"/>
              <a:t>Quinuronium</a:t>
            </a:r>
            <a:endParaRPr lang="tr-TR" dirty="0" smtClean="0"/>
          </a:p>
          <a:p>
            <a:r>
              <a:rPr lang="tr-TR" dirty="0" err="1" smtClean="0"/>
              <a:t>Fenamidine</a:t>
            </a:r>
            <a:endParaRPr lang="tr-TR" dirty="0" smtClean="0"/>
          </a:p>
          <a:p>
            <a:r>
              <a:rPr lang="tr-TR" dirty="0" err="1" smtClean="0"/>
              <a:t>Pentamidine</a:t>
            </a:r>
            <a:endParaRPr lang="tr-TR" dirty="0" smtClean="0"/>
          </a:p>
          <a:p>
            <a:r>
              <a:rPr lang="tr-TR" dirty="0" err="1" smtClean="0"/>
              <a:t>Diminazen</a:t>
            </a:r>
            <a:endParaRPr lang="tr-TR" dirty="0" smtClean="0"/>
          </a:p>
          <a:p>
            <a:r>
              <a:rPr lang="tr-TR" dirty="0" err="1" smtClean="0"/>
              <a:t>Trypan</a:t>
            </a:r>
            <a:r>
              <a:rPr lang="tr-TR" dirty="0" smtClean="0"/>
              <a:t> </a:t>
            </a:r>
            <a:r>
              <a:rPr lang="tr-TR" dirty="0" err="1" smtClean="0"/>
              <a:t>blue</a:t>
            </a:r>
            <a:endParaRPr lang="tr-TR" dirty="0" smtClean="0"/>
          </a:p>
          <a:p>
            <a:r>
              <a:rPr lang="tr-TR" dirty="0" err="1" smtClean="0"/>
              <a:t>Trypaflavine</a:t>
            </a:r>
            <a:endParaRPr lang="tr-TR" dirty="0" smtClean="0"/>
          </a:p>
          <a:p>
            <a:r>
              <a:rPr lang="tr-TR" dirty="0" err="1" smtClean="0"/>
              <a:t>Haemosporine</a:t>
            </a:r>
            <a:endParaRPr lang="tr-TR" dirty="0" smtClean="0"/>
          </a:p>
          <a:p>
            <a:r>
              <a:rPr lang="tr-TR" dirty="0" err="1" smtClean="0"/>
              <a:t>Neosalvarsane</a:t>
            </a:r>
            <a:endParaRPr lang="tr-TR" dirty="0" smtClean="0"/>
          </a:p>
        </p:txBody>
      </p:sp>
      <p:sp>
        <p:nvSpPr>
          <p:cNvPr id="4" name="İçerik Yer Tutucusu 3"/>
          <p:cNvSpPr>
            <a:spLocks noGrp="1"/>
          </p:cNvSpPr>
          <p:nvPr>
            <p:ph sz="half" idx="2"/>
          </p:nvPr>
        </p:nvSpPr>
        <p:spPr/>
        <p:txBody>
          <a:bodyPr>
            <a:normAutofit fontScale="92500" lnSpcReduction="20000"/>
          </a:bodyPr>
          <a:lstStyle/>
          <a:p>
            <a:endParaRPr lang="tr-TR"/>
          </a:p>
        </p:txBody>
      </p:sp>
    </p:spTree>
    <p:extLst>
      <p:ext uri="{BB962C8B-B14F-4D97-AF65-F5344CB8AC3E}">
        <p14:creationId xmlns:p14="http://schemas.microsoft.com/office/powerpoint/2010/main" val="15157599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Theleria</a:t>
            </a:r>
            <a:endParaRPr lang="tr-TR" dirty="0"/>
          </a:p>
        </p:txBody>
      </p:sp>
      <p:sp>
        <p:nvSpPr>
          <p:cNvPr id="3" name="İçerik Yer Tutucusu 2"/>
          <p:cNvSpPr>
            <a:spLocks noGrp="1"/>
          </p:cNvSpPr>
          <p:nvPr>
            <p:ph sz="half" idx="1"/>
          </p:nvPr>
        </p:nvSpPr>
        <p:spPr/>
        <p:txBody>
          <a:bodyPr/>
          <a:lstStyle/>
          <a:p>
            <a:r>
              <a:rPr lang="tr-TR" dirty="0" err="1" smtClean="0"/>
              <a:t>Parvaquone</a:t>
            </a:r>
            <a:endParaRPr lang="tr-TR" dirty="0" smtClean="0"/>
          </a:p>
          <a:p>
            <a:r>
              <a:rPr lang="tr-TR" dirty="0" err="1" smtClean="0"/>
              <a:t>Buparvaquone</a:t>
            </a:r>
            <a:endParaRPr lang="tr-TR" dirty="0" smtClean="0"/>
          </a:p>
          <a:p>
            <a:r>
              <a:rPr lang="tr-TR" dirty="0" err="1" smtClean="0"/>
              <a:t>Primaquine</a:t>
            </a:r>
            <a:endParaRPr lang="tr-TR" dirty="0" smtClean="0"/>
          </a:p>
          <a:p>
            <a:r>
              <a:rPr lang="tr-TR" dirty="0" err="1" smtClean="0"/>
              <a:t>Halofuginone</a:t>
            </a:r>
            <a:endParaRPr lang="tr-TR" dirty="0" smtClean="0"/>
          </a:p>
          <a:p>
            <a:r>
              <a:rPr lang="tr-TR" dirty="0" err="1" smtClean="0"/>
              <a:t>Pentamidine</a:t>
            </a:r>
            <a:endParaRPr lang="tr-TR" dirty="0" smtClean="0"/>
          </a:p>
          <a:p>
            <a:r>
              <a:rPr lang="tr-TR" dirty="0" err="1" smtClean="0"/>
              <a:t>Tetracycline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20512650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Anaplasma</a:t>
            </a:r>
            <a:endParaRPr lang="tr-TR" dirty="0"/>
          </a:p>
        </p:txBody>
      </p:sp>
      <p:sp>
        <p:nvSpPr>
          <p:cNvPr id="3" name="İçerik Yer Tutucusu 2"/>
          <p:cNvSpPr>
            <a:spLocks noGrp="1"/>
          </p:cNvSpPr>
          <p:nvPr>
            <p:ph sz="half" idx="1"/>
          </p:nvPr>
        </p:nvSpPr>
        <p:spPr/>
        <p:txBody>
          <a:bodyPr/>
          <a:lstStyle/>
          <a:p>
            <a:r>
              <a:rPr lang="tr-TR" dirty="0" err="1" smtClean="0"/>
              <a:t>Imidocarb</a:t>
            </a:r>
            <a:endParaRPr lang="tr-TR" dirty="0" smtClean="0"/>
          </a:p>
          <a:p>
            <a:r>
              <a:rPr lang="tr-TR" dirty="0" err="1" smtClean="0"/>
              <a:t>Tetracycline</a:t>
            </a:r>
            <a:endParaRPr lang="tr-TR" dirty="0" smtClean="0"/>
          </a:p>
          <a:p>
            <a:r>
              <a:rPr lang="tr-TR" dirty="0" err="1" smtClean="0"/>
              <a:t>Gloxasone</a:t>
            </a:r>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5100555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Histomonas</a:t>
            </a:r>
            <a:endParaRPr lang="tr-TR" dirty="0"/>
          </a:p>
        </p:txBody>
      </p:sp>
      <p:sp>
        <p:nvSpPr>
          <p:cNvPr id="3" name="İçerik Yer Tutucusu 2"/>
          <p:cNvSpPr>
            <a:spLocks noGrp="1"/>
          </p:cNvSpPr>
          <p:nvPr>
            <p:ph sz="half" idx="1"/>
          </p:nvPr>
        </p:nvSpPr>
        <p:spPr/>
        <p:txBody>
          <a:bodyPr>
            <a:normAutofit fontScale="85000" lnSpcReduction="20000"/>
          </a:bodyPr>
          <a:lstStyle/>
          <a:p>
            <a:r>
              <a:rPr lang="tr-TR" dirty="0" err="1" smtClean="0"/>
              <a:t>Nitroimidasole</a:t>
            </a:r>
            <a:r>
              <a:rPr lang="tr-TR" dirty="0" smtClean="0"/>
              <a:t> </a:t>
            </a:r>
            <a:r>
              <a:rPr lang="tr-TR" dirty="0" err="1" smtClean="0"/>
              <a:t>derivate</a:t>
            </a:r>
            <a:endParaRPr lang="tr-TR" dirty="0" smtClean="0"/>
          </a:p>
          <a:p>
            <a:pPr lvl="1"/>
            <a:r>
              <a:rPr lang="tr-TR" dirty="0" err="1" smtClean="0"/>
              <a:t>Dimetridasole</a:t>
            </a:r>
            <a:endParaRPr lang="tr-TR" dirty="0" smtClean="0"/>
          </a:p>
          <a:p>
            <a:pPr lvl="1"/>
            <a:r>
              <a:rPr lang="tr-TR" dirty="0" err="1" smtClean="0"/>
              <a:t>Metronidasole</a:t>
            </a:r>
            <a:endParaRPr lang="tr-TR" dirty="0" smtClean="0"/>
          </a:p>
          <a:p>
            <a:pPr lvl="1"/>
            <a:r>
              <a:rPr lang="tr-TR" dirty="0" err="1" smtClean="0"/>
              <a:t>Ronidasole</a:t>
            </a:r>
            <a:endParaRPr lang="tr-TR" dirty="0" smtClean="0"/>
          </a:p>
          <a:p>
            <a:pPr lvl="1"/>
            <a:r>
              <a:rPr lang="tr-TR" dirty="0" err="1" smtClean="0"/>
              <a:t>Ipronidasole</a:t>
            </a:r>
            <a:endParaRPr lang="tr-TR" dirty="0" smtClean="0"/>
          </a:p>
          <a:p>
            <a:r>
              <a:rPr lang="tr-TR" dirty="0" err="1" smtClean="0"/>
              <a:t>Nitrofurans</a:t>
            </a:r>
            <a:endParaRPr lang="tr-TR" dirty="0" smtClean="0"/>
          </a:p>
          <a:p>
            <a:pPr lvl="1"/>
            <a:r>
              <a:rPr lang="tr-TR" dirty="0" err="1" smtClean="0"/>
              <a:t>Furazolidone</a:t>
            </a:r>
            <a:endParaRPr lang="tr-TR" dirty="0" smtClean="0"/>
          </a:p>
          <a:p>
            <a:r>
              <a:rPr lang="tr-TR" dirty="0" err="1" smtClean="0"/>
              <a:t>Nitrothiasole</a:t>
            </a:r>
            <a:r>
              <a:rPr lang="tr-TR" dirty="0" smtClean="0"/>
              <a:t> </a:t>
            </a:r>
            <a:r>
              <a:rPr lang="tr-TR" dirty="0" err="1" smtClean="0"/>
              <a:t>derivate</a:t>
            </a:r>
            <a:endParaRPr lang="tr-TR" dirty="0" smtClean="0"/>
          </a:p>
          <a:p>
            <a:pPr lvl="1"/>
            <a:r>
              <a:rPr lang="tr-TR" dirty="0" err="1" smtClean="0"/>
              <a:t>Aminonitrothiasole</a:t>
            </a:r>
            <a:endParaRPr lang="tr-TR" dirty="0" smtClean="0"/>
          </a:p>
          <a:p>
            <a:pPr lvl="1"/>
            <a:r>
              <a:rPr lang="tr-TR" dirty="0" err="1" smtClean="0"/>
              <a:t>Acinitrasole</a:t>
            </a:r>
            <a:endParaRPr lang="tr-TR" dirty="0" smtClean="0"/>
          </a:p>
          <a:p>
            <a:pPr lvl="1"/>
            <a:r>
              <a:rPr lang="tr-TR" dirty="0" err="1" smtClean="0"/>
              <a:t>Nithiacide</a:t>
            </a:r>
            <a:endParaRPr lang="tr-TR" dirty="0" smtClean="0"/>
          </a:p>
          <a:p>
            <a:r>
              <a:rPr lang="tr-TR" dirty="0" err="1" smtClean="0"/>
              <a:t>Others</a:t>
            </a:r>
            <a:endParaRPr lang="tr-TR" dirty="0" smtClean="0"/>
          </a:p>
          <a:p>
            <a:pPr lvl="1"/>
            <a:r>
              <a:rPr lang="tr-TR" dirty="0" err="1" smtClean="0"/>
              <a:t>Asertasole</a:t>
            </a:r>
            <a:endParaRPr lang="tr-TR" dirty="0" smtClean="0"/>
          </a:p>
          <a:p>
            <a:pPr lvl="1"/>
            <a:r>
              <a:rPr lang="tr-TR" dirty="0" err="1" smtClean="0"/>
              <a:t>Nitarsone</a:t>
            </a:r>
            <a:endParaRPr lang="tr-TR" dirty="0"/>
          </a:p>
        </p:txBody>
      </p:sp>
      <p:sp>
        <p:nvSpPr>
          <p:cNvPr id="4" name="İçerik Yer Tutucusu 3"/>
          <p:cNvSpPr>
            <a:spLocks noGrp="1"/>
          </p:cNvSpPr>
          <p:nvPr>
            <p:ph sz="half" idx="2"/>
          </p:nvPr>
        </p:nvSpPr>
        <p:spPr/>
        <p:txBody>
          <a:bodyPr>
            <a:normAutofit fontScale="85000" lnSpcReduction="20000"/>
          </a:bodyPr>
          <a:lstStyle/>
          <a:p>
            <a:endParaRPr lang="tr-TR"/>
          </a:p>
        </p:txBody>
      </p:sp>
    </p:spTree>
    <p:extLst>
      <p:ext uri="{BB962C8B-B14F-4D97-AF65-F5344CB8AC3E}">
        <p14:creationId xmlns:p14="http://schemas.microsoft.com/office/powerpoint/2010/main" val="4187616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1" algn="l" rtl="0">
              <a:lnSpc>
                <a:spcPct val="90000"/>
              </a:lnSpc>
              <a:spcBef>
                <a:spcPct val="0"/>
              </a:spcBef>
            </a:pPr>
            <a:r>
              <a:rPr lang="tr-TR" dirty="0" err="1" smtClean="0"/>
              <a:t>Drugs</a:t>
            </a:r>
            <a:r>
              <a:rPr lang="tr-TR" dirty="0" smtClean="0"/>
              <a:t> </a:t>
            </a:r>
            <a:r>
              <a:rPr lang="tr-TR" dirty="0" err="1" smtClean="0"/>
              <a:t>for</a:t>
            </a:r>
            <a:r>
              <a:rPr lang="tr-TR" dirty="0" smtClean="0"/>
              <a:t> </a:t>
            </a:r>
            <a:r>
              <a:rPr lang="tr-TR" dirty="0" err="1" smtClean="0"/>
              <a:t>Coccidiasis</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20000"/>
          </a:bodyPr>
          <a:lstStyle/>
          <a:p>
            <a:pPr marL="808038" algn="just">
              <a:buNone/>
              <a:defRPr/>
            </a:pPr>
            <a:r>
              <a:rPr lang="tr-TR" dirty="0" err="1" smtClean="0"/>
              <a:t>Acute</a:t>
            </a:r>
            <a:r>
              <a:rPr lang="tr-TR" dirty="0" smtClean="0"/>
              <a:t> </a:t>
            </a:r>
            <a:r>
              <a:rPr lang="tr-TR" dirty="0" err="1" smtClean="0"/>
              <a:t>invasion</a:t>
            </a:r>
            <a:r>
              <a:rPr lang="tr-TR" dirty="0" smtClean="0"/>
              <a:t> </a:t>
            </a:r>
            <a:r>
              <a:rPr lang="tr-TR" dirty="0" err="1" smtClean="0"/>
              <a:t>and</a:t>
            </a:r>
            <a:r>
              <a:rPr lang="tr-TR" dirty="0" smtClean="0"/>
              <a:t> </a:t>
            </a:r>
            <a:r>
              <a:rPr lang="tr-TR" dirty="0" err="1" smtClean="0"/>
              <a:t>destruction</a:t>
            </a:r>
            <a:r>
              <a:rPr lang="tr-TR" dirty="0" smtClean="0"/>
              <a:t> of </a:t>
            </a:r>
            <a:r>
              <a:rPr lang="tr-TR" dirty="0" err="1" smtClean="0"/>
              <a:t>intestinal</a:t>
            </a:r>
            <a:r>
              <a:rPr lang="tr-TR" dirty="0" smtClean="0"/>
              <a:t> </a:t>
            </a:r>
            <a:r>
              <a:rPr lang="tr-TR" dirty="0" err="1" smtClean="0"/>
              <a:t>mucosa</a:t>
            </a:r>
            <a:r>
              <a:rPr lang="tr-TR" dirty="0" smtClean="0"/>
              <a:t> </a:t>
            </a:r>
            <a:r>
              <a:rPr lang="tr-TR" dirty="0" err="1" smtClean="0"/>
              <a:t>by</a:t>
            </a:r>
            <a:r>
              <a:rPr lang="tr-TR" dirty="0" smtClean="0"/>
              <a:t> </a:t>
            </a:r>
            <a:r>
              <a:rPr lang="tr-TR" dirty="0" err="1" smtClean="0"/>
              <a:t>the</a:t>
            </a:r>
            <a:r>
              <a:rPr lang="tr-TR" dirty="0" smtClean="0"/>
              <a:t> </a:t>
            </a:r>
            <a:r>
              <a:rPr lang="tr-TR" dirty="0" err="1" smtClean="0"/>
              <a:t>protozoa</a:t>
            </a:r>
            <a:r>
              <a:rPr lang="tr-TR" dirty="0" smtClean="0"/>
              <a:t> of </a:t>
            </a:r>
            <a:r>
              <a:rPr lang="tr-TR" dirty="0" err="1" smtClean="0"/>
              <a:t>Eimeria</a:t>
            </a:r>
            <a:r>
              <a:rPr lang="tr-TR" dirty="0" smtClean="0"/>
              <a:t> </a:t>
            </a:r>
            <a:r>
              <a:rPr lang="tr-TR" dirty="0" err="1" smtClean="0"/>
              <a:t>and</a:t>
            </a:r>
            <a:r>
              <a:rPr lang="tr-TR" dirty="0" smtClean="0"/>
              <a:t> </a:t>
            </a:r>
            <a:r>
              <a:rPr lang="tr-TR" dirty="0" err="1" smtClean="0"/>
              <a:t>Isospora</a:t>
            </a:r>
            <a:endParaRPr lang="tr-TR" dirty="0" smtClean="0"/>
          </a:p>
          <a:p>
            <a:pPr marL="808038" algn="just">
              <a:buNone/>
              <a:defRPr/>
            </a:pPr>
            <a:r>
              <a:rPr lang="tr-TR" dirty="0" err="1" smtClean="0"/>
              <a:t>Parasite</a:t>
            </a:r>
            <a:r>
              <a:rPr lang="tr-TR" dirty="0" smtClean="0"/>
              <a:t> </a:t>
            </a:r>
            <a:r>
              <a:rPr lang="tr-TR" dirty="0" err="1" smtClean="0"/>
              <a:t>replication</a:t>
            </a:r>
            <a:r>
              <a:rPr lang="tr-TR" dirty="0" smtClean="0"/>
              <a:t> in </a:t>
            </a:r>
            <a:r>
              <a:rPr lang="tr-TR" dirty="0" err="1" smtClean="0"/>
              <a:t>host</a:t>
            </a:r>
            <a:r>
              <a:rPr lang="tr-TR" dirty="0" smtClean="0"/>
              <a:t> </a:t>
            </a:r>
            <a:r>
              <a:rPr lang="tr-TR" dirty="0" err="1" smtClean="0"/>
              <a:t>cells-extensive</a:t>
            </a:r>
            <a:r>
              <a:rPr lang="tr-TR" dirty="0" smtClean="0"/>
              <a:t> </a:t>
            </a:r>
            <a:r>
              <a:rPr lang="tr-TR" dirty="0" err="1" smtClean="0"/>
              <a:t>damage</a:t>
            </a:r>
            <a:r>
              <a:rPr lang="tr-TR" dirty="0" smtClean="0"/>
              <a:t> </a:t>
            </a:r>
            <a:r>
              <a:rPr lang="tr-TR" dirty="0" err="1" smtClean="0"/>
              <a:t>to</a:t>
            </a:r>
            <a:r>
              <a:rPr lang="tr-TR" dirty="0" smtClean="0"/>
              <a:t> </a:t>
            </a:r>
            <a:r>
              <a:rPr lang="tr-TR" dirty="0" err="1" smtClean="0"/>
              <a:t>the</a:t>
            </a:r>
            <a:r>
              <a:rPr lang="tr-TR" dirty="0" smtClean="0"/>
              <a:t> </a:t>
            </a:r>
            <a:r>
              <a:rPr lang="tr-TR" dirty="0" err="1" smtClean="0"/>
              <a:t>intestinal</a:t>
            </a:r>
            <a:r>
              <a:rPr lang="tr-TR" dirty="0" smtClean="0"/>
              <a:t> </a:t>
            </a:r>
            <a:r>
              <a:rPr lang="tr-TR" dirty="0" err="1" smtClean="0"/>
              <a:t>mucosa</a:t>
            </a:r>
            <a:endParaRPr lang="tr-TR" dirty="0" smtClean="0"/>
          </a:p>
          <a:p>
            <a:pPr marL="808038" algn="just">
              <a:buNone/>
              <a:defRPr/>
            </a:pPr>
            <a:endParaRPr lang="tr-TR" dirty="0" smtClean="0"/>
          </a:p>
          <a:p>
            <a:pPr marL="808038" algn="just">
              <a:buNone/>
              <a:defRPr/>
            </a:pPr>
            <a:r>
              <a:rPr lang="tr-TR" dirty="0" err="1" smtClean="0"/>
              <a:t>Rabbits-kidney</a:t>
            </a:r>
            <a:endParaRPr lang="tr-TR" dirty="0"/>
          </a:p>
          <a:p>
            <a:pPr marL="808038" algn="just">
              <a:buNone/>
              <a:defRPr/>
            </a:pPr>
            <a:r>
              <a:rPr lang="tr-TR" dirty="0" err="1"/>
              <a:t>Goose</a:t>
            </a:r>
            <a:r>
              <a:rPr lang="tr-TR" dirty="0"/>
              <a:t>- </a:t>
            </a:r>
            <a:r>
              <a:rPr lang="tr-TR" dirty="0" err="1"/>
              <a:t>kidney</a:t>
            </a:r>
            <a:r>
              <a:rPr lang="tr-TR" dirty="0"/>
              <a:t> </a:t>
            </a:r>
            <a:r>
              <a:rPr lang="tr-TR" dirty="0" err="1"/>
              <a:t>tubules</a:t>
            </a:r>
            <a:endParaRPr lang="tr-TR" dirty="0"/>
          </a:p>
          <a:p>
            <a:pPr marL="808038" algn="just">
              <a:buNone/>
              <a:defRPr/>
            </a:pPr>
            <a:r>
              <a:rPr lang="tr-TR" dirty="0" err="1"/>
              <a:t>Cattle</a:t>
            </a:r>
            <a:r>
              <a:rPr lang="tr-TR" dirty="0"/>
              <a:t>, </a:t>
            </a:r>
            <a:r>
              <a:rPr lang="tr-TR" dirty="0" err="1"/>
              <a:t>sheep</a:t>
            </a:r>
            <a:r>
              <a:rPr lang="tr-TR" dirty="0"/>
              <a:t>, </a:t>
            </a:r>
            <a:r>
              <a:rPr lang="tr-TR" dirty="0" err="1"/>
              <a:t>goat</a:t>
            </a:r>
            <a:r>
              <a:rPr lang="tr-TR" dirty="0"/>
              <a:t>, </a:t>
            </a:r>
            <a:r>
              <a:rPr lang="tr-TR" dirty="0" err="1"/>
              <a:t>dog</a:t>
            </a:r>
            <a:r>
              <a:rPr lang="tr-TR" dirty="0"/>
              <a:t>, </a:t>
            </a:r>
            <a:r>
              <a:rPr lang="tr-TR" dirty="0" err="1"/>
              <a:t>cat</a:t>
            </a:r>
            <a:r>
              <a:rPr lang="tr-TR" dirty="0"/>
              <a:t>, </a:t>
            </a:r>
            <a:r>
              <a:rPr lang="tr-TR" dirty="0" err="1"/>
              <a:t>poulty</a:t>
            </a:r>
            <a:r>
              <a:rPr lang="tr-TR" dirty="0"/>
              <a:t>- </a:t>
            </a:r>
            <a:r>
              <a:rPr lang="tr-TR" dirty="0" err="1"/>
              <a:t>intestinal</a:t>
            </a:r>
            <a:r>
              <a:rPr lang="tr-TR" dirty="0"/>
              <a:t> </a:t>
            </a:r>
            <a:r>
              <a:rPr lang="tr-TR" dirty="0" err="1"/>
              <a:t>epithelial</a:t>
            </a:r>
            <a:r>
              <a:rPr lang="tr-TR" dirty="0"/>
              <a:t> </a:t>
            </a:r>
            <a:r>
              <a:rPr lang="tr-TR" dirty="0" err="1"/>
              <a:t>cells</a:t>
            </a:r>
            <a:endParaRPr lang="tr-TR" dirty="0"/>
          </a:p>
          <a:p>
            <a:pPr marL="808038" algn="just">
              <a:buNone/>
              <a:defRPr/>
            </a:pPr>
            <a:endParaRPr lang="tr-TR" dirty="0" smtClean="0"/>
          </a:p>
          <a:p>
            <a:pPr marL="808038" algn="just">
              <a:buNone/>
              <a:defRPr/>
            </a:pPr>
            <a:r>
              <a:rPr lang="tr-TR" dirty="0" err="1" smtClean="0"/>
              <a:t>Isospora</a:t>
            </a:r>
            <a:r>
              <a:rPr lang="tr-TR" dirty="0" smtClean="0"/>
              <a:t>- </a:t>
            </a:r>
            <a:r>
              <a:rPr lang="tr-TR" dirty="0" err="1"/>
              <a:t>cat,dog</a:t>
            </a:r>
            <a:r>
              <a:rPr lang="tr-TR" dirty="0"/>
              <a:t>, </a:t>
            </a:r>
            <a:r>
              <a:rPr lang="tr-TR" dirty="0" err="1"/>
              <a:t>human</a:t>
            </a:r>
            <a:endParaRPr lang="tr-TR" dirty="0"/>
          </a:p>
          <a:p>
            <a:pPr marL="808038" algn="just">
              <a:buNone/>
              <a:defRPr/>
            </a:pPr>
            <a:r>
              <a:rPr lang="tr-TR" dirty="0" err="1"/>
              <a:t>Eimeria</a:t>
            </a:r>
            <a:r>
              <a:rPr lang="tr-TR" dirty="0"/>
              <a:t>-rest</a:t>
            </a:r>
          </a:p>
          <a:p>
            <a:endParaRPr lang="tr-TR" dirty="0"/>
          </a:p>
        </p:txBody>
      </p:sp>
    </p:spTree>
    <p:extLst>
      <p:ext uri="{BB962C8B-B14F-4D97-AF65-F5344CB8AC3E}">
        <p14:creationId xmlns:p14="http://schemas.microsoft.com/office/powerpoint/2010/main" val="16372066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274638"/>
            <a:ext cx="8229600" cy="582612"/>
          </a:xfrm>
          <a:solidFill>
            <a:schemeClr val="accent3">
              <a:lumMod val="20000"/>
              <a:lumOff val="80000"/>
            </a:schemeClr>
          </a:solidFill>
        </p:spPr>
        <p:txBody>
          <a:bodyPr/>
          <a:lstStyle/>
          <a:p>
            <a:pPr>
              <a:defRPr/>
            </a:pPr>
            <a:r>
              <a:rPr lang="tr-TR" sz="3200" b="1" dirty="0"/>
              <a:t>2. </a:t>
            </a:r>
            <a:r>
              <a:rPr lang="tr-TR" sz="3200" b="1" dirty="0" err="1"/>
              <a:t>Babesia</a:t>
            </a:r>
            <a:r>
              <a:rPr lang="tr-TR" sz="3200" b="1" dirty="0"/>
              <a:t> Türlerine Etkiyen İlaçlar</a:t>
            </a:r>
            <a:endParaRPr lang="tr-TR" sz="3200" dirty="0"/>
          </a:p>
        </p:txBody>
      </p:sp>
      <p:sp>
        <p:nvSpPr>
          <p:cNvPr id="3" name="2 İçerik Yer Tutucusu"/>
          <p:cNvSpPr>
            <a:spLocks noGrp="1"/>
          </p:cNvSpPr>
          <p:nvPr>
            <p:ph idx="1"/>
          </p:nvPr>
        </p:nvSpPr>
        <p:spPr>
          <a:xfrm>
            <a:off x="1981200" y="1071564"/>
            <a:ext cx="8229600" cy="5572125"/>
          </a:xfrm>
          <a:solidFill>
            <a:schemeClr val="tx2">
              <a:lumMod val="20000"/>
              <a:lumOff val="80000"/>
            </a:schemeClr>
          </a:solidFill>
        </p:spPr>
        <p:txBody>
          <a:bodyPr rtlCol="0">
            <a:noAutofit/>
          </a:bodyPr>
          <a:lstStyle/>
          <a:p>
            <a:pPr algn="just">
              <a:buFont typeface="Arial" charset="0"/>
              <a:buChar char="•"/>
              <a:defRPr/>
            </a:pPr>
            <a:r>
              <a:rPr lang="tr-TR" sz="1800" dirty="0" err="1"/>
              <a:t>Babesiyoz</a:t>
            </a:r>
            <a:r>
              <a:rPr lang="tr-TR" sz="1800" dirty="0"/>
              <a:t> (sıtma, ağrıma, kene humması, </a:t>
            </a:r>
            <a:r>
              <a:rPr lang="tr-TR" sz="1800" dirty="0" err="1"/>
              <a:t>piroplazmoz</a:t>
            </a:r>
            <a:r>
              <a:rPr lang="tr-TR" sz="1800" dirty="0"/>
              <a:t>) </a:t>
            </a:r>
            <a:r>
              <a:rPr lang="tr-TR" sz="1800" i="1" dirty="0" err="1"/>
              <a:t>Hemosporida</a:t>
            </a:r>
            <a:r>
              <a:rPr lang="tr-TR" sz="1800" i="1" dirty="0"/>
              <a:t> </a:t>
            </a:r>
            <a:r>
              <a:rPr lang="tr-TR" sz="1800" dirty="0"/>
              <a:t>kökünde bulunan </a:t>
            </a:r>
            <a:r>
              <a:rPr lang="tr-TR" sz="1800" i="1" dirty="0" err="1"/>
              <a:t>Babesia</a:t>
            </a:r>
            <a:r>
              <a:rPr lang="tr-TR" sz="1800" i="1" dirty="0"/>
              <a:t> </a:t>
            </a:r>
            <a:r>
              <a:rPr lang="tr-TR" sz="1800" dirty="0"/>
              <a:t>cinsindeki </a:t>
            </a:r>
            <a:r>
              <a:rPr lang="tr-TR" sz="1800" dirty="0" err="1"/>
              <a:t>protozoa</a:t>
            </a:r>
            <a:r>
              <a:rPr lang="tr-TR" sz="1800" dirty="0"/>
              <a:t> türlerinin sebep olduğu kan hastalığıdır. </a:t>
            </a:r>
          </a:p>
          <a:p>
            <a:pPr algn="just">
              <a:buFont typeface="Arial" charset="0"/>
              <a:buChar char="•"/>
              <a:defRPr/>
            </a:pPr>
            <a:r>
              <a:rPr lang="tr-TR" sz="1800" dirty="0"/>
              <a:t>Dünyada özellikle sıcak iklim kuşağında bilhassa sığırlarda karşılaşılan ve ekonomik yönden son derece önemli kayıplara yol açan bir hastalıktır. </a:t>
            </a:r>
          </a:p>
          <a:p>
            <a:pPr algn="just">
              <a:buFont typeface="Arial" charset="0"/>
              <a:buChar char="•"/>
              <a:defRPr/>
            </a:pPr>
            <a:r>
              <a:rPr lang="tr-TR" sz="1800" dirty="0" err="1"/>
              <a:t>Protozoa</a:t>
            </a:r>
            <a:r>
              <a:rPr lang="tr-TR" sz="1800" dirty="0"/>
              <a:t> alyuvarlarda genellikle çift armut şeklinde bulunur; alyuvarların içinde çoğalır ve parçalar.</a:t>
            </a:r>
          </a:p>
          <a:p>
            <a:pPr lvl="1" algn="just">
              <a:buFont typeface="Arial" charset="0"/>
              <a:buChar char="–"/>
              <a:defRPr/>
            </a:pPr>
            <a:r>
              <a:rPr lang="tr-TR" sz="1400" dirty="0"/>
              <a:t>Kansızlık, sarılık, yüksek ateş, </a:t>
            </a:r>
            <a:r>
              <a:rPr lang="tr-TR" sz="1400" dirty="0" err="1"/>
              <a:t>MSS’i</a:t>
            </a:r>
            <a:r>
              <a:rPr lang="tr-TR" sz="1400" dirty="0"/>
              <a:t> belirtileri ve idrarla </a:t>
            </a:r>
            <a:r>
              <a:rPr lang="tr-TR" sz="1400" dirty="0" err="1"/>
              <a:t>Hb</a:t>
            </a:r>
            <a:r>
              <a:rPr lang="tr-TR" sz="1400" dirty="0"/>
              <a:t> çıkarılmasına yol açar. </a:t>
            </a:r>
          </a:p>
          <a:p>
            <a:pPr algn="just">
              <a:buFont typeface="Arial" charset="0"/>
              <a:buChar char="•"/>
              <a:defRPr/>
            </a:pPr>
            <a:r>
              <a:rPr lang="tr-TR" sz="1800" dirty="0"/>
              <a:t>Hastalığın ara konakçısı </a:t>
            </a:r>
            <a:r>
              <a:rPr lang="tr-TR" sz="1800" i="1" dirty="0" err="1"/>
              <a:t>Ixodidae</a:t>
            </a:r>
            <a:r>
              <a:rPr lang="tr-TR" sz="1800" dirty="0"/>
              <a:t> kenelerdir. </a:t>
            </a:r>
          </a:p>
          <a:p>
            <a:pPr algn="just">
              <a:buFont typeface="Arial" charset="0"/>
              <a:buChar char="•"/>
              <a:defRPr/>
            </a:pPr>
            <a:r>
              <a:rPr lang="tr-TR" sz="1800" dirty="0"/>
              <a:t>Evcil hayvanlarda </a:t>
            </a:r>
            <a:r>
              <a:rPr lang="tr-TR" sz="1800" dirty="0" err="1"/>
              <a:t>babesiyoza</a:t>
            </a:r>
            <a:r>
              <a:rPr lang="tr-TR" sz="1800" dirty="0"/>
              <a:t> sebep olan etkenlerin </a:t>
            </a:r>
            <a:r>
              <a:rPr lang="tr-TR" sz="1800" dirty="0" err="1"/>
              <a:t>başlıcaları</a:t>
            </a:r>
            <a:r>
              <a:rPr lang="tr-TR" sz="1800" dirty="0"/>
              <a:t>: </a:t>
            </a:r>
          </a:p>
          <a:p>
            <a:pPr algn="just">
              <a:buFont typeface="Arial" charset="0"/>
              <a:buChar char="•"/>
              <a:defRPr/>
            </a:pPr>
            <a:r>
              <a:rPr lang="tr-TR" sz="1400" b="1" dirty="0"/>
              <a:t>Sığır</a:t>
            </a:r>
            <a:r>
              <a:rPr lang="tr-TR" sz="1400" dirty="0"/>
              <a:t>: </a:t>
            </a:r>
            <a:r>
              <a:rPr lang="tr-TR" sz="1400" i="1" dirty="0" err="1"/>
              <a:t>Babesia</a:t>
            </a:r>
            <a:r>
              <a:rPr lang="tr-TR" sz="1400" i="1" dirty="0"/>
              <a:t> </a:t>
            </a:r>
            <a:r>
              <a:rPr lang="tr-TR" sz="1400" i="1" dirty="0" err="1"/>
              <a:t>bigemina</a:t>
            </a:r>
            <a:r>
              <a:rPr lang="tr-TR" sz="1400" i="1" dirty="0"/>
              <a:t>, B.</a:t>
            </a:r>
            <a:r>
              <a:rPr lang="tr-TR" sz="1400" i="1" dirty="0" err="1"/>
              <a:t>bovis</a:t>
            </a:r>
            <a:r>
              <a:rPr lang="tr-TR" sz="1400" i="1" dirty="0"/>
              <a:t>, B.</a:t>
            </a:r>
            <a:r>
              <a:rPr lang="tr-TR" sz="1400" i="1" dirty="0" err="1"/>
              <a:t>divergens</a:t>
            </a:r>
            <a:r>
              <a:rPr lang="tr-TR" sz="1400" i="1" dirty="0"/>
              <a:t>, B.</a:t>
            </a:r>
            <a:r>
              <a:rPr lang="tr-TR" sz="1400" i="1" dirty="0" err="1"/>
              <a:t>major</a:t>
            </a:r>
            <a:r>
              <a:rPr lang="tr-TR" sz="1400" i="1" dirty="0"/>
              <a:t>, B.</a:t>
            </a:r>
            <a:r>
              <a:rPr lang="tr-TR" sz="1400" i="1" dirty="0" err="1"/>
              <a:t>argentina</a:t>
            </a:r>
            <a:r>
              <a:rPr lang="tr-TR" sz="1400" i="1" dirty="0"/>
              <a:t>, B.</a:t>
            </a:r>
            <a:r>
              <a:rPr lang="tr-TR" sz="1400" i="1" dirty="0" err="1"/>
              <a:t>berbera</a:t>
            </a:r>
            <a:r>
              <a:rPr lang="tr-TR" sz="1400" dirty="0"/>
              <a:t>. </a:t>
            </a:r>
          </a:p>
          <a:p>
            <a:pPr algn="just">
              <a:buFont typeface="Arial" charset="0"/>
              <a:buChar char="•"/>
              <a:defRPr/>
            </a:pPr>
            <a:r>
              <a:rPr lang="tr-TR" sz="1400" b="1" dirty="0"/>
              <a:t>Manda</a:t>
            </a:r>
            <a:r>
              <a:rPr lang="tr-TR" sz="1400" dirty="0"/>
              <a:t>: </a:t>
            </a:r>
            <a:r>
              <a:rPr lang="tr-TR" sz="1400" i="1" dirty="0"/>
              <a:t>B.</a:t>
            </a:r>
            <a:r>
              <a:rPr lang="tr-TR" sz="1400" i="1" dirty="0" err="1"/>
              <a:t>bovis</a:t>
            </a:r>
            <a:r>
              <a:rPr lang="tr-TR" sz="1400" i="1" dirty="0"/>
              <a:t>, B.</a:t>
            </a:r>
            <a:r>
              <a:rPr lang="tr-TR" sz="1400" i="1" dirty="0" err="1"/>
              <a:t>bigemina</a:t>
            </a:r>
            <a:r>
              <a:rPr lang="tr-TR" sz="1400" i="1" dirty="0"/>
              <a:t>.</a:t>
            </a:r>
            <a:r>
              <a:rPr lang="tr-TR" sz="1400" dirty="0"/>
              <a:t> </a:t>
            </a:r>
          </a:p>
          <a:p>
            <a:pPr algn="just">
              <a:buFont typeface="Arial" charset="0"/>
              <a:buChar char="•"/>
              <a:defRPr/>
            </a:pPr>
            <a:r>
              <a:rPr lang="tr-TR" sz="1400" b="1" dirty="0"/>
              <a:t>Koyun ve keçi</a:t>
            </a:r>
            <a:r>
              <a:rPr lang="tr-TR" sz="1400" dirty="0"/>
              <a:t>: </a:t>
            </a:r>
            <a:r>
              <a:rPr lang="tr-TR" sz="1400" i="1" dirty="0"/>
              <a:t>B.</a:t>
            </a:r>
            <a:r>
              <a:rPr lang="tr-TR" sz="1400" i="1" dirty="0" err="1"/>
              <a:t>ovis</a:t>
            </a:r>
            <a:r>
              <a:rPr lang="tr-TR" sz="1400" i="1" dirty="0"/>
              <a:t>, B.</a:t>
            </a:r>
            <a:r>
              <a:rPr lang="tr-TR" sz="1400" i="1" dirty="0" err="1"/>
              <a:t>motasi</a:t>
            </a:r>
            <a:r>
              <a:rPr lang="tr-TR" sz="1400" i="1" dirty="0"/>
              <a:t>, B.</a:t>
            </a:r>
            <a:r>
              <a:rPr lang="tr-TR" sz="1400" i="1" dirty="0" err="1"/>
              <a:t>foliata</a:t>
            </a:r>
            <a:r>
              <a:rPr lang="tr-TR" sz="1400" i="1" dirty="0"/>
              <a:t>, B.</a:t>
            </a:r>
            <a:r>
              <a:rPr lang="tr-TR" sz="1400" i="1" dirty="0" err="1"/>
              <a:t>taylori</a:t>
            </a:r>
            <a:r>
              <a:rPr lang="tr-TR" sz="1400" i="1" dirty="0"/>
              <a:t>, B.</a:t>
            </a:r>
            <a:r>
              <a:rPr lang="tr-TR" sz="1400" i="1" dirty="0" err="1"/>
              <a:t>capreoli</a:t>
            </a:r>
            <a:r>
              <a:rPr lang="tr-TR" sz="1400" dirty="0"/>
              <a:t>.</a:t>
            </a:r>
          </a:p>
          <a:p>
            <a:pPr algn="just">
              <a:buFont typeface="Arial" charset="0"/>
              <a:buChar char="•"/>
              <a:defRPr/>
            </a:pPr>
            <a:r>
              <a:rPr lang="tr-TR" sz="1400" b="1" dirty="0"/>
              <a:t>At</a:t>
            </a:r>
            <a:r>
              <a:rPr lang="tr-TR" sz="1400" dirty="0"/>
              <a:t>: </a:t>
            </a:r>
            <a:r>
              <a:rPr lang="tr-TR" sz="1400" i="1" dirty="0"/>
              <a:t>B.</a:t>
            </a:r>
            <a:r>
              <a:rPr lang="tr-TR" sz="1400" i="1" dirty="0" err="1"/>
              <a:t>caballi</a:t>
            </a:r>
            <a:r>
              <a:rPr lang="tr-TR" sz="1400" i="1" dirty="0"/>
              <a:t>, B.</a:t>
            </a:r>
            <a:r>
              <a:rPr lang="tr-TR" sz="1400" i="1" dirty="0" err="1"/>
              <a:t>equi</a:t>
            </a:r>
            <a:r>
              <a:rPr lang="tr-TR" sz="1400" dirty="0"/>
              <a:t> (</a:t>
            </a:r>
            <a:r>
              <a:rPr lang="tr-TR" sz="1400" i="1" dirty="0" err="1"/>
              <a:t>Nuttalia</a:t>
            </a:r>
            <a:r>
              <a:rPr lang="tr-TR" sz="1400" i="1" dirty="0"/>
              <a:t> </a:t>
            </a:r>
            <a:r>
              <a:rPr lang="tr-TR" sz="1400" i="1" dirty="0" err="1"/>
              <a:t>equi</a:t>
            </a:r>
            <a:r>
              <a:rPr lang="tr-TR" sz="1400" dirty="0"/>
              <a:t>).</a:t>
            </a:r>
          </a:p>
          <a:p>
            <a:pPr algn="just">
              <a:buFont typeface="Arial" charset="0"/>
              <a:buChar char="•"/>
              <a:defRPr/>
            </a:pPr>
            <a:r>
              <a:rPr lang="tr-TR" sz="1400" b="1" dirty="0"/>
              <a:t>Köpek</a:t>
            </a:r>
            <a:r>
              <a:rPr lang="tr-TR" sz="1400" dirty="0"/>
              <a:t>: </a:t>
            </a:r>
            <a:r>
              <a:rPr lang="tr-TR" sz="1400" i="1" dirty="0"/>
              <a:t>B.</a:t>
            </a:r>
            <a:r>
              <a:rPr lang="tr-TR" sz="1400" i="1" dirty="0" err="1"/>
              <a:t>canis</a:t>
            </a:r>
            <a:r>
              <a:rPr lang="tr-TR" sz="1400" i="1" dirty="0"/>
              <a:t>, B.</a:t>
            </a:r>
            <a:r>
              <a:rPr lang="tr-TR" sz="1400" i="1" dirty="0" err="1"/>
              <a:t>gibsoni</a:t>
            </a:r>
            <a:r>
              <a:rPr lang="tr-TR" sz="1400" i="1" dirty="0"/>
              <a:t>, B.</a:t>
            </a:r>
            <a:r>
              <a:rPr lang="tr-TR" sz="1400" i="1" dirty="0" err="1"/>
              <a:t>vogeli</a:t>
            </a:r>
            <a:r>
              <a:rPr lang="tr-TR" sz="1400" dirty="0"/>
              <a:t>.</a:t>
            </a:r>
          </a:p>
          <a:p>
            <a:pPr algn="just">
              <a:buFont typeface="Arial" charset="0"/>
              <a:buChar char="•"/>
              <a:defRPr/>
            </a:pPr>
            <a:r>
              <a:rPr lang="tr-TR" sz="1400" b="1" dirty="0"/>
              <a:t>Kedi</a:t>
            </a:r>
            <a:r>
              <a:rPr lang="tr-TR" sz="1400" dirty="0"/>
              <a:t>: </a:t>
            </a:r>
            <a:r>
              <a:rPr lang="tr-TR" sz="1400" i="1" dirty="0"/>
              <a:t>B.</a:t>
            </a:r>
            <a:r>
              <a:rPr lang="tr-TR" sz="1400" i="1" dirty="0" err="1"/>
              <a:t>felis</a:t>
            </a:r>
            <a:r>
              <a:rPr lang="tr-TR" sz="1400" dirty="0"/>
              <a:t>.</a:t>
            </a:r>
          </a:p>
          <a:p>
            <a:pPr algn="just">
              <a:buFont typeface="Arial" charset="0"/>
              <a:buChar char="•"/>
              <a:defRPr/>
            </a:pPr>
            <a:r>
              <a:rPr lang="tr-TR" sz="1400" b="1" dirty="0"/>
              <a:t>Domuz</a:t>
            </a:r>
            <a:r>
              <a:rPr lang="tr-TR" sz="1400" dirty="0"/>
              <a:t>: </a:t>
            </a:r>
            <a:r>
              <a:rPr lang="tr-TR" sz="1400" i="1" dirty="0"/>
              <a:t>B.</a:t>
            </a:r>
            <a:r>
              <a:rPr lang="tr-TR" sz="1400" i="1" dirty="0" err="1"/>
              <a:t>trautmanni</a:t>
            </a:r>
            <a:r>
              <a:rPr lang="tr-TR" sz="1400" i="1" dirty="0"/>
              <a:t>, B.</a:t>
            </a:r>
            <a:r>
              <a:rPr lang="tr-TR" sz="1400" i="1" dirty="0" err="1"/>
              <a:t>perroncitoi</a:t>
            </a:r>
            <a:r>
              <a:rPr lang="tr-TR" sz="1400" dirty="0"/>
              <a:t>. </a:t>
            </a:r>
          </a:p>
          <a:p>
            <a:pPr algn="just">
              <a:buFont typeface="Arial" charset="0"/>
              <a:buNone/>
              <a:defRPr/>
            </a:pPr>
            <a:r>
              <a:rPr lang="tr-TR" sz="1800" b="1" dirty="0"/>
              <a:t>Arakonakçı kenelerle mücadele</a:t>
            </a:r>
            <a:endParaRPr lang="tr-TR" sz="1800" dirty="0"/>
          </a:p>
          <a:p>
            <a:pPr algn="just">
              <a:buFont typeface="Arial" charset="0"/>
              <a:buChar char="•"/>
              <a:defRPr/>
            </a:pPr>
            <a:r>
              <a:rPr lang="tr-TR" sz="1800" b="1" dirty="0"/>
              <a:t>İlaçla sağaltım</a:t>
            </a:r>
            <a:r>
              <a:rPr lang="tr-TR" sz="1800" dirty="0"/>
              <a:t>: </a:t>
            </a:r>
            <a:r>
              <a:rPr lang="tr-TR" sz="1800" dirty="0" err="1"/>
              <a:t>Amikarbalid</a:t>
            </a:r>
            <a:r>
              <a:rPr lang="tr-TR" sz="1800" dirty="0"/>
              <a:t>, </a:t>
            </a:r>
            <a:r>
              <a:rPr lang="tr-TR" sz="1800" dirty="0" err="1"/>
              <a:t>imidokarb</a:t>
            </a:r>
            <a:r>
              <a:rPr lang="tr-TR" sz="1800" dirty="0"/>
              <a:t>, </a:t>
            </a:r>
            <a:r>
              <a:rPr lang="tr-TR" sz="1800" dirty="0" err="1"/>
              <a:t>kinuronyum</a:t>
            </a:r>
            <a:r>
              <a:rPr lang="tr-TR" sz="1800" dirty="0"/>
              <a:t>, </a:t>
            </a:r>
            <a:r>
              <a:rPr lang="tr-TR" sz="1800" dirty="0" err="1"/>
              <a:t>fenamidin</a:t>
            </a:r>
            <a:r>
              <a:rPr lang="tr-TR" sz="1800" dirty="0"/>
              <a:t>, </a:t>
            </a:r>
            <a:r>
              <a:rPr lang="tr-TR" sz="1800" dirty="0" err="1"/>
              <a:t>pentamidin</a:t>
            </a:r>
            <a:r>
              <a:rPr lang="tr-TR" sz="1800" dirty="0"/>
              <a:t>, </a:t>
            </a:r>
            <a:r>
              <a:rPr lang="tr-TR" sz="1800" dirty="0" err="1"/>
              <a:t>diminazen</a:t>
            </a:r>
            <a:r>
              <a:rPr lang="tr-TR" sz="1800" dirty="0"/>
              <a:t>, </a:t>
            </a:r>
            <a:r>
              <a:rPr lang="tr-TR" sz="1800" dirty="0" err="1"/>
              <a:t>tripan</a:t>
            </a:r>
            <a:r>
              <a:rPr lang="tr-TR" sz="1800" dirty="0"/>
              <a:t> mavisi, </a:t>
            </a:r>
            <a:r>
              <a:rPr lang="tr-TR" sz="1800" dirty="0" err="1"/>
              <a:t>tripaflavin</a:t>
            </a:r>
            <a:r>
              <a:rPr lang="tr-TR" sz="1800" dirty="0"/>
              <a:t>, </a:t>
            </a:r>
            <a:r>
              <a:rPr lang="tr-TR" sz="1800" dirty="0" err="1"/>
              <a:t>haemosporin</a:t>
            </a:r>
            <a:r>
              <a:rPr lang="tr-TR" sz="1800" dirty="0"/>
              <a:t> ve </a:t>
            </a:r>
            <a:r>
              <a:rPr lang="tr-TR" sz="1800" dirty="0" err="1"/>
              <a:t>neosalvarsan’dır</a:t>
            </a:r>
            <a:r>
              <a:rPr lang="tr-TR" sz="1800" dirty="0"/>
              <a:t>. </a:t>
            </a:r>
          </a:p>
          <a:p>
            <a:pPr algn="just">
              <a:buFont typeface="Arial" charset="0"/>
              <a:buNone/>
              <a:defRPr/>
            </a:pPr>
            <a:endParaRPr lang="tr-TR" sz="1800" dirty="0"/>
          </a:p>
        </p:txBody>
      </p:sp>
      <p:sp>
        <p:nvSpPr>
          <p:cNvPr id="5427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48F9840-241E-41DC-A1F8-99A65FD10304}" type="slidenum">
              <a:rPr lang="tr-TR" altLang="tr-TR" sz="1200">
                <a:solidFill>
                  <a:srgbClr val="898989"/>
                </a:solidFill>
              </a:rPr>
              <a:pPr>
                <a:spcBef>
                  <a:spcPct val="0"/>
                </a:spcBef>
                <a:buFontTx/>
                <a:buNone/>
              </a:pPr>
              <a:t>50</a:t>
            </a:fld>
            <a:endParaRPr lang="tr-TR" altLang="tr-TR" sz="1200">
              <a:solidFill>
                <a:srgbClr val="898989"/>
              </a:solidFill>
            </a:endParaRPr>
          </a:p>
        </p:txBody>
      </p:sp>
    </p:spTree>
    <p:extLst>
      <p:ext uri="{BB962C8B-B14F-4D97-AF65-F5344CB8AC3E}">
        <p14:creationId xmlns:p14="http://schemas.microsoft.com/office/powerpoint/2010/main" val="30932223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142876"/>
            <a:ext cx="8229600" cy="582613"/>
          </a:xfrm>
          <a:solidFill>
            <a:schemeClr val="accent3">
              <a:lumMod val="20000"/>
              <a:lumOff val="80000"/>
            </a:schemeClr>
          </a:solidFill>
        </p:spPr>
        <p:txBody>
          <a:bodyPr/>
          <a:lstStyle/>
          <a:p>
            <a:pPr>
              <a:defRPr/>
            </a:pPr>
            <a:r>
              <a:rPr lang="tr-TR" sz="3200" b="1" dirty="0"/>
              <a:t>2. </a:t>
            </a:r>
            <a:r>
              <a:rPr lang="tr-TR" sz="3200" b="1" dirty="0" err="1"/>
              <a:t>Babesia</a:t>
            </a:r>
            <a:r>
              <a:rPr lang="tr-TR" sz="3200" b="1" dirty="0"/>
              <a:t> Türlerine Etkiyen İlaçlar</a:t>
            </a:r>
            <a:endParaRPr lang="tr-TR" sz="3200" dirty="0"/>
          </a:p>
        </p:txBody>
      </p:sp>
      <p:sp>
        <p:nvSpPr>
          <p:cNvPr id="3" name="2 İçerik Yer Tutucusu"/>
          <p:cNvSpPr>
            <a:spLocks noGrp="1"/>
          </p:cNvSpPr>
          <p:nvPr>
            <p:ph idx="1"/>
          </p:nvPr>
        </p:nvSpPr>
        <p:spPr>
          <a:xfrm>
            <a:off x="1981200" y="785814"/>
            <a:ext cx="8229600" cy="5857875"/>
          </a:xfrm>
          <a:solidFill>
            <a:schemeClr val="tx2">
              <a:lumMod val="20000"/>
              <a:lumOff val="80000"/>
            </a:schemeClr>
          </a:solidFill>
        </p:spPr>
        <p:txBody>
          <a:bodyPr rtlCol="0">
            <a:noAutofit/>
          </a:bodyPr>
          <a:lstStyle/>
          <a:p>
            <a:pPr algn="just">
              <a:buFont typeface="Arial" charset="0"/>
              <a:buNone/>
              <a:defRPr/>
            </a:pPr>
            <a:r>
              <a:rPr lang="tr-TR" sz="1800" b="1" dirty="0" err="1"/>
              <a:t>Diminazen</a:t>
            </a:r>
            <a:r>
              <a:rPr lang="tr-TR" sz="1800" dirty="0"/>
              <a:t> (</a:t>
            </a:r>
            <a:r>
              <a:rPr lang="tr-TR" sz="1800" dirty="0" err="1"/>
              <a:t>Berenil</a:t>
            </a:r>
            <a:r>
              <a:rPr lang="tr-TR" sz="1800" dirty="0"/>
              <a:t>) </a:t>
            </a:r>
          </a:p>
          <a:p>
            <a:pPr algn="just">
              <a:buFont typeface="Arial" charset="0"/>
              <a:buChar char="•"/>
              <a:defRPr/>
            </a:pPr>
            <a:r>
              <a:rPr lang="tr-TR" sz="1200" b="1" u="sng" dirty="0"/>
              <a:t>Özellikleri</a:t>
            </a:r>
            <a:endParaRPr lang="tr-TR" sz="1200" u="sng" dirty="0"/>
          </a:p>
          <a:p>
            <a:pPr algn="just">
              <a:buFont typeface="Arial" charset="0"/>
              <a:buChar char="•"/>
              <a:defRPr/>
            </a:pPr>
            <a:r>
              <a:rPr lang="tr-TR" sz="1200" dirty="0" err="1"/>
              <a:t>Diamidin</a:t>
            </a:r>
            <a:r>
              <a:rPr lang="tr-TR" sz="1200" dirty="0"/>
              <a:t> türevidir. </a:t>
            </a:r>
          </a:p>
          <a:p>
            <a:pPr algn="just">
              <a:buFont typeface="Arial" charset="0"/>
              <a:buChar char="•"/>
              <a:defRPr/>
            </a:pPr>
            <a:r>
              <a:rPr lang="tr-TR" sz="1200" dirty="0" err="1"/>
              <a:t>Diminazen</a:t>
            </a:r>
            <a:r>
              <a:rPr lang="tr-TR" sz="1200" dirty="0"/>
              <a:t> </a:t>
            </a:r>
            <a:r>
              <a:rPr lang="tr-TR" sz="1200" dirty="0" err="1"/>
              <a:t>aseturat</a:t>
            </a:r>
            <a:r>
              <a:rPr lang="tr-TR" sz="1200" dirty="0"/>
              <a:t> sarı renkte, kokusuz, suda iyi (</a:t>
            </a:r>
            <a:r>
              <a:rPr lang="tr-TR" sz="1200" dirty="0">
                <a:sym typeface="Symbol"/>
              </a:rPr>
              <a:t></a:t>
            </a:r>
            <a:r>
              <a:rPr lang="tr-TR" sz="1200" dirty="0"/>
              <a:t>70 mg/ml) ve organik çözücülerde çok az çözünen tozdur. </a:t>
            </a:r>
          </a:p>
          <a:p>
            <a:pPr algn="just">
              <a:buFont typeface="Arial" charset="0"/>
              <a:buChar char="•"/>
              <a:defRPr/>
            </a:pPr>
            <a:r>
              <a:rPr lang="tr-TR" sz="1200" dirty="0"/>
              <a:t>Genellikle </a:t>
            </a:r>
            <a:r>
              <a:rPr lang="tr-TR" sz="1200" dirty="0" err="1"/>
              <a:t>fenazonla</a:t>
            </a:r>
            <a:r>
              <a:rPr lang="tr-TR" sz="1200" dirty="0"/>
              <a:t> birlikte kullanılır; böyle bir müstahzarda 70 mg </a:t>
            </a:r>
            <a:r>
              <a:rPr lang="tr-TR" sz="1200" dirty="0" err="1"/>
              <a:t>diminazen</a:t>
            </a:r>
            <a:r>
              <a:rPr lang="tr-TR" sz="1200" dirty="0"/>
              <a:t> + 87.5 mg </a:t>
            </a:r>
            <a:r>
              <a:rPr lang="tr-TR" sz="1200" dirty="0" err="1"/>
              <a:t>fenazon</a:t>
            </a:r>
            <a:r>
              <a:rPr lang="tr-TR" sz="1200" dirty="0"/>
              <a:t>/ml miktarda ilaç bulunur. </a:t>
            </a:r>
          </a:p>
          <a:p>
            <a:pPr algn="just">
              <a:buFont typeface="Arial" charset="0"/>
              <a:buChar char="•"/>
              <a:defRPr/>
            </a:pPr>
            <a:r>
              <a:rPr lang="tr-TR" sz="1800" b="1" u="sng" dirty="0"/>
              <a:t>Etkisi</a:t>
            </a:r>
            <a:endParaRPr lang="tr-TR" sz="1800" u="sng" dirty="0"/>
          </a:p>
          <a:p>
            <a:pPr algn="just">
              <a:buFont typeface="Arial" charset="0"/>
              <a:buChar char="•"/>
              <a:defRPr/>
            </a:pPr>
            <a:r>
              <a:rPr lang="tr-TR" sz="1800" dirty="0"/>
              <a:t>Aslında </a:t>
            </a:r>
            <a:r>
              <a:rPr lang="tr-TR" sz="1800" dirty="0" err="1"/>
              <a:t>tripanazoma</a:t>
            </a:r>
            <a:r>
              <a:rPr lang="tr-TR" sz="1800" dirty="0"/>
              <a:t> ilacıdır.</a:t>
            </a:r>
          </a:p>
          <a:p>
            <a:pPr algn="just">
              <a:buFont typeface="Arial" charset="0"/>
              <a:buChar char="•"/>
              <a:defRPr/>
            </a:pPr>
            <a:r>
              <a:rPr lang="tr-TR" sz="1800" i="1" dirty="0" err="1"/>
              <a:t>Babesia</a:t>
            </a:r>
            <a:r>
              <a:rPr lang="tr-TR" sz="1800" dirty="0"/>
              <a:t> ve bakterilere yönelik etkisi de vardır. </a:t>
            </a:r>
          </a:p>
          <a:p>
            <a:pPr algn="just">
              <a:buFont typeface="Arial" charset="0"/>
              <a:buChar char="•"/>
              <a:defRPr/>
            </a:pPr>
            <a:r>
              <a:rPr lang="tr-TR" sz="1800" dirty="0"/>
              <a:t>Sığırlarda</a:t>
            </a:r>
            <a:r>
              <a:rPr lang="tr-TR" sz="1800" i="1" dirty="0"/>
              <a:t> </a:t>
            </a:r>
            <a:r>
              <a:rPr lang="tr-TR" sz="1800" i="1" dirty="0" err="1"/>
              <a:t>Babesia</a:t>
            </a:r>
            <a:r>
              <a:rPr lang="tr-TR" sz="1800" dirty="0"/>
              <a:t> etkenlerine karşı etkisi değişik derecededir.</a:t>
            </a:r>
          </a:p>
          <a:p>
            <a:pPr algn="just">
              <a:buFont typeface="Arial" charset="0"/>
              <a:buChar char="•"/>
              <a:defRPr/>
            </a:pPr>
            <a:r>
              <a:rPr lang="tr-TR" sz="1800" dirty="0"/>
              <a:t>DA veya Kİ yolla 3.5 mg/kg dozda, </a:t>
            </a:r>
            <a:r>
              <a:rPr lang="tr-TR" sz="1800" i="1" dirty="0"/>
              <a:t>B.</a:t>
            </a:r>
            <a:r>
              <a:rPr lang="tr-TR" sz="1800" i="1" dirty="0" err="1"/>
              <a:t>bigemina</a:t>
            </a:r>
            <a:r>
              <a:rPr lang="tr-TR" sz="1800" dirty="0" err="1"/>
              <a:t>’nın</a:t>
            </a:r>
            <a:r>
              <a:rPr lang="tr-TR" sz="1800" dirty="0"/>
              <a:t> kandan hızla kaybolmasına yol açarken, </a:t>
            </a:r>
            <a:r>
              <a:rPr lang="tr-TR" sz="1800" i="1" dirty="0"/>
              <a:t>B.</a:t>
            </a:r>
            <a:r>
              <a:rPr lang="tr-TR" sz="1800" i="1" dirty="0" err="1"/>
              <a:t>bovis</a:t>
            </a:r>
            <a:r>
              <a:rPr lang="tr-TR" sz="1800" dirty="0"/>
              <a:t> ve </a:t>
            </a:r>
            <a:r>
              <a:rPr lang="tr-TR" sz="1800" i="1" dirty="0"/>
              <a:t>B.</a:t>
            </a:r>
            <a:r>
              <a:rPr lang="tr-TR" sz="1800" i="1" dirty="0" err="1"/>
              <a:t>divergens</a:t>
            </a:r>
            <a:r>
              <a:rPr lang="tr-TR" sz="1800" dirty="0" err="1"/>
              <a:t>’e</a:t>
            </a:r>
            <a:r>
              <a:rPr lang="tr-TR" sz="1800" dirty="0"/>
              <a:t> etkisi zayıftır. </a:t>
            </a:r>
          </a:p>
          <a:p>
            <a:pPr algn="just">
              <a:buFont typeface="Arial" charset="0"/>
              <a:buChar char="•"/>
              <a:defRPr/>
            </a:pPr>
            <a:r>
              <a:rPr lang="tr-TR" sz="1800" dirty="0"/>
              <a:t>Uygulamayı takiben 4 gün süreyle kanda parazit bulunabilir. </a:t>
            </a:r>
          </a:p>
          <a:p>
            <a:pPr algn="just">
              <a:buFont typeface="Arial" charset="0"/>
              <a:buChar char="•"/>
              <a:defRPr/>
            </a:pPr>
            <a:r>
              <a:rPr lang="tr-TR" sz="1800" dirty="0"/>
              <a:t>Kullanılmasını takiben sığırlarda 24-48 saat içinde ateş düşer ve ölüm azalır. </a:t>
            </a:r>
          </a:p>
          <a:p>
            <a:pPr algn="just">
              <a:buFont typeface="Arial" charset="0"/>
              <a:buChar char="•"/>
              <a:defRPr/>
            </a:pPr>
            <a:r>
              <a:rPr lang="tr-TR" sz="1800" dirty="0"/>
              <a:t>Koruyucu etkisi yoktur.</a:t>
            </a:r>
          </a:p>
          <a:p>
            <a:pPr algn="just">
              <a:buFont typeface="Arial" charset="0"/>
              <a:buChar char="•"/>
              <a:defRPr/>
            </a:pPr>
            <a:r>
              <a:rPr lang="tr-TR" sz="1400" b="1" u="sng" dirty="0"/>
              <a:t>İstenmeyen etkileri</a:t>
            </a:r>
            <a:endParaRPr lang="tr-TR" sz="1400" u="sng" dirty="0"/>
          </a:p>
          <a:p>
            <a:pPr algn="just">
              <a:buFont typeface="Arial" charset="0"/>
              <a:buChar char="•"/>
              <a:defRPr/>
            </a:pPr>
            <a:r>
              <a:rPr lang="tr-TR" sz="1400" dirty="0"/>
              <a:t>Oldukça zehirli bir maddedir. </a:t>
            </a:r>
          </a:p>
          <a:p>
            <a:pPr algn="just">
              <a:buFont typeface="Arial" charset="0"/>
              <a:buChar char="•"/>
              <a:defRPr/>
            </a:pPr>
            <a:r>
              <a:rPr lang="tr-TR" sz="1400" dirty="0"/>
              <a:t>Sağaltım dozunun bir katı köpeklerde sinirsel belirtiler, kanama, beyincik, orta beyin ve </a:t>
            </a:r>
            <a:r>
              <a:rPr lang="tr-TR" sz="1400" dirty="0" err="1"/>
              <a:t>talamusta</a:t>
            </a:r>
            <a:r>
              <a:rPr lang="tr-TR" sz="1400" dirty="0"/>
              <a:t> hasara sebep olabilir. Karaciğer, böbrek, kalp kası ve kas dokuda yağlı soysuzlaşma dikkat çeker. </a:t>
            </a:r>
          </a:p>
          <a:p>
            <a:pPr algn="just">
              <a:buFont typeface="Arial" charset="0"/>
              <a:buChar char="•"/>
              <a:defRPr/>
            </a:pPr>
            <a:r>
              <a:rPr lang="tr-TR" sz="1400" b="1" dirty="0"/>
              <a:t>Kullanılması</a:t>
            </a:r>
            <a:endParaRPr lang="tr-TR" sz="1400" b="1" u="sng" dirty="0"/>
          </a:p>
          <a:p>
            <a:pPr algn="just">
              <a:buFont typeface="Arial" charset="0"/>
              <a:buChar char="•"/>
              <a:defRPr/>
            </a:pPr>
            <a:r>
              <a:rPr lang="tr-TR" sz="1400" dirty="0"/>
              <a:t>Kİ veya DA yolla at, sığır, koyun ve köpeklere 3.5 mg/kg dozda verilir. </a:t>
            </a:r>
          </a:p>
          <a:p>
            <a:pPr algn="just">
              <a:buFont typeface="Arial" charset="0"/>
              <a:buChar char="•"/>
              <a:defRPr/>
            </a:pPr>
            <a:r>
              <a:rPr lang="tr-TR" sz="1400" dirty="0"/>
              <a:t>Atlarda 5 mg/kg dozda 2 gün süreyle kullanılabilir.</a:t>
            </a:r>
          </a:p>
        </p:txBody>
      </p:sp>
      <p:sp>
        <p:nvSpPr>
          <p:cNvPr id="5530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460FB2C-9357-45BF-8E22-3C1A1ED60DF0}" type="slidenum">
              <a:rPr lang="tr-TR" altLang="tr-TR" sz="1200">
                <a:solidFill>
                  <a:srgbClr val="898989"/>
                </a:solidFill>
              </a:rPr>
              <a:pPr>
                <a:spcBef>
                  <a:spcPct val="0"/>
                </a:spcBef>
                <a:buFontTx/>
                <a:buNone/>
              </a:pPr>
              <a:t>51</a:t>
            </a:fld>
            <a:endParaRPr lang="tr-TR" altLang="tr-TR" sz="1200">
              <a:solidFill>
                <a:srgbClr val="898989"/>
              </a:solidFill>
            </a:endParaRPr>
          </a:p>
        </p:txBody>
      </p:sp>
    </p:spTree>
    <p:extLst>
      <p:ext uri="{BB962C8B-B14F-4D97-AF65-F5344CB8AC3E}">
        <p14:creationId xmlns:p14="http://schemas.microsoft.com/office/powerpoint/2010/main" val="5335409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142876"/>
            <a:ext cx="8229600" cy="582613"/>
          </a:xfrm>
          <a:solidFill>
            <a:schemeClr val="accent3">
              <a:lumMod val="20000"/>
              <a:lumOff val="80000"/>
            </a:schemeClr>
          </a:solidFill>
        </p:spPr>
        <p:txBody>
          <a:bodyPr/>
          <a:lstStyle/>
          <a:p>
            <a:pPr>
              <a:defRPr/>
            </a:pPr>
            <a:r>
              <a:rPr lang="tr-TR" sz="3200" b="1" dirty="0"/>
              <a:t>2. </a:t>
            </a:r>
            <a:r>
              <a:rPr lang="tr-TR" sz="3200" b="1" dirty="0" err="1"/>
              <a:t>Babesia</a:t>
            </a:r>
            <a:r>
              <a:rPr lang="tr-TR" sz="3200" b="1" dirty="0"/>
              <a:t> Türlerine Etkiyen İlaçlar</a:t>
            </a:r>
            <a:endParaRPr lang="tr-TR" sz="3200" dirty="0"/>
          </a:p>
        </p:txBody>
      </p:sp>
      <p:sp>
        <p:nvSpPr>
          <p:cNvPr id="3" name="2 İçerik Yer Tutucusu"/>
          <p:cNvSpPr>
            <a:spLocks noGrp="1"/>
          </p:cNvSpPr>
          <p:nvPr>
            <p:ph idx="1"/>
          </p:nvPr>
        </p:nvSpPr>
        <p:spPr>
          <a:xfrm>
            <a:off x="1981200" y="857250"/>
            <a:ext cx="8229600" cy="5715000"/>
          </a:xfrm>
          <a:solidFill>
            <a:schemeClr val="tx2">
              <a:lumMod val="20000"/>
              <a:lumOff val="80000"/>
            </a:schemeClr>
          </a:solidFill>
        </p:spPr>
        <p:txBody>
          <a:bodyPr rtlCol="0">
            <a:noAutofit/>
          </a:bodyPr>
          <a:lstStyle/>
          <a:p>
            <a:pPr algn="just">
              <a:buFont typeface="Arial" charset="0"/>
              <a:buNone/>
              <a:defRPr/>
            </a:pPr>
            <a:r>
              <a:rPr lang="tr-TR" sz="2200" b="1" dirty="0" err="1"/>
              <a:t>İmidokarb</a:t>
            </a:r>
            <a:r>
              <a:rPr lang="tr-TR" sz="2200" dirty="0"/>
              <a:t> (</a:t>
            </a:r>
            <a:r>
              <a:rPr lang="tr-TR" sz="2200" dirty="0" err="1"/>
              <a:t>İmizol</a:t>
            </a:r>
            <a:r>
              <a:rPr lang="tr-TR" sz="2200" dirty="0"/>
              <a:t>)</a:t>
            </a:r>
          </a:p>
          <a:p>
            <a:pPr algn="just">
              <a:buFont typeface="Arial" charset="0"/>
              <a:buChar char="•"/>
              <a:defRPr/>
            </a:pPr>
            <a:r>
              <a:rPr lang="tr-TR" sz="2200" b="1" u="sng" dirty="0"/>
              <a:t>Özellikleri</a:t>
            </a:r>
            <a:endParaRPr lang="tr-TR" sz="2200" u="sng" dirty="0"/>
          </a:p>
          <a:p>
            <a:pPr algn="just">
              <a:buFont typeface="Arial" charset="0"/>
              <a:buChar char="•"/>
              <a:defRPr/>
            </a:pPr>
            <a:r>
              <a:rPr lang="tr-TR" sz="2200" dirty="0" err="1"/>
              <a:t>Karbanilid</a:t>
            </a:r>
            <a:r>
              <a:rPr lang="tr-TR" sz="2200" dirty="0"/>
              <a:t> türevidir.</a:t>
            </a:r>
          </a:p>
          <a:p>
            <a:pPr algn="just">
              <a:buFont typeface="Arial" charset="0"/>
              <a:buChar char="•"/>
              <a:defRPr/>
            </a:pPr>
            <a:r>
              <a:rPr lang="tr-TR" sz="2200" dirty="0" err="1"/>
              <a:t>Dipropiyonat</a:t>
            </a:r>
            <a:r>
              <a:rPr lang="tr-TR" sz="2200" dirty="0"/>
              <a:t> ve </a:t>
            </a:r>
            <a:r>
              <a:rPr lang="tr-TR" sz="2200" dirty="0" err="1"/>
              <a:t>dihidroklorür</a:t>
            </a:r>
            <a:r>
              <a:rPr lang="tr-TR" sz="2200" dirty="0"/>
              <a:t> tuzları şeklinde bulunur; beyaz renkte tozdur. </a:t>
            </a:r>
          </a:p>
          <a:p>
            <a:pPr algn="just">
              <a:buFont typeface="Arial" charset="0"/>
              <a:buChar char="•"/>
              <a:defRPr/>
            </a:pPr>
            <a:r>
              <a:rPr lang="tr-TR" sz="2200" b="1" u="sng" dirty="0" err="1"/>
              <a:t>Farmakokinetik</a:t>
            </a:r>
            <a:endParaRPr lang="tr-TR" sz="2200" u="sng" dirty="0"/>
          </a:p>
          <a:p>
            <a:pPr algn="just">
              <a:buFont typeface="Arial" charset="0"/>
              <a:buChar char="•"/>
              <a:defRPr/>
            </a:pPr>
            <a:r>
              <a:rPr lang="tr-TR" sz="2200" dirty="0" err="1"/>
              <a:t>Parenteral</a:t>
            </a:r>
            <a:r>
              <a:rPr lang="tr-TR" sz="2200" dirty="0"/>
              <a:t> olarak kullanılır. </a:t>
            </a:r>
          </a:p>
          <a:p>
            <a:pPr algn="just">
              <a:buFont typeface="Arial" charset="0"/>
              <a:buChar char="•"/>
              <a:defRPr/>
            </a:pPr>
            <a:r>
              <a:rPr lang="tr-TR" sz="2200" dirty="0"/>
              <a:t>Koyunlarda Dİ 2 mg/kg dozda, plazmada 10.8 µg/</a:t>
            </a:r>
            <a:r>
              <a:rPr lang="tr-TR" sz="2200" dirty="0" err="1"/>
              <a:t>ml’lik</a:t>
            </a:r>
            <a:r>
              <a:rPr lang="tr-TR" sz="2200" dirty="0"/>
              <a:t> doruk yoğunluk sağlar; bu miktar 60 </a:t>
            </a:r>
            <a:r>
              <a:rPr lang="tr-TR" sz="2200" dirty="0" err="1"/>
              <a:t>dk</a:t>
            </a:r>
            <a:r>
              <a:rPr lang="tr-TR" sz="2200" dirty="0"/>
              <a:t> içinde 1.9 µg/</a:t>
            </a:r>
            <a:r>
              <a:rPr lang="tr-TR" sz="2200" dirty="0" err="1"/>
              <a:t>ml’ye</a:t>
            </a:r>
            <a:r>
              <a:rPr lang="tr-TR" sz="2200" dirty="0"/>
              <a:t> iner. </a:t>
            </a:r>
          </a:p>
          <a:p>
            <a:pPr algn="just">
              <a:buFont typeface="Arial" charset="0"/>
              <a:buChar char="•"/>
              <a:defRPr/>
            </a:pPr>
            <a:r>
              <a:rPr lang="tr-TR" sz="2200" dirty="0"/>
              <a:t>Plazma proteinlerine sıkıca bağlanır.</a:t>
            </a:r>
          </a:p>
          <a:p>
            <a:pPr algn="just">
              <a:buFont typeface="Arial" charset="0"/>
              <a:buChar char="•"/>
              <a:defRPr/>
            </a:pPr>
            <a:r>
              <a:rPr lang="tr-TR" sz="2200" dirty="0"/>
              <a:t>Kİ yolla verildiğinde, 4 hafta süreyle doku ve organlarda ölçülebilir miktarlarda bulunur. </a:t>
            </a:r>
          </a:p>
          <a:p>
            <a:pPr algn="just">
              <a:buFont typeface="Arial" charset="0"/>
              <a:buChar char="•"/>
              <a:defRPr/>
            </a:pPr>
            <a:r>
              <a:rPr lang="tr-TR" sz="2200" dirty="0"/>
              <a:t>Vücudu değişmemiş halde büyük ölçüde idrar (%90) ve dışkıyla terk eder.</a:t>
            </a:r>
          </a:p>
        </p:txBody>
      </p:sp>
      <p:sp>
        <p:nvSpPr>
          <p:cNvPr id="5632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FFA1C69-FAD3-41E2-BB22-D2C87192D577}" type="slidenum">
              <a:rPr lang="tr-TR" altLang="tr-TR" sz="1200">
                <a:solidFill>
                  <a:srgbClr val="898989"/>
                </a:solidFill>
              </a:rPr>
              <a:pPr>
                <a:spcBef>
                  <a:spcPct val="0"/>
                </a:spcBef>
                <a:buFontTx/>
                <a:buNone/>
              </a:pPr>
              <a:t>52</a:t>
            </a:fld>
            <a:endParaRPr lang="tr-TR" altLang="tr-TR" sz="1200">
              <a:solidFill>
                <a:srgbClr val="898989"/>
              </a:solidFill>
            </a:endParaRPr>
          </a:p>
        </p:txBody>
      </p:sp>
    </p:spTree>
    <p:extLst>
      <p:ext uri="{BB962C8B-B14F-4D97-AF65-F5344CB8AC3E}">
        <p14:creationId xmlns:p14="http://schemas.microsoft.com/office/powerpoint/2010/main" val="12397479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142876"/>
            <a:ext cx="8229600" cy="582613"/>
          </a:xfrm>
          <a:solidFill>
            <a:schemeClr val="accent3">
              <a:lumMod val="20000"/>
              <a:lumOff val="80000"/>
            </a:schemeClr>
          </a:solidFill>
        </p:spPr>
        <p:txBody>
          <a:bodyPr/>
          <a:lstStyle/>
          <a:p>
            <a:pPr>
              <a:defRPr/>
            </a:pPr>
            <a:r>
              <a:rPr lang="tr-TR" sz="3200" b="1" dirty="0"/>
              <a:t>2. </a:t>
            </a:r>
            <a:r>
              <a:rPr lang="tr-TR" sz="3200" b="1" dirty="0" err="1"/>
              <a:t>Babesia</a:t>
            </a:r>
            <a:r>
              <a:rPr lang="tr-TR" sz="3200" b="1" dirty="0"/>
              <a:t> Türlerine Etkiyen İlaçlar</a:t>
            </a:r>
            <a:endParaRPr lang="tr-TR" sz="3200" dirty="0"/>
          </a:p>
        </p:txBody>
      </p:sp>
      <p:sp>
        <p:nvSpPr>
          <p:cNvPr id="3" name="2 İçerik Yer Tutucusu"/>
          <p:cNvSpPr>
            <a:spLocks noGrp="1"/>
          </p:cNvSpPr>
          <p:nvPr>
            <p:ph idx="1"/>
          </p:nvPr>
        </p:nvSpPr>
        <p:spPr>
          <a:xfrm>
            <a:off x="1981200" y="857250"/>
            <a:ext cx="8229600" cy="5715000"/>
          </a:xfrm>
          <a:solidFill>
            <a:schemeClr val="tx2">
              <a:lumMod val="20000"/>
              <a:lumOff val="80000"/>
            </a:schemeClr>
          </a:solidFill>
        </p:spPr>
        <p:txBody>
          <a:bodyPr rtlCol="0">
            <a:noAutofit/>
          </a:bodyPr>
          <a:lstStyle/>
          <a:p>
            <a:pPr algn="just">
              <a:buFont typeface="Arial" charset="0"/>
              <a:buChar char="•"/>
              <a:defRPr/>
            </a:pPr>
            <a:r>
              <a:rPr lang="tr-TR" sz="2000" b="1" u="sng" dirty="0"/>
              <a:t>Etki şekli</a:t>
            </a:r>
            <a:endParaRPr lang="tr-TR" sz="2000" u="sng" dirty="0"/>
          </a:p>
          <a:p>
            <a:pPr algn="just">
              <a:buFont typeface="Arial" charset="0"/>
              <a:buChar char="•"/>
              <a:defRPr/>
            </a:pPr>
            <a:r>
              <a:rPr lang="tr-TR" sz="2000" dirty="0"/>
              <a:t>Parazitleri doğrudan etkiler; </a:t>
            </a:r>
            <a:r>
              <a:rPr lang="tr-TR" sz="2000" dirty="0" err="1"/>
              <a:t>poliaminlerin</a:t>
            </a:r>
            <a:r>
              <a:rPr lang="tr-TR" sz="2000" dirty="0"/>
              <a:t> şekillenmesi veya kullanılması ile parazit taşıyan alyuvarlara </a:t>
            </a:r>
            <a:r>
              <a:rPr lang="tr-TR" sz="2000" dirty="0" err="1"/>
              <a:t>inozitolun</a:t>
            </a:r>
            <a:r>
              <a:rPr lang="tr-TR" sz="2000" dirty="0"/>
              <a:t> girişini engeller. </a:t>
            </a:r>
          </a:p>
          <a:p>
            <a:pPr algn="just">
              <a:buFont typeface="Arial" charset="0"/>
              <a:buChar char="•"/>
              <a:defRPr/>
            </a:pPr>
            <a:r>
              <a:rPr lang="tr-TR" sz="2000" dirty="0"/>
              <a:t>Hücre çekirdeğinin sayısı ve büyüklüğünde artışa, </a:t>
            </a:r>
            <a:r>
              <a:rPr lang="tr-TR" sz="2000" dirty="0" err="1"/>
              <a:t>stoplazmada</a:t>
            </a:r>
            <a:r>
              <a:rPr lang="tr-TR" sz="2000" dirty="0"/>
              <a:t> </a:t>
            </a:r>
            <a:r>
              <a:rPr lang="tr-TR" sz="2000" dirty="0" err="1"/>
              <a:t>vakuoller</a:t>
            </a:r>
            <a:r>
              <a:rPr lang="tr-TR" sz="2000" dirty="0"/>
              <a:t> şekillenmesine yol açar. </a:t>
            </a:r>
          </a:p>
          <a:p>
            <a:pPr algn="just">
              <a:buFont typeface="Arial" charset="0"/>
              <a:buChar char="•"/>
              <a:defRPr/>
            </a:pPr>
            <a:r>
              <a:rPr lang="tr-TR" sz="2000" b="1" u="sng" dirty="0"/>
              <a:t>Etkisi</a:t>
            </a:r>
            <a:endParaRPr lang="tr-TR" sz="2000" u="sng" dirty="0"/>
          </a:p>
          <a:p>
            <a:pPr algn="just">
              <a:buFont typeface="Arial" charset="0"/>
              <a:buChar char="•"/>
              <a:defRPr/>
            </a:pPr>
            <a:r>
              <a:rPr lang="tr-TR" sz="2000" i="1" dirty="0" err="1"/>
              <a:t>Babesia</a:t>
            </a:r>
            <a:r>
              <a:rPr lang="tr-TR" sz="2000" dirty="0"/>
              <a:t> ve </a:t>
            </a:r>
            <a:r>
              <a:rPr lang="tr-TR" sz="2000" i="1" dirty="0" err="1"/>
              <a:t>Anaplasma</a:t>
            </a:r>
            <a:r>
              <a:rPr lang="tr-TR" sz="2000" i="1" dirty="0"/>
              <a:t> </a:t>
            </a:r>
            <a:r>
              <a:rPr lang="tr-TR" sz="2000" dirty="0"/>
              <a:t>türlerine etkilidir.</a:t>
            </a:r>
          </a:p>
          <a:p>
            <a:pPr algn="just">
              <a:buFont typeface="Arial" charset="0"/>
              <a:buChar char="•"/>
              <a:defRPr/>
            </a:pPr>
            <a:r>
              <a:rPr lang="tr-TR" sz="2000" dirty="0"/>
              <a:t>DA veya Kİ yolla 2 mg/kg dozda, sığırlarda </a:t>
            </a:r>
            <a:r>
              <a:rPr lang="tr-TR" sz="2000" i="1" dirty="0"/>
              <a:t>B.</a:t>
            </a:r>
            <a:r>
              <a:rPr lang="tr-TR" sz="2000" i="1" dirty="0" err="1"/>
              <a:t>bigemina</a:t>
            </a:r>
            <a:r>
              <a:rPr lang="tr-TR" sz="2000" i="1" dirty="0"/>
              <a:t>, B.</a:t>
            </a:r>
            <a:r>
              <a:rPr lang="tr-TR" sz="2000" i="1" dirty="0" err="1"/>
              <a:t>argentina</a:t>
            </a:r>
            <a:r>
              <a:rPr lang="tr-TR" sz="2000" dirty="0"/>
              <a:t> ve </a:t>
            </a:r>
            <a:r>
              <a:rPr lang="tr-TR" sz="2000" i="1" dirty="0"/>
              <a:t>B.</a:t>
            </a:r>
            <a:r>
              <a:rPr lang="tr-TR" sz="2000" i="1" dirty="0" err="1"/>
              <a:t>divergens</a:t>
            </a:r>
            <a:r>
              <a:rPr lang="tr-TR" sz="2000" dirty="0" err="1"/>
              <a:t>’e</a:t>
            </a:r>
            <a:r>
              <a:rPr lang="tr-TR" sz="2000" dirty="0"/>
              <a:t> karşı koruyucu etki oluşturur; etki 30 gün sürebilir. </a:t>
            </a:r>
          </a:p>
          <a:p>
            <a:pPr lvl="1" algn="just">
              <a:buFont typeface="Arial" charset="0"/>
              <a:buChar char="–"/>
              <a:defRPr/>
            </a:pPr>
            <a:r>
              <a:rPr lang="tr-TR" sz="1600" dirty="0"/>
              <a:t>Koruyucu etkisi altında doğal bir bulaşma olursa, hastalığa karşı bağışıklık gelişir. </a:t>
            </a:r>
          </a:p>
          <a:p>
            <a:pPr algn="just">
              <a:buFont typeface="Arial" charset="0"/>
              <a:buChar char="•"/>
              <a:defRPr/>
            </a:pPr>
            <a:r>
              <a:rPr lang="tr-TR" sz="2000" dirty="0"/>
              <a:t>Sığırlardaki </a:t>
            </a:r>
            <a:r>
              <a:rPr lang="tr-TR" sz="2000" dirty="0" err="1"/>
              <a:t>babesiyozis</a:t>
            </a:r>
            <a:r>
              <a:rPr lang="tr-TR" sz="2000" dirty="0"/>
              <a:t> olaylarında kansızlığın önlenmesi ve kandaki parazitlerin uzaklaştırılmasında çok etkilidir. </a:t>
            </a:r>
          </a:p>
          <a:p>
            <a:pPr algn="just">
              <a:buFont typeface="Arial" charset="0"/>
              <a:buChar char="•"/>
              <a:defRPr/>
            </a:pPr>
            <a:r>
              <a:rPr lang="tr-TR" sz="2000" dirty="0"/>
              <a:t>DA veya Kİ yolla 1 mg/kg dozda sığırlarda tüm </a:t>
            </a:r>
            <a:r>
              <a:rPr lang="tr-TR" sz="2000" i="1" dirty="0" err="1"/>
              <a:t>Babesia</a:t>
            </a:r>
            <a:r>
              <a:rPr lang="tr-TR" sz="2000" dirty="0"/>
              <a:t> türlerine etkilidir. </a:t>
            </a:r>
          </a:p>
          <a:p>
            <a:pPr algn="just">
              <a:buFont typeface="Arial" charset="0"/>
              <a:buChar char="•"/>
              <a:defRPr/>
            </a:pPr>
            <a:r>
              <a:rPr lang="tr-TR" sz="2000" dirty="0"/>
              <a:t>Sağaltım dozunun biraz üzerindeki miktarlarda, etkenleri tümüyle yok eder. </a:t>
            </a:r>
          </a:p>
          <a:p>
            <a:pPr lvl="1" algn="just">
              <a:buFont typeface="Arial" charset="0"/>
              <a:buChar char="–"/>
              <a:defRPr/>
            </a:pPr>
            <a:r>
              <a:rPr lang="tr-TR" sz="1600" dirty="0" err="1"/>
              <a:t>Babesiyozdaki</a:t>
            </a:r>
            <a:r>
              <a:rPr lang="tr-TR" sz="1600" dirty="0"/>
              <a:t> koruyucu etkisi diğer ilaçlara olan önemli bir üstünlüğüdür. </a:t>
            </a:r>
          </a:p>
          <a:p>
            <a:pPr algn="just">
              <a:buFont typeface="Arial" charset="0"/>
              <a:buChar char="•"/>
              <a:defRPr/>
            </a:pPr>
            <a:r>
              <a:rPr lang="tr-TR" sz="2000" dirty="0"/>
              <a:t>Atlardaki </a:t>
            </a:r>
            <a:r>
              <a:rPr lang="tr-TR" sz="2000" i="1" dirty="0"/>
              <a:t>B.</a:t>
            </a:r>
            <a:r>
              <a:rPr lang="tr-TR" sz="2000" i="1" dirty="0" err="1"/>
              <a:t>caballi</a:t>
            </a:r>
            <a:r>
              <a:rPr lang="tr-TR" sz="2000" dirty="0"/>
              <a:t> ve köpeklerdeki </a:t>
            </a:r>
            <a:r>
              <a:rPr lang="tr-TR" sz="2000" i="1" dirty="0"/>
              <a:t>B.</a:t>
            </a:r>
            <a:r>
              <a:rPr lang="tr-TR" sz="2000" i="1" dirty="0" err="1"/>
              <a:t>canis</a:t>
            </a:r>
            <a:r>
              <a:rPr lang="tr-TR" sz="2000" dirty="0"/>
              <a:t> de duyarlıdır.</a:t>
            </a:r>
          </a:p>
        </p:txBody>
      </p:sp>
      <p:sp>
        <p:nvSpPr>
          <p:cNvPr id="5734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0ABBDCA-4231-4C74-81DF-12F8DF69B308}" type="slidenum">
              <a:rPr lang="tr-TR" altLang="tr-TR" sz="1200">
                <a:solidFill>
                  <a:srgbClr val="898989"/>
                </a:solidFill>
              </a:rPr>
              <a:pPr>
                <a:spcBef>
                  <a:spcPct val="0"/>
                </a:spcBef>
                <a:buFontTx/>
                <a:buNone/>
              </a:pPr>
              <a:t>53</a:t>
            </a:fld>
            <a:endParaRPr lang="tr-TR" altLang="tr-TR" sz="1200">
              <a:solidFill>
                <a:srgbClr val="898989"/>
              </a:solidFill>
            </a:endParaRPr>
          </a:p>
        </p:txBody>
      </p:sp>
    </p:spTree>
    <p:extLst>
      <p:ext uri="{BB962C8B-B14F-4D97-AF65-F5344CB8AC3E}">
        <p14:creationId xmlns:p14="http://schemas.microsoft.com/office/powerpoint/2010/main" val="15797117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142876"/>
            <a:ext cx="8229600" cy="582613"/>
          </a:xfrm>
          <a:solidFill>
            <a:schemeClr val="accent3">
              <a:lumMod val="20000"/>
              <a:lumOff val="80000"/>
            </a:schemeClr>
          </a:solidFill>
        </p:spPr>
        <p:txBody>
          <a:bodyPr/>
          <a:lstStyle/>
          <a:p>
            <a:pPr>
              <a:defRPr/>
            </a:pPr>
            <a:r>
              <a:rPr lang="tr-TR" sz="3200" b="1" dirty="0"/>
              <a:t>2. </a:t>
            </a:r>
            <a:r>
              <a:rPr lang="tr-TR" sz="3200" b="1" dirty="0" err="1"/>
              <a:t>Babesia</a:t>
            </a:r>
            <a:r>
              <a:rPr lang="tr-TR" sz="3200" b="1" dirty="0"/>
              <a:t> Türlerine Etkiyen İlaçlar</a:t>
            </a:r>
            <a:endParaRPr lang="tr-TR" sz="3200" dirty="0"/>
          </a:p>
        </p:txBody>
      </p:sp>
      <p:sp>
        <p:nvSpPr>
          <p:cNvPr id="3" name="2 İçerik Yer Tutucusu"/>
          <p:cNvSpPr>
            <a:spLocks noGrp="1"/>
          </p:cNvSpPr>
          <p:nvPr>
            <p:ph idx="1"/>
          </p:nvPr>
        </p:nvSpPr>
        <p:spPr>
          <a:xfrm>
            <a:off x="1981200" y="857250"/>
            <a:ext cx="8229600" cy="6000750"/>
          </a:xfrm>
          <a:solidFill>
            <a:schemeClr val="tx2">
              <a:lumMod val="20000"/>
              <a:lumOff val="80000"/>
            </a:schemeClr>
          </a:solidFill>
        </p:spPr>
        <p:txBody>
          <a:bodyPr rtlCol="0">
            <a:noAutofit/>
          </a:bodyPr>
          <a:lstStyle/>
          <a:p>
            <a:pPr algn="just">
              <a:buFont typeface="Arial" charset="0"/>
              <a:buNone/>
              <a:defRPr/>
            </a:pPr>
            <a:r>
              <a:rPr lang="tr-TR" sz="1600" b="1" u="sng" dirty="0"/>
              <a:t>Zehirliliği ve istenmeyen etkileri</a:t>
            </a:r>
            <a:endParaRPr lang="tr-TR" sz="1600" u="sng" dirty="0"/>
          </a:p>
          <a:p>
            <a:pPr algn="just">
              <a:buFont typeface="Arial" charset="0"/>
              <a:buChar char="•"/>
              <a:defRPr/>
            </a:pPr>
            <a:r>
              <a:rPr lang="tr-TR" sz="1400" dirty="0" err="1"/>
              <a:t>Laboratuvar</a:t>
            </a:r>
            <a:r>
              <a:rPr lang="tr-TR" sz="1400" dirty="0"/>
              <a:t> hayvanları için güvenli bir maddedir; ama, evcil hayvanlardaki sağaltım indeksi küçüktür. </a:t>
            </a:r>
          </a:p>
          <a:p>
            <a:pPr algn="just">
              <a:buFont typeface="Arial" charset="0"/>
              <a:buChar char="•"/>
              <a:defRPr/>
            </a:pPr>
            <a:r>
              <a:rPr lang="tr-TR" sz="1600" b="1" u="sng" dirty="0"/>
              <a:t>Uyarılar</a:t>
            </a:r>
            <a:endParaRPr lang="tr-TR" sz="1600" u="sng" dirty="0"/>
          </a:p>
          <a:p>
            <a:pPr marL="342900" lvl="2" indent="-342900" algn="just">
              <a:buFont typeface="Arial" charset="0"/>
              <a:buChar char="•"/>
              <a:defRPr/>
            </a:pPr>
            <a:r>
              <a:rPr lang="tr-TR" sz="1600" dirty="0"/>
              <a:t>İlaç Dİ yolla kullanılmamalıdır. </a:t>
            </a:r>
          </a:p>
          <a:p>
            <a:pPr marL="342900" lvl="2" indent="-342900" algn="just">
              <a:buFont typeface="Arial" charset="0"/>
              <a:buChar char="•"/>
              <a:defRPr/>
            </a:pPr>
            <a:r>
              <a:rPr lang="tr-TR" sz="1600" dirty="0"/>
              <a:t>İlaç verilen hayvanların doku ve organlarında 5.5-6 ay süreyle kalıntılarına rastlanır. </a:t>
            </a:r>
          </a:p>
          <a:p>
            <a:pPr marL="342900" lvl="2" indent="-342900" algn="just">
              <a:buFont typeface="Arial" charset="0"/>
              <a:buChar char="•"/>
              <a:defRPr/>
            </a:pPr>
            <a:r>
              <a:rPr lang="tr-TR" sz="1600" dirty="0" err="1"/>
              <a:t>Karsinojenik</a:t>
            </a:r>
            <a:r>
              <a:rPr lang="tr-TR" sz="1600" dirty="0"/>
              <a:t> olabileceği yönünde bilgiler vardır.</a:t>
            </a:r>
          </a:p>
          <a:p>
            <a:pPr algn="just">
              <a:buFont typeface="Arial" charset="0"/>
              <a:buChar char="•"/>
              <a:defRPr/>
            </a:pPr>
            <a:r>
              <a:rPr lang="tr-TR" sz="2000" b="1" u="sng" dirty="0"/>
              <a:t>Kullanılması</a:t>
            </a:r>
            <a:endParaRPr lang="tr-TR" sz="2000" u="sng" dirty="0"/>
          </a:p>
          <a:p>
            <a:pPr algn="just">
              <a:buFont typeface="Arial" charset="0"/>
              <a:buChar char="•"/>
              <a:defRPr/>
            </a:pPr>
            <a:r>
              <a:rPr lang="tr-TR" sz="2000" dirty="0"/>
              <a:t>Kİ veya DA yolla uygulanır. </a:t>
            </a:r>
          </a:p>
          <a:p>
            <a:pPr algn="just">
              <a:buFont typeface="Arial" charset="0"/>
              <a:buChar char="•"/>
              <a:defRPr/>
            </a:pPr>
            <a:r>
              <a:rPr lang="tr-TR" sz="2000" dirty="0"/>
              <a:t>Hem sağaltım hem de koruyucu olarak değerlendirilir. </a:t>
            </a:r>
          </a:p>
          <a:p>
            <a:pPr algn="just">
              <a:buFont typeface="Arial" charset="0"/>
              <a:buChar char="•"/>
              <a:defRPr/>
            </a:pPr>
            <a:r>
              <a:rPr lang="tr-TR" sz="2000" dirty="0" err="1"/>
              <a:t>Babesiyozun</a:t>
            </a:r>
            <a:r>
              <a:rPr lang="tr-TR" sz="2000" dirty="0"/>
              <a:t> sağaltımı için sığırlara 1-2 mg/kg, koyunlara 1 mg/kg, atlara 2-3.4 mg/kg, köpeklere 3-6 mg/kg dozlarda verilir. </a:t>
            </a:r>
          </a:p>
          <a:p>
            <a:pPr algn="just">
              <a:buFont typeface="Arial" charset="0"/>
              <a:buChar char="•"/>
              <a:defRPr/>
            </a:pPr>
            <a:r>
              <a:rPr lang="tr-TR" sz="2000" dirty="0"/>
              <a:t>Sığırlarda koruyucu olarak 2 mg/kg dozda kullanılır; bu miktar 3 mg/</a:t>
            </a:r>
            <a:r>
              <a:rPr lang="tr-TR" sz="2000" dirty="0" err="1"/>
              <a:t>kg’a</a:t>
            </a:r>
            <a:r>
              <a:rPr lang="tr-TR" sz="2000" dirty="0"/>
              <a:t> kadar artırılabilir. </a:t>
            </a:r>
          </a:p>
          <a:p>
            <a:pPr lvl="1" algn="just">
              <a:buFont typeface="Arial" charset="0"/>
              <a:buChar char="–"/>
              <a:defRPr/>
            </a:pPr>
            <a:r>
              <a:rPr lang="tr-TR" sz="2000" dirty="0"/>
              <a:t>1 ay süreyle koruma sağlar. </a:t>
            </a:r>
          </a:p>
          <a:p>
            <a:pPr algn="just">
              <a:buFont typeface="Arial" charset="0"/>
              <a:buChar char="•"/>
              <a:defRPr/>
            </a:pPr>
            <a:r>
              <a:rPr lang="tr-TR" sz="2000" dirty="0"/>
              <a:t>Atlarda </a:t>
            </a:r>
            <a:r>
              <a:rPr lang="tr-TR" sz="2000" i="1" dirty="0"/>
              <a:t>B.</a:t>
            </a:r>
            <a:r>
              <a:rPr lang="tr-TR" sz="2000" i="1" dirty="0" err="1"/>
              <a:t>caballi</a:t>
            </a:r>
            <a:r>
              <a:rPr lang="tr-TR" sz="2000" dirty="0" err="1"/>
              <a:t>’ye</a:t>
            </a:r>
            <a:r>
              <a:rPr lang="tr-TR" sz="2000" dirty="0"/>
              <a:t> karşı 2 gün süreyle 3 mg/kg, </a:t>
            </a:r>
            <a:r>
              <a:rPr lang="tr-TR" sz="2000" i="1" dirty="0"/>
              <a:t>B.</a:t>
            </a:r>
            <a:r>
              <a:rPr lang="tr-TR" sz="2000" i="1" dirty="0" err="1"/>
              <a:t>equi</a:t>
            </a:r>
            <a:r>
              <a:rPr lang="tr-TR" sz="2000" dirty="0" err="1"/>
              <a:t>’ye</a:t>
            </a:r>
            <a:r>
              <a:rPr lang="tr-TR" sz="2000" dirty="0"/>
              <a:t> karşı 3 gün arayla 5 kez 4 mg/kg.</a:t>
            </a:r>
          </a:p>
          <a:p>
            <a:pPr algn="just">
              <a:buFont typeface="Arial" charset="0"/>
              <a:buChar char="•"/>
              <a:defRPr/>
            </a:pPr>
            <a:r>
              <a:rPr lang="tr-TR" sz="2000" dirty="0"/>
              <a:t>Köpeklerde </a:t>
            </a:r>
            <a:r>
              <a:rPr lang="tr-TR" sz="2000" i="1" dirty="0"/>
              <a:t>B.</a:t>
            </a:r>
            <a:r>
              <a:rPr lang="tr-TR" sz="2000" i="1" dirty="0" err="1"/>
              <a:t>canis</a:t>
            </a:r>
            <a:r>
              <a:rPr lang="tr-TR" sz="2000" dirty="0" err="1"/>
              <a:t>’e</a:t>
            </a:r>
            <a:r>
              <a:rPr lang="tr-TR" sz="2000" dirty="0"/>
              <a:t> karşı önce 3.5 mg/kg, bir gün sonra da 7.5 mg/kg dozda verilir. </a:t>
            </a:r>
          </a:p>
        </p:txBody>
      </p:sp>
      <p:sp>
        <p:nvSpPr>
          <p:cNvPr id="5837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6AED1F8-4AC2-47A5-9997-B384F22735FC}" type="slidenum">
              <a:rPr lang="tr-TR" altLang="tr-TR" sz="1200">
                <a:solidFill>
                  <a:srgbClr val="898989"/>
                </a:solidFill>
              </a:rPr>
              <a:pPr>
                <a:spcBef>
                  <a:spcPct val="0"/>
                </a:spcBef>
                <a:buFontTx/>
                <a:buNone/>
              </a:pPr>
              <a:t>54</a:t>
            </a:fld>
            <a:endParaRPr lang="tr-TR" altLang="tr-TR" sz="1200">
              <a:solidFill>
                <a:srgbClr val="898989"/>
              </a:solidFill>
            </a:endParaRPr>
          </a:p>
        </p:txBody>
      </p:sp>
    </p:spTree>
    <p:extLst>
      <p:ext uri="{BB962C8B-B14F-4D97-AF65-F5344CB8AC3E}">
        <p14:creationId xmlns:p14="http://schemas.microsoft.com/office/powerpoint/2010/main" val="25974435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0"/>
            <a:ext cx="8229600" cy="439738"/>
          </a:xfrm>
          <a:solidFill>
            <a:schemeClr val="accent3">
              <a:lumMod val="20000"/>
              <a:lumOff val="80000"/>
            </a:schemeClr>
          </a:solidFill>
        </p:spPr>
        <p:txBody>
          <a:bodyPr>
            <a:normAutofit fontScale="90000"/>
          </a:bodyPr>
          <a:lstStyle/>
          <a:p>
            <a:pPr>
              <a:defRPr/>
            </a:pPr>
            <a:r>
              <a:rPr lang="tr-TR" sz="3200" b="1" dirty="0"/>
              <a:t>2. </a:t>
            </a:r>
            <a:r>
              <a:rPr lang="tr-TR" sz="3200" b="1" dirty="0" err="1"/>
              <a:t>Babesia</a:t>
            </a:r>
            <a:r>
              <a:rPr lang="tr-TR" sz="3200" b="1" dirty="0"/>
              <a:t> Türlerine Etkiyen İlaçlar</a:t>
            </a:r>
            <a:endParaRPr lang="tr-TR" sz="3200" dirty="0"/>
          </a:p>
        </p:txBody>
      </p:sp>
      <p:sp>
        <p:nvSpPr>
          <p:cNvPr id="3" name="2 İçerik Yer Tutucusu"/>
          <p:cNvSpPr>
            <a:spLocks noGrp="1"/>
          </p:cNvSpPr>
          <p:nvPr>
            <p:ph idx="1"/>
          </p:nvPr>
        </p:nvSpPr>
        <p:spPr>
          <a:xfrm>
            <a:off x="1981200" y="428625"/>
            <a:ext cx="8229600" cy="6357938"/>
          </a:xfrm>
          <a:solidFill>
            <a:schemeClr val="tx2">
              <a:lumMod val="20000"/>
              <a:lumOff val="80000"/>
            </a:schemeClr>
          </a:solidFill>
        </p:spPr>
        <p:txBody>
          <a:bodyPr rtlCol="0">
            <a:noAutofit/>
          </a:bodyPr>
          <a:lstStyle/>
          <a:p>
            <a:pPr algn="just">
              <a:buFont typeface="Arial" charset="0"/>
              <a:buNone/>
              <a:defRPr/>
            </a:pPr>
            <a:r>
              <a:rPr lang="tr-TR" sz="2000" b="1" dirty="0" err="1"/>
              <a:t>Amikarbalid</a:t>
            </a:r>
            <a:endParaRPr lang="tr-TR" sz="2000" b="1" u="sng" dirty="0"/>
          </a:p>
          <a:p>
            <a:pPr algn="just">
              <a:buFont typeface="Arial" charset="0"/>
              <a:buChar char="•"/>
              <a:defRPr/>
            </a:pPr>
            <a:r>
              <a:rPr lang="tr-TR" sz="1400" b="1" u="sng" dirty="0"/>
              <a:t>Etkisi</a:t>
            </a:r>
            <a:endParaRPr lang="tr-TR" sz="1400" u="sng" dirty="0"/>
          </a:p>
          <a:p>
            <a:pPr algn="just">
              <a:buFont typeface="Arial" charset="0"/>
              <a:buChar char="•"/>
              <a:defRPr/>
            </a:pPr>
            <a:r>
              <a:rPr lang="tr-TR" sz="1400" i="1" dirty="0"/>
              <a:t>B.</a:t>
            </a:r>
            <a:r>
              <a:rPr lang="tr-TR" sz="1400" i="1" dirty="0" err="1"/>
              <a:t>divergens</a:t>
            </a:r>
            <a:r>
              <a:rPr lang="tr-TR" sz="1400" i="1" dirty="0"/>
              <a:t>, B.</a:t>
            </a:r>
            <a:r>
              <a:rPr lang="tr-TR" sz="1400" i="1" dirty="0" err="1"/>
              <a:t>bovis</a:t>
            </a:r>
            <a:r>
              <a:rPr lang="tr-TR" sz="1400" i="1" dirty="0"/>
              <a:t>, B.</a:t>
            </a:r>
            <a:r>
              <a:rPr lang="tr-TR" sz="1400" i="1" dirty="0" err="1"/>
              <a:t>bigemina</a:t>
            </a:r>
            <a:r>
              <a:rPr lang="tr-TR" sz="1400" i="1" dirty="0"/>
              <a:t>, B.</a:t>
            </a:r>
            <a:r>
              <a:rPr lang="tr-TR" sz="1400" i="1" dirty="0" err="1"/>
              <a:t>argentina</a:t>
            </a:r>
            <a:r>
              <a:rPr lang="tr-TR" sz="1400" dirty="0"/>
              <a:t> ve </a:t>
            </a:r>
            <a:r>
              <a:rPr lang="tr-TR" sz="1400" i="1" dirty="0"/>
              <a:t>B.</a:t>
            </a:r>
            <a:r>
              <a:rPr lang="tr-TR" sz="1400" i="1" dirty="0" err="1"/>
              <a:t>caballi</a:t>
            </a:r>
            <a:r>
              <a:rPr lang="tr-TR" sz="1400" dirty="0" err="1"/>
              <a:t>’ye</a:t>
            </a:r>
            <a:r>
              <a:rPr lang="tr-TR" sz="1400" dirty="0"/>
              <a:t> etkilidir; </a:t>
            </a:r>
            <a:r>
              <a:rPr lang="tr-TR" sz="1400" i="1" dirty="0"/>
              <a:t>B.</a:t>
            </a:r>
            <a:r>
              <a:rPr lang="tr-TR" sz="1400" i="1" dirty="0" err="1"/>
              <a:t>canis</a:t>
            </a:r>
            <a:r>
              <a:rPr lang="tr-TR" sz="1400" dirty="0" err="1"/>
              <a:t>’e</a:t>
            </a:r>
            <a:r>
              <a:rPr lang="tr-TR" sz="1400" dirty="0"/>
              <a:t> etkisi </a:t>
            </a:r>
            <a:r>
              <a:rPr lang="tr-TR" sz="1400" dirty="0" err="1"/>
              <a:t>fenamidin</a:t>
            </a:r>
            <a:r>
              <a:rPr lang="tr-TR" sz="1400" dirty="0"/>
              <a:t> kadar güçlü değildir. </a:t>
            </a:r>
          </a:p>
          <a:p>
            <a:pPr algn="just">
              <a:buFont typeface="Arial" charset="0"/>
              <a:buChar char="•"/>
              <a:defRPr/>
            </a:pPr>
            <a:r>
              <a:rPr lang="tr-TR" sz="1400" dirty="0"/>
              <a:t>Verilmesini takiben 48 saat içinde idrarla çıkarılan </a:t>
            </a:r>
            <a:r>
              <a:rPr lang="tr-TR" sz="1400" dirty="0" err="1"/>
              <a:t>Hb</a:t>
            </a:r>
            <a:r>
              <a:rPr lang="tr-TR" sz="1400" dirty="0"/>
              <a:t> miktarı önemli ölçüde düşer.</a:t>
            </a:r>
          </a:p>
          <a:p>
            <a:pPr lvl="1" algn="just">
              <a:buFont typeface="Arial" charset="0"/>
              <a:buChar char="–"/>
              <a:defRPr/>
            </a:pPr>
            <a:r>
              <a:rPr lang="tr-TR" sz="1400" dirty="0"/>
              <a:t>İlk uygulamayı takiben 24 saat sonra gerekirse ikinci bir uygulama yapılabilir. </a:t>
            </a:r>
          </a:p>
          <a:p>
            <a:pPr algn="just">
              <a:buFont typeface="Arial" charset="0"/>
              <a:buChar char="•"/>
              <a:defRPr/>
            </a:pPr>
            <a:r>
              <a:rPr lang="tr-TR" sz="1400" dirty="0"/>
              <a:t>Parazitler arasında ilaca dirençli </a:t>
            </a:r>
            <a:r>
              <a:rPr lang="tr-TR" sz="1400" dirty="0" err="1"/>
              <a:t>suşlar</a:t>
            </a:r>
            <a:r>
              <a:rPr lang="tr-TR" sz="1400" dirty="0"/>
              <a:t> ortaya çıkabilir. </a:t>
            </a:r>
          </a:p>
          <a:p>
            <a:pPr algn="just">
              <a:buFont typeface="Arial" charset="0"/>
              <a:buChar char="•"/>
              <a:defRPr/>
            </a:pPr>
            <a:r>
              <a:rPr lang="tr-TR" sz="1400" b="1" u="sng" dirty="0"/>
              <a:t>İstenmeyen etkileri</a:t>
            </a:r>
            <a:endParaRPr lang="tr-TR" sz="1400" u="sng" dirty="0"/>
          </a:p>
          <a:p>
            <a:pPr algn="just">
              <a:buFont typeface="Arial" charset="0"/>
              <a:buChar char="•"/>
              <a:defRPr/>
            </a:pPr>
            <a:r>
              <a:rPr lang="tr-TR" sz="1400" dirty="0"/>
              <a:t>Sağaltım indeksi büyüktür.</a:t>
            </a:r>
          </a:p>
          <a:p>
            <a:pPr algn="just">
              <a:buFont typeface="Arial" charset="0"/>
              <a:buChar char="•"/>
              <a:defRPr/>
            </a:pPr>
            <a:r>
              <a:rPr lang="tr-TR" sz="1400" dirty="0"/>
              <a:t>Sığır ve köpeklere 40 mg/kg dozda verildiğinde bile sadece geçici olarak sistemik tepki ortaya çıkabilir. </a:t>
            </a:r>
          </a:p>
          <a:p>
            <a:pPr algn="just">
              <a:buFont typeface="Arial" charset="0"/>
              <a:buChar char="•"/>
              <a:defRPr/>
            </a:pPr>
            <a:r>
              <a:rPr lang="tr-TR" sz="1400" dirty="0"/>
              <a:t>İlaca en duyarlı hayvan attır; sağaltım dozunun 5 katı ölüme yol açabilir. </a:t>
            </a:r>
          </a:p>
          <a:p>
            <a:pPr algn="just">
              <a:buFont typeface="Arial" charset="0"/>
              <a:buChar char="•"/>
              <a:defRPr/>
            </a:pPr>
            <a:r>
              <a:rPr lang="tr-TR" sz="1400" dirty="0"/>
              <a:t>Ölen hayvanların karaciğer ve böbreklerinde ciddi nekroz dikkat çeker. </a:t>
            </a:r>
          </a:p>
          <a:p>
            <a:pPr algn="just">
              <a:buFont typeface="Arial" charset="0"/>
              <a:buChar char="•"/>
              <a:defRPr/>
            </a:pPr>
            <a:r>
              <a:rPr lang="tr-TR" sz="1400" dirty="0"/>
              <a:t>Sağaltım dozlarında hayvanlarda karşılaşılan hemen tek yan etki </a:t>
            </a:r>
            <a:r>
              <a:rPr lang="tr-TR" sz="1400" dirty="0" err="1"/>
              <a:t>ataksidir</a:t>
            </a:r>
            <a:r>
              <a:rPr lang="tr-TR" sz="1400" dirty="0"/>
              <a:t>. </a:t>
            </a:r>
          </a:p>
          <a:p>
            <a:pPr algn="just">
              <a:buFont typeface="Arial" charset="0"/>
              <a:buChar char="•"/>
              <a:defRPr/>
            </a:pPr>
            <a:r>
              <a:rPr lang="tr-TR" sz="1400" dirty="0"/>
              <a:t>Kİ yolla, uygulama yerinde geçici şişme, DA şiddetli yerel tepkiye yol açabilir; son durum </a:t>
            </a:r>
            <a:r>
              <a:rPr lang="tr-TR" sz="1400" dirty="0" err="1"/>
              <a:t>histamin</a:t>
            </a:r>
            <a:r>
              <a:rPr lang="tr-TR" sz="1400" dirty="0"/>
              <a:t> açığa çıkmasıyla ilgili olabilir.</a:t>
            </a:r>
            <a:endParaRPr lang="tr-TR" sz="1800" dirty="0"/>
          </a:p>
          <a:p>
            <a:pPr algn="just">
              <a:buFont typeface="Arial" charset="0"/>
              <a:buChar char="•"/>
              <a:defRPr/>
            </a:pPr>
            <a:r>
              <a:rPr lang="tr-TR" sz="1700" b="1" dirty="0"/>
              <a:t>Kullanılması</a:t>
            </a:r>
            <a:endParaRPr lang="tr-TR" sz="1700" dirty="0"/>
          </a:p>
          <a:p>
            <a:pPr algn="just">
              <a:buFont typeface="Arial" charset="0"/>
              <a:buChar char="•"/>
              <a:defRPr/>
            </a:pPr>
            <a:r>
              <a:rPr lang="tr-TR" sz="1700" dirty="0"/>
              <a:t>Hastalığı tümüyle söndürmeksizin başlıca klinik belirtileri kontrol altına alarak bağışıklığı teşvik etmek için kullanılır. </a:t>
            </a:r>
          </a:p>
          <a:p>
            <a:pPr algn="just">
              <a:buFont typeface="Arial" charset="0"/>
              <a:buChar char="•"/>
              <a:defRPr/>
            </a:pPr>
            <a:r>
              <a:rPr lang="tr-TR" sz="1700" dirty="0"/>
              <a:t>Tercihen ateşin en yüksek olduğu devrede Kİ, DA veya yavaş Dİ enjeksiyonla verilir. </a:t>
            </a:r>
          </a:p>
          <a:p>
            <a:pPr algn="just">
              <a:buFont typeface="Arial" charset="0"/>
              <a:buChar char="•"/>
              <a:defRPr/>
            </a:pPr>
            <a:r>
              <a:rPr lang="tr-TR" sz="1700" dirty="0"/>
              <a:t>%50 çözelti şeklinde 5-10 mg/kg dozlarda verilir. </a:t>
            </a:r>
          </a:p>
          <a:p>
            <a:pPr algn="just">
              <a:buFont typeface="Arial" charset="0"/>
              <a:buNone/>
              <a:defRPr/>
            </a:pPr>
            <a:r>
              <a:rPr lang="tr-TR" sz="2000" b="1" dirty="0" err="1"/>
              <a:t>Tetrasiklinler</a:t>
            </a:r>
            <a:r>
              <a:rPr lang="tr-TR" sz="1800" dirty="0"/>
              <a:t> </a:t>
            </a:r>
          </a:p>
          <a:p>
            <a:pPr algn="just">
              <a:buFont typeface="Arial" charset="0"/>
              <a:buNone/>
              <a:defRPr/>
            </a:pPr>
            <a:endParaRPr lang="tr-TR" sz="1800" dirty="0"/>
          </a:p>
        </p:txBody>
      </p:sp>
      <p:sp>
        <p:nvSpPr>
          <p:cNvPr id="5939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7E6BDCB-4E96-49F7-9FD1-338674859C7A}" type="slidenum">
              <a:rPr lang="tr-TR" altLang="tr-TR" sz="1200">
                <a:solidFill>
                  <a:srgbClr val="898989"/>
                </a:solidFill>
              </a:rPr>
              <a:pPr>
                <a:spcBef>
                  <a:spcPct val="0"/>
                </a:spcBef>
                <a:buFontTx/>
                <a:buNone/>
              </a:pPr>
              <a:t>55</a:t>
            </a:fld>
            <a:endParaRPr lang="tr-TR" altLang="tr-TR" sz="1200">
              <a:solidFill>
                <a:srgbClr val="898989"/>
              </a:solidFill>
            </a:endParaRPr>
          </a:p>
        </p:txBody>
      </p:sp>
    </p:spTree>
    <p:extLst>
      <p:ext uri="{BB962C8B-B14F-4D97-AF65-F5344CB8AC3E}">
        <p14:creationId xmlns:p14="http://schemas.microsoft.com/office/powerpoint/2010/main" val="12091527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3. </a:t>
            </a:r>
            <a:r>
              <a:rPr lang="tr-TR" sz="3200" b="1" dirty="0" err="1"/>
              <a:t>Theileria</a:t>
            </a:r>
            <a:r>
              <a:rPr lang="tr-TR" sz="3200" b="1" dirty="0"/>
              <a:t> Türlerine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Char char="•"/>
              <a:defRPr/>
            </a:pPr>
            <a:r>
              <a:rPr lang="tr-TR" sz="2400" dirty="0" err="1"/>
              <a:t>Theileriosis</a:t>
            </a:r>
            <a:r>
              <a:rPr lang="tr-TR" sz="2400" dirty="0"/>
              <a:t> sığır, koyun ve keçilerde </a:t>
            </a:r>
            <a:r>
              <a:rPr lang="tr-TR" sz="2400" i="1" dirty="0" err="1"/>
              <a:t>Theileria</a:t>
            </a:r>
            <a:r>
              <a:rPr lang="tr-TR" sz="2400" dirty="0"/>
              <a:t> türü kan parazitleri tarafından yol açılan öldürücü bir hastalıktır. </a:t>
            </a:r>
          </a:p>
          <a:p>
            <a:pPr algn="just">
              <a:buFont typeface="Arial" charset="0"/>
              <a:buChar char="•"/>
              <a:defRPr/>
            </a:pPr>
            <a:r>
              <a:rPr lang="tr-TR" sz="2400" dirty="0"/>
              <a:t>Hastalığın etkenleri </a:t>
            </a:r>
            <a:r>
              <a:rPr lang="tr-TR" sz="2400" i="1" dirty="0" err="1"/>
              <a:t>Theileria</a:t>
            </a:r>
            <a:r>
              <a:rPr lang="tr-TR" sz="2400" i="1" dirty="0"/>
              <a:t> </a:t>
            </a:r>
            <a:r>
              <a:rPr lang="tr-TR" sz="2400" i="1" dirty="0" err="1"/>
              <a:t>annulata</a:t>
            </a:r>
            <a:r>
              <a:rPr lang="tr-TR" sz="2400" i="1" dirty="0"/>
              <a:t>, </a:t>
            </a:r>
            <a:r>
              <a:rPr lang="tr-TR" sz="2400" i="1" dirty="0" err="1"/>
              <a:t>Th</a:t>
            </a:r>
            <a:r>
              <a:rPr lang="tr-TR" sz="2400" i="1" dirty="0"/>
              <a:t>.</a:t>
            </a:r>
            <a:r>
              <a:rPr lang="tr-TR" sz="2400" i="1" dirty="0" err="1"/>
              <a:t>mutans</a:t>
            </a:r>
            <a:r>
              <a:rPr lang="tr-TR" sz="2400" i="1" dirty="0"/>
              <a:t>, </a:t>
            </a:r>
            <a:r>
              <a:rPr lang="tr-TR" sz="2400" i="1" dirty="0" err="1"/>
              <a:t>Th</a:t>
            </a:r>
            <a:r>
              <a:rPr lang="tr-TR" sz="2400" i="1" dirty="0"/>
              <a:t>.</a:t>
            </a:r>
            <a:r>
              <a:rPr lang="tr-TR" sz="2400" i="1" dirty="0" err="1"/>
              <a:t>parva</a:t>
            </a:r>
            <a:r>
              <a:rPr lang="tr-TR" sz="2400" dirty="0"/>
              <a:t> ve</a:t>
            </a:r>
            <a:r>
              <a:rPr lang="tr-TR" sz="2400" i="1" dirty="0"/>
              <a:t> </a:t>
            </a:r>
            <a:r>
              <a:rPr lang="tr-TR" sz="2400" i="1" dirty="0" err="1"/>
              <a:t>Th</a:t>
            </a:r>
            <a:r>
              <a:rPr lang="tr-TR" sz="2400" i="1" dirty="0"/>
              <a:t>.</a:t>
            </a:r>
            <a:r>
              <a:rPr lang="tr-TR" sz="2400" i="1" dirty="0" err="1"/>
              <a:t>sergenti</a:t>
            </a:r>
            <a:r>
              <a:rPr lang="tr-TR" sz="2400" dirty="0" err="1"/>
              <a:t>’dir</a:t>
            </a:r>
            <a:r>
              <a:rPr lang="tr-TR" sz="2400" dirty="0"/>
              <a:t>; son ikisine ülkemizde rastlanmaz. </a:t>
            </a:r>
          </a:p>
          <a:p>
            <a:pPr algn="just">
              <a:buFont typeface="Arial" charset="0"/>
              <a:buChar char="•"/>
              <a:defRPr/>
            </a:pPr>
            <a:r>
              <a:rPr lang="tr-TR" sz="2400" dirty="0"/>
              <a:t>Hastalığın sağaltımında kesin etkili ilaç yoktur; kenelerle mücadele, aşı uygulamaları gibi koruyucu tedbirler birinci planda yer alırlar. </a:t>
            </a:r>
          </a:p>
          <a:p>
            <a:pPr algn="just">
              <a:buFont typeface="Arial" charset="0"/>
              <a:buChar char="•"/>
              <a:defRPr/>
            </a:pPr>
            <a:r>
              <a:rPr lang="tr-TR" sz="2400" b="1" dirty="0" err="1"/>
              <a:t>Parvakuon</a:t>
            </a:r>
            <a:r>
              <a:rPr lang="tr-TR" sz="2400" dirty="0"/>
              <a:t>, </a:t>
            </a:r>
            <a:r>
              <a:rPr lang="tr-TR" sz="2400" b="1" dirty="0" err="1"/>
              <a:t>buparvakuon</a:t>
            </a:r>
            <a:r>
              <a:rPr lang="tr-TR" sz="2400" dirty="0"/>
              <a:t>, </a:t>
            </a:r>
            <a:r>
              <a:rPr lang="tr-TR" sz="2400" b="1" dirty="0" err="1"/>
              <a:t>primakuin</a:t>
            </a:r>
            <a:r>
              <a:rPr lang="tr-TR" sz="2400" dirty="0"/>
              <a:t>, </a:t>
            </a:r>
            <a:r>
              <a:rPr lang="tr-TR" sz="2400" b="1" dirty="0" err="1"/>
              <a:t>halofuginon</a:t>
            </a:r>
            <a:r>
              <a:rPr lang="tr-TR" sz="2400" dirty="0"/>
              <a:t>, </a:t>
            </a:r>
            <a:r>
              <a:rPr lang="tr-TR" sz="2400" b="1" dirty="0" err="1"/>
              <a:t>pentamidin</a:t>
            </a:r>
            <a:r>
              <a:rPr lang="tr-TR" sz="2400" dirty="0"/>
              <a:t>, </a:t>
            </a:r>
            <a:r>
              <a:rPr lang="tr-TR" sz="2400" b="1" dirty="0" err="1"/>
              <a:t>tetrasiklinler</a:t>
            </a:r>
            <a:r>
              <a:rPr lang="tr-TR" sz="2400" dirty="0"/>
              <a:t> gibi ilaçların bir ölçüde sağaltıcı etkileri vardır.</a:t>
            </a:r>
          </a:p>
        </p:txBody>
      </p:sp>
      <p:sp>
        <p:nvSpPr>
          <p:cNvPr id="6042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DB78358-AA13-4159-B24B-929EE065CA1B}" type="slidenum">
              <a:rPr lang="tr-TR" altLang="tr-TR" sz="1200">
                <a:solidFill>
                  <a:srgbClr val="898989"/>
                </a:solidFill>
              </a:rPr>
              <a:pPr>
                <a:spcBef>
                  <a:spcPct val="0"/>
                </a:spcBef>
                <a:buFontTx/>
                <a:buNone/>
              </a:pPr>
              <a:t>56</a:t>
            </a:fld>
            <a:endParaRPr lang="tr-TR" altLang="tr-TR" sz="1200">
              <a:solidFill>
                <a:srgbClr val="898989"/>
              </a:solidFill>
            </a:endParaRPr>
          </a:p>
        </p:txBody>
      </p:sp>
    </p:spTree>
    <p:extLst>
      <p:ext uri="{BB962C8B-B14F-4D97-AF65-F5344CB8AC3E}">
        <p14:creationId xmlns:p14="http://schemas.microsoft.com/office/powerpoint/2010/main" val="41119834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3. </a:t>
            </a:r>
            <a:r>
              <a:rPr lang="tr-TR" sz="3200" b="1" dirty="0" err="1"/>
              <a:t>Theileria</a:t>
            </a:r>
            <a:r>
              <a:rPr lang="tr-TR" sz="3200" b="1" dirty="0"/>
              <a:t> Türlerine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None/>
              <a:defRPr/>
            </a:pPr>
            <a:r>
              <a:rPr lang="tr-TR" sz="2400" b="1" dirty="0" err="1"/>
              <a:t>Buparvakuon</a:t>
            </a:r>
            <a:r>
              <a:rPr lang="tr-TR" sz="2400" dirty="0"/>
              <a:t> (</a:t>
            </a:r>
            <a:r>
              <a:rPr lang="tr-TR" sz="2400" dirty="0" err="1"/>
              <a:t>Butalex</a:t>
            </a:r>
            <a:r>
              <a:rPr lang="tr-TR" sz="2400" dirty="0"/>
              <a:t>) </a:t>
            </a:r>
          </a:p>
          <a:p>
            <a:pPr algn="just">
              <a:buFont typeface="Arial" charset="0"/>
              <a:buChar char="•"/>
              <a:defRPr/>
            </a:pPr>
            <a:r>
              <a:rPr lang="tr-TR" sz="2400" dirty="0" err="1"/>
              <a:t>Naftokuinon</a:t>
            </a:r>
            <a:r>
              <a:rPr lang="tr-TR" sz="2400" dirty="0"/>
              <a:t> türevidir.</a:t>
            </a:r>
          </a:p>
          <a:p>
            <a:pPr algn="just">
              <a:buFont typeface="Arial" charset="0"/>
              <a:buChar char="•"/>
              <a:defRPr/>
            </a:pPr>
            <a:r>
              <a:rPr lang="tr-TR" sz="2400" i="1" dirty="0" err="1"/>
              <a:t>Th</a:t>
            </a:r>
            <a:r>
              <a:rPr lang="tr-TR" sz="2400" i="1" dirty="0"/>
              <a:t>.</a:t>
            </a:r>
            <a:r>
              <a:rPr lang="tr-TR" sz="2400" i="1" dirty="0" err="1"/>
              <a:t>parva</a:t>
            </a:r>
            <a:r>
              <a:rPr lang="tr-TR" sz="2400" i="1" dirty="0"/>
              <a:t>, </a:t>
            </a:r>
            <a:r>
              <a:rPr lang="tr-TR" sz="2400" i="1" dirty="0" err="1"/>
              <a:t>Th</a:t>
            </a:r>
            <a:r>
              <a:rPr lang="tr-TR" sz="2400" i="1" dirty="0"/>
              <a:t>.</a:t>
            </a:r>
            <a:r>
              <a:rPr lang="tr-TR" sz="2400" i="1" dirty="0" err="1"/>
              <a:t>lawrencei</a:t>
            </a:r>
            <a:r>
              <a:rPr lang="tr-TR" sz="2400" i="1" dirty="0"/>
              <a:t>, </a:t>
            </a:r>
            <a:r>
              <a:rPr lang="tr-TR" sz="2400" i="1" dirty="0" err="1"/>
              <a:t>Th</a:t>
            </a:r>
            <a:r>
              <a:rPr lang="tr-TR" sz="2400" i="1" dirty="0"/>
              <a:t>.</a:t>
            </a:r>
            <a:r>
              <a:rPr lang="tr-TR" sz="2400" i="1" dirty="0" err="1"/>
              <a:t>annulata</a:t>
            </a:r>
            <a:r>
              <a:rPr lang="tr-TR" sz="2400" dirty="0"/>
              <a:t>, </a:t>
            </a:r>
            <a:r>
              <a:rPr lang="tr-TR" sz="2400" i="1" dirty="0" err="1"/>
              <a:t>Th</a:t>
            </a:r>
            <a:r>
              <a:rPr lang="tr-TR" sz="2400" i="1" dirty="0"/>
              <a:t>.</a:t>
            </a:r>
            <a:r>
              <a:rPr lang="tr-TR" sz="2400" i="1" dirty="0" err="1"/>
              <a:t>orientalis</a:t>
            </a:r>
            <a:r>
              <a:rPr lang="tr-TR" sz="2400" dirty="0"/>
              <a:t> gibi etkenlerin yol açtığı hastalıklarda sağaltıcı etkisi vardır.</a:t>
            </a:r>
          </a:p>
          <a:p>
            <a:pPr algn="just">
              <a:buFont typeface="Arial" charset="0"/>
              <a:buChar char="•"/>
              <a:defRPr/>
            </a:pPr>
            <a:r>
              <a:rPr lang="tr-TR" sz="2400" dirty="0"/>
              <a:t>Büyük-</a:t>
            </a:r>
            <a:r>
              <a:rPr lang="tr-TR" sz="2400" dirty="0" err="1"/>
              <a:t>şizontlar</a:t>
            </a:r>
            <a:r>
              <a:rPr lang="tr-TR" sz="2400" dirty="0"/>
              <a:t> ve alyuvarlardaki parazitleri etkiler. </a:t>
            </a:r>
          </a:p>
          <a:p>
            <a:pPr algn="just">
              <a:buFont typeface="Arial" charset="0"/>
              <a:buChar char="•"/>
              <a:defRPr/>
            </a:pPr>
            <a:r>
              <a:rPr lang="tr-TR" sz="2400" dirty="0"/>
              <a:t>Kİ 2.5 mg/kg dozda kullanılır; uygulama gerekirse 2-3 gün sonra tekrarlanır. </a:t>
            </a:r>
          </a:p>
          <a:p>
            <a:pPr algn="just">
              <a:buFont typeface="Arial" charset="0"/>
              <a:buChar char="•"/>
              <a:defRPr/>
            </a:pPr>
            <a:r>
              <a:rPr lang="tr-TR" sz="2400" dirty="0"/>
              <a:t>Uygulama ateşi hızla düşürür. </a:t>
            </a:r>
          </a:p>
          <a:p>
            <a:pPr algn="just">
              <a:buFont typeface="Arial" charset="0"/>
              <a:buChar char="•"/>
              <a:defRPr/>
            </a:pPr>
            <a:r>
              <a:rPr lang="tr-TR" sz="2400" dirty="0"/>
              <a:t>Kedilerdeki </a:t>
            </a:r>
            <a:r>
              <a:rPr lang="tr-TR" sz="2400" i="1" dirty="0" err="1"/>
              <a:t>Th</a:t>
            </a:r>
            <a:r>
              <a:rPr lang="tr-TR" sz="2400" i="1" dirty="0"/>
              <a:t>.</a:t>
            </a:r>
            <a:r>
              <a:rPr lang="tr-TR" sz="2400" i="1" dirty="0" err="1"/>
              <a:t>felis</a:t>
            </a:r>
            <a:r>
              <a:rPr lang="tr-TR" sz="2400" dirty="0"/>
              <a:t> için DA yolla 10 mg/kg dozda 2-3 gün süreyle kullanılır.</a:t>
            </a:r>
          </a:p>
        </p:txBody>
      </p:sp>
      <p:sp>
        <p:nvSpPr>
          <p:cNvPr id="6144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B75B0BA-C653-486E-B166-D055BC0E26E6}" type="slidenum">
              <a:rPr lang="tr-TR" altLang="tr-TR" sz="1200">
                <a:solidFill>
                  <a:srgbClr val="898989"/>
                </a:solidFill>
              </a:rPr>
              <a:pPr>
                <a:spcBef>
                  <a:spcPct val="0"/>
                </a:spcBef>
                <a:buFontTx/>
                <a:buNone/>
              </a:pPr>
              <a:t>57</a:t>
            </a:fld>
            <a:endParaRPr lang="tr-TR" altLang="tr-TR" sz="1200">
              <a:solidFill>
                <a:srgbClr val="898989"/>
              </a:solidFill>
            </a:endParaRPr>
          </a:p>
        </p:txBody>
      </p:sp>
    </p:spTree>
    <p:extLst>
      <p:ext uri="{BB962C8B-B14F-4D97-AF65-F5344CB8AC3E}">
        <p14:creationId xmlns:p14="http://schemas.microsoft.com/office/powerpoint/2010/main" val="9418428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3. </a:t>
            </a:r>
            <a:r>
              <a:rPr lang="tr-TR" sz="3200" b="1" dirty="0" err="1"/>
              <a:t>Theileria</a:t>
            </a:r>
            <a:r>
              <a:rPr lang="tr-TR" sz="3200" b="1" dirty="0"/>
              <a:t> Türlerine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None/>
              <a:defRPr/>
            </a:pPr>
            <a:r>
              <a:rPr lang="tr-TR" sz="2400" b="1" dirty="0" err="1"/>
              <a:t>Tetrasiklinler</a:t>
            </a:r>
            <a:endParaRPr lang="tr-TR" sz="2400" dirty="0"/>
          </a:p>
          <a:p>
            <a:pPr algn="just">
              <a:buFont typeface="Arial" charset="0"/>
              <a:buChar char="•"/>
              <a:defRPr/>
            </a:pPr>
            <a:r>
              <a:rPr lang="tr-TR" sz="2400" i="1" dirty="0" err="1"/>
              <a:t>Th</a:t>
            </a:r>
            <a:r>
              <a:rPr lang="tr-TR" sz="2400" i="1" dirty="0"/>
              <a:t>.</a:t>
            </a:r>
            <a:r>
              <a:rPr lang="tr-TR" sz="2400" i="1" dirty="0" err="1"/>
              <a:t>annulata</a:t>
            </a:r>
            <a:r>
              <a:rPr lang="tr-TR" sz="2400" dirty="0"/>
              <a:t> ve </a:t>
            </a:r>
            <a:r>
              <a:rPr lang="tr-TR" sz="2400" i="1" dirty="0" err="1"/>
              <a:t>Th</a:t>
            </a:r>
            <a:r>
              <a:rPr lang="tr-TR" sz="2400" i="1" dirty="0"/>
              <a:t>.</a:t>
            </a:r>
            <a:r>
              <a:rPr lang="tr-TR" sz="2400" i="1" dirty="0" err="1"/>
              <a:t>parva</a:t>
            </a:r>
            <a:r>
              <a:rPr lang="tr-TR" sz="2400" dirty="0" err="1"/>
              <a:t>’nın</a:t>
            </a:r>
            <a:r>
              <a:rPr lang="tr-TR" sz="2400" dirty="0"/>
              <a:t> yol açtığı tropikal </a:t>
            </a:r>
            <a:r>
              <a:rPr lang="tr-TR" sz="2400" dirty="0" err="1"/>
              <a:t>theilerioziste</a:t>
            </a:r>
            <a:r>
              <a:rPr lang="tr-TR" sz="2400" dirty="0"/>
              <a:t> hastalıktan önce veya hastalık sırasında </a:t>
            </a:r>
            <a:r>
              <a:rPr lang="tr-TR" sz="2400" dirty="0" err="1"/>
              <a:t>oksitetrasiklin</a:t>
            </a:r>
            <a:r>
              <a:rPr lang="tr-TR" sz="2400" dirty="0"/>
              <a:t> (5-10 mg/kg dozda 4-6 gün süreyle veya uzun etkili müstahzardan 1-2 kez 20 mg/kg), </a:t>
            </a:r>
            <a:r>
              <a:rPr lang="tr-TR" sz="2400" dirty="0" err="1"/>
              <a:t>klortetrasiklin</a:t>
            </a:r>
            <a:r>
              <a:rPr lang="tr-TR" sz="2400" dirty="0"/>
              <a:t> (ağızdan 4 hafta süreyle 1.5 mg/kg) gibi ilaçlar büyük- ve küçük </a:t>
            </a:r>
            <a:r>
              <a:rPr lang="tr-TR" sz="2400" dirty="0" err="1"/>
              <a:t>şizontların</a:t>
            </a:r>
            <a:r>
              <a:rPr lang="tr-TR" sz="2400" dirty="0"/>
              <a:t> şekillenmesini engellerler.</a:t>
            </a:r>
          </a:p>
        </p:txBody>
      </p:sp>
      <p:sp>
        <p:nvSpPr>
          <p:cNvPr id="6246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2739986-0D73-4C32-917A-D6101D3E666E}" type="slidenum">
              <a:rPr lang="tr-TR" altLang="tr-TR" sz="1200">
                <a:solidFill>
                  <a:srgbClr val="898989"/>
                </a:solidFill>
              </a:rPr>
              <a:pPr>
                <a:spcBef>
                  <a:spcPct val="0"/>
                </a:spcBef>
                <a:buFontTx/>
                <a:buNone/>
              </a:pPr>
              <a:t>58</a:t>
            </a:fld>
            <a:endParaRPr lang="tr-TR" altLang="tr-TR" sz="1200">
              <a:solidFill>
                <a:srgbClr val="898989"/>
              </a:solidFill>
            </a:endParaRPr>
          </a:p>
        </p:txBody>
      </p:sp>
    </p:spTree>
    <p:extLst>
      <p:ext uri="{BB962C8B-B14F-4D97-AF65-F5344CB8AC3E}">
        <p14:creationId xmlns:p14="http://schemas.microsoft.com/office/powerpoint/2010/main" val="102805392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4. </a:t>
            </a:r>
            <a:r>
              <a:rPr lang="tr-TR" sz="3200" b="1" dirty="0" err="1"/>
              <a:t>Anaplazma</a:t>
            </a:r>
            <a:r>
              <a:rPr lang="tr-TR" sz="3200" b="1" dirty="0"/>
              <a:t> Türlerine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Char char="•"/>
              <a:defRPr/>
            </a:pPr>
            <a:r>
              <a:rPr lang="tr-TR" sz="2600" dirty="0" err="1"/>
              <a:t>Anaplazma</a:t>
            </a:r>
            <a:r>
              <a:rPr lang="tr-TR" sz="2600" dirty="0"/>
              <a:t> </a:t>
            </a:r>
            <a:r>
              <a:rPr lang="tr-TR" sz="2600" dirty="0" err="1"/>
              <a:t>gevişenlerde</a:t>
            </a:r>
            <a:r>
              <a:rPr lang="tr-TR" sz="2600" dirty="0"/>
              <a:t> </a:t>
            </a:r>
            <a:r>
              <a:rPr lang="tr-TR" sz="2600" i="1" dirty="0" err="1"/>
              <a:t>Anaplasma</a:t>
            </a:r>
            <a:r>
              <a:rPr lang="tr-TR" sz="2600" i="1" dirty="0"/>
              <a:t> </a:t>
            </a:r>
            <a:r>
              <a:rPr lang="tr-TR" sz="2600" i="1" dirty="0" err="1"/>
              <a:t>marginale</a:t>
            </a:r>
            <a:r>
              <a:rPr lang="tr-TR" sz="2600" i="1" dirty="0"/>
              <a:t>, A.</a:t>
            </a:r>
            <a:r>
              <a:rPr lang="tr-TR" sz="2600" i="1" dirty="0" err="1"/>
              <a:t>centrale</a:t>
            </a:r>
            <a:r>
              <a:rPr lang="tr-TR" sz="2600" i="1" dirty="0"/>
              <a:t>,</a:t>
            </a:r>
            <a:r>
              <a:rPr lang="tr-TR" sz="2600" dirty="0"/>
              <a:t> </a:t>
            </a:r>
            <a:r>
              <a:rPr lang="tr-TR" sz="2600" i="1" dirty="0"/>
              <a:t>A.</a:t>
            </a:r>
            <a:r>
              <a:rPr lang="tr-TR" sz="2600" i="1" dirty="0" err="1"/>
              <a:t>ovis</a:t>
            </a:r>
            <a:r>
              <a:rPr lang="tr-TR" sz="2600" dirty="0" err="1"/>
              <a:t>’in</a:t>
            </a:r>
            <a:r>
              <a:rPr lang="tr-TR" sz="2600" dirty="0"/>
              <a:t> yol açtığı kan hastalığıdır. </a:t>
            </a:r>
          </a:p>
          <a:p>
            <a:pPr algn="just">
              <a:buFont typeface="Arial" charset="0"/>
              <a:buChar char="•"/>
              <a:defRPr/>
            </a:pPr>
            <a:r>
              <a:rPr lang="tr-TR" sz="2600" dirty="0"/>
              <a:t>Hastalık şiddetli zayıflama, yüksek ateş, halsizlik, sarılık ve anemi ile seyreder.</a:t>
            </a:r>
          </a:p>
          <a:p>
            <a:pPr algn="just">
              <a:buFont typeface="Arial" charset="0"/>
              <a:buChar char="•"/>
              <a:defRPr/>
            </a:pPr>
            <a:r>
              <a:rPr lang="tr-TR" sz="2600" dirty="0"/>
              <a:t>Koyun ve keçilerde hastalık genellikle </a:t>
            </a:r>
            <a:r>
              <a:rPr lang="tr-TR" sz="2600" dirty="0" err="1"/>
              <a:t>sub</a:t>
            </a:r>
            <a:r>
              <a:rPr lang="tr-TR" sz="2600" dirty="0"/>
              <a:t> klinik seyir izler. </a:t>
            </a:r>
          </a:p>
          <a:p>
            <a:pPr algn="just">
              <a:buFont typeface="Arial" charset="0"/>
              <a:buChar char="•"/>
              <a:defRPr/>
            </a:pPr>
            <a:r>
              <a:rPr lang="tr-TR" sz="2600" dirty="0" err="1"/>
              <a:t>Anaplazmozla</a:t>
            </a:r>
            <a:r>
              <a:rPr lang="tr-TR" sz="2600" dirty="0"/>
              <a:t> mücadelede, kenelerle mücadele (</a:t>
            </a:r>
            <a:r>
              <a:rPr lang="tr-TR" sz="2600" i="1" dirty="0" err="1"/>
              <a:t>Ixodes</a:t>
            </a:r>
            <a:r>
              <a:rPr lang="tr-TR" sz="2600" i="1" dirty="0"/>
              <a:t> </a:t>
            </a:r>
            <a:r>
              <a:rPr lang="tr-TR" sz="2600" i="1" dirty="0" err="1"/>
              <a:t>ricinus</a:t>
            </a:r>
            <a:r>
              <a:rPr lang="tr-TR" sz="2600" i="1" dirty="0"/>
              <a:t>, </a:t>
            </a:r>
            <a:r>
              <a:rPr lang="tr-TR" sz="2600" i="1" dirty="0" err="1"/>
              <a:t>Dermacentor</a:t>
            </a:r>
            <a:r>
              <a:rPr lang="tr-TR" sz="2600" dirty="0"/>
              <a:t> türleri gibi), aşılama ve ilaçla sağaltımdan geniş şekilde yararlanılır; ilaçlardan </a:t>
            </a:r>
            <a:r>
              <a:rPr lang="tr-TR" sz="2600" dirty="0" err="1"/>
              <a:t>başlıcaları</a:t>
            </a:r>
            <a:r>
              <a:rPr lang="tr-TR" sz="2600" b="1" i="1" dirty="0"/>
              <a:t> </a:t>
            </a:r>
            <a:r>
              <a:rPr lang="tr-TR" sz="2600" b="1" dirty="0" err="1"/>
              <a:t>imidokarb</a:t>
            </a:r>
            <a:r>
              <a:rPr lang="tr-TR" sz="2600" dirty="0"/>
              <a:t>, </a:t>
            </a:r>
            <a:r>
              <a:rPr lang="tr-TR" sz="2600" b="1" dirty="0" err="1"/>
              <a:t>tetrasiklinler</a:t>
            </a:r>
            <a:r>
              <a:rPr lang="tr-TR" sz="2600" dirty="0"/>
              <a:t> ve</a:t>
            </a:r>
            <a:r>
              <a:rPr lang="tr-TR" sz="2600" b="1" dirty="0"/>
              <a:t> </a:t>
            </a:r>
            <a:r>
              <a:rPr lang="tr-TR" sz="2600" b="1" dirty="0" err="1"/>
              <a:t>gloksazon</a:t>
            </a:r>
            <a:r>
              <a:rPr lang="tr-TR" sz="2600" dirty="0" err="1"/>
              <a:t>’dur</a:t>
            </a:r>
            <a:r>
              <a:rPr lang="tr-TR" sz="2600" dirty="0"/>
              <a:t>. </a:t>
            </a:r>
          </a:p>
        </p:txBody>
      </p:sp>
      <p:sp>
        <p:nvSpPr>
          <p:cNvPr id="6349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CE16474-EAB3-40E7-BA3E-F7F0AE8C935E}" type="slidenum">
              <a:rPr lang="tr-TR" altLang="tr-TR" sz="1200">
                <a:solidFill>
                  <a:srgbClr val="898989"/>
                </a:solidFill>
              </a:rPr>
              <a:pPr>
                <a:spcBef>
                  <a:spcPct val="0"/>
                </a:spcBef>
                <a:buFontTx/>
                <a:buNone/>
              </a:pPr>
              <a:t>59</a:t>
            </a:fld>
            <a:endParaRPr lang="tr-TR" altLang="tr-TR" sz="1200">
              <a:solidFill>
                <a:srgbClr val="898989"/>
              </a:solidFill>
            </a:endParaRPr>
          </a:p>
        </p:txBody>
      </p:sp>
    </p:spTree>
    <p:extLst>
      <p:ext uri="{BB962C8B-B14F-4D97-AF65-F5344CB8AC3E}">
        <p14:creationId xmlns:p14="http://schemas.microsoft.com/office/powerpoint/2010/main" val="1256790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Coccidial</a:t>
            </a:r>
            <a:r>
              <a:rPr lang="tr-TR" dirty="0" smtClean="0"/>
              <a:t> </a:t>
            </a:r>
            <a:r>
              <a:rPr lang="tr-TR" dirty="0" err="1" smtClean="0"/>
              <a:t>cycle</a:t>
            </a:r>
            <a:endParaRPr lang="tr-TR" dirty="0"/>
          </a:p>
        </p:txBody>
      </p:sp>
      <p:sp>
        <p:nvSpPr>
          <p:cNvPr id="3" name="İçerik Yer Tutucusu 2"/>
          <p:cNvSpPr>
            <a:spLocks noGrp="1"/>
          </p:cNvSpPr>
          <p:nvPr>
            <p:ph idx="1"/>
          </p:nvPr>
        </p:nvSpPr>
        <p:spPr>
          <a:xfrm>
            <a:off x="838200" y="1825625"/>
            <a:ext cx="4325471" cy="4351338"/>
          </a:xfrm>
        </p:spPr>
        <p:txBody>
          <a:bodyPr/>
          <a:lstStyle/>
          <a:p>
            <a:r>
              <a:rPr lang="en-US" dirty="0"/>
              <a:t>Clinical disease occurs only after ingestion of relatively large numbers of </a:t>
            </a:r>
            <a:r>
              <a:rPr lang="en-US" dirty="0" err="1"/>
              <a:t>sporulated</a:t>
            </a:r>
            <a:r>
              <a:rPr lang="en-US" dirty="0"/>
              <a:t> oocysts.</a:t>
            </a:r>
            <a:endParaRPr lang="tr-TR" dirty="0"/>
          </a:p>
        </p:txBody>
      </p:sp>
      <p:pic>
        <p:nvPicPr>
          <p:cNvPr id="4" name="Resim 3"/>
          <p:cNvPicPr>
            <a:picLocks noChangeAspect="1"/>
          </p:cNvPicPr>
          <p:nvPr/>
        </p:nvPicPr>
        <p:blipFill>
          <a:blip r:embed="rId2"/>
          <a:stretch>
            <a:fillRect/>
          </a:stretch>
        </p:blipFill>
        <p:spPr>
          <a:xfrm>
            <a:off x="5295900" y="1309688"/>
            <a:ext cx="6896100" cy="4867275"/>
          </a:xfrm>
          <a:prstGeom prst="rect">
            <a:avLst/>
          </a:prstGeom>
        </p:spPr>
      </p:pic>
    </p:spTree>
    <p:extLst>
      <p:ext uri="{BB962C8B-B14F-4D97-AF65-F5344CB8AC3E}">
        <p14:creationId xmlns:p14="http://schemas.microsoft.com/office/powerpoint/2010/main" val="28792113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4. </a:t>
            </a:r>
            <a:r>
              <a:rPr lang="tr-TR" sz="3200" b="1" dirty="0" err="1"/>
              <a:t>Anaplazma</a:t>
            </a:r>
            <a:r>
              <a:rPr lang="tr-TR" sz="3200" b="1" dirty="0"/>
              <a:t> Türlerine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marL="363538" algn="just">
              <a:buNone/>
              <a:defRPr/>
            </a:pPr>
            <a:r>
              <a:rPr lang="tr-TR" sz="2400" b="1" dirty="0" err="1"/>
              <a:t>İmidokarb</a:t>
            </a:r>
            <a:endParaRPr lang="tr-TR" sz="2400" b="1" u="sng" dirty="0"/>
          </a:p>
          <a:p>
            <a:pPr marL="363538" algn="just">
              <a:buFont typeface="Arial" charset="0"/>
              <a:buChar char="•"/>
              <a:defRPr/>
            </a:pPr>
            <a:r>
              <a:rPr lang="tr-TR" sz="2400" i="1" dirty="0" err="1"/>
              <a:t>Babesia</a:t>
            </a:r>
            <a:r>
              <a:rPr lang="tr-TR" sz="2400" dirty="0"/>
              <a:t> türleri yanında, </a:t>
            </a:r>
            <a:r>
              <a:rPr lang="tr-TR" sz="2400" i="1" dirty="0" err="1"/>
              <a:t>Anaplasma</a:t>
            </a:r>
            <a:r>
              <a:rPr lang="tr-TR" sz="2400" i="1" dirty="0"/>
              <a:t> </a:t>
            </a:r>
            <a:r>
              <a:rPr lang="tr-TR" sz="2400" i="1" dirty="0" err="1"/>
              <a:t>marginale</a:t>
            </a:r>
            <a:r>
              <a:rPr lang="tr-TR" sz="2400" dirty="0" err="1"/>
              <a:t>’ye</a:t>
            </a:r>
            <a:r>
              <a:rPr lang="tr-TR" sz="2400" dirty="0"/>
              <a:t> de etkilidir. </a:t>
            </a:r>
          </a:p>
          <a:p>
            <a:pPr marL="363538" algn="just">
              <a:buFont typeface="Arial" charset="0"/>
              <a:buChar char="•"/>
              <a:defRPr/>
            </a:pPr>
            <a:r>
              <a:rPr lang="tr-TR" sz="2400" dirty="0"/>
              <a:t>Hastalığın sağaltımı ve taşıyıcılardaki parazitlerin yok edilmesi için sık kullanılır. </a:t>
            </a:r>
          </a:p>
          <a:p>
            <a:pPr marL="363538" algn="just">
              <a:buFont typeface="Arial" charset="0"/>
              <a:buChar char="•"/>
              <a:defRPr/>
            </a:pPr>
            <a:r>
              <a:rPr lang="tr-TR" sz="2400" dirty="0"/>
              <a:t>Sağaltım amacıyla Kİ yolla sığırlarda 1.5-3 mg/kg, koyunlarda 1.2 mg/kg dozda kullanılır. </a:t>
            </a:r>
          </a:p>
          <a:p>
            <a:pPr marL="363538" algn="just">
              <a:buFont typeface="Arial" charset="0"/>
              <a:buChar char="•"/>
              <a:defRPr/>
            </a:pPr>
            <a:r>
              <a:rPr lang="tr-TR" sz="2400" dirty="0"/>
              <a:t>Sığırlarda taşıyıcılık halinin önlenmesi için, sağaltım dozundan daha yüksek miktarlarda ve 2-3 kez kullanılır. </a:t>
            </a:r>
          </a:p>
          <a:p>
            <a:pPr marL="363538" lvl="1" algn="just">
              <a:buFont typeface="Arial" charset="0"/>
              <a:buChar char="–"/>
              <a:defRPr/>
            </a:pPr>
            <a:r>
              <a:rPr lang="tr-TR" dirty="0"/>
              <a:t>Bunun için 4, 5 ve 6 mg/kg dozda 24 saat arayla 3; 5 mg/kg dozda 2 hafta arayla 2 uygulama yapılır.</a:t>
            </a:r>
          </a:p>
        </p:txBody>
      </p:sp>
      <p:sp>
        <p:nvSpPr>
          <p:cNvPr id="6451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AE3A278-35CE-44EC-8CCE-6F56335D9133}" type="slidenum">
              <a:rPr lang="tr-TR" altLang="tr-TR" sz="1200">
                <a:solidFill>
                  <a:srgbClr val="898989"/>
                </a:solidFill>
              </a:rPr>
              <a:pPr>
                <a:spcBef>
                  <a:spcPct val="0"/>
                </a:spcBef>
                <a:buFontTx/>
                <a:buNone/>
              </a:pPr>
              <a:t>60</a:t>
            </a:fld>
            <a:endParaRPr lang="tr-TR" altLang="tr-TR" sz="1200">
              <a:solidFill>
                <a:srgbClr val="898989"/>
              </a:solidFill>
            </a:endParaRPr>
          </a:p>
        </p:txBody>
      </p:sp>
    </p:spTree>
    <p:extLst>
      <p:ext uri="{BB962C8B-B14F-4D97-AF65-F5344CB8AC3E}">
        <p14:creationId xmlns:p14="http://schemas.microsoft.com/office/powerpoint/2010/main" val="59147255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4. </a:t>
            </a:r>
            <a:r>
              <a:rPr lang="tr-TR" sz="3200" b="1" dirty="0" err="1"/>
              <a:t>Anaplazma</a:t>
            </a:r>
            <a:r>
              <a:rPr lang="tr-TR" sz="3200" b="1" dirty="0"/>
              <a:t> Türlerine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marL="363538" algn="just">
              <a:buNone/>
              <a:defRPr/>
            </a:pPr>
            <a:r>
              <a:rPr lang="tr-TR" sz="2200" b="1" dirty="0" err="1"/>
              <a:t>Tetrasiklinler</a:t>
            </a:r>
            <a:endParaRPr lang="tr-TR" sz="2200" dirty="0"/>
          </a:p>
          <a:p>
            <a:pPr marL="363538" lvl="2" algn="just">
              <a:buFont typeface="Arial" charset="0"/>
              <a:buChar char="•"/>
              <a:defRPr/>
            </a:pPr>
            <a:r>
              <a:rPr lang="tr-TR" sz="2200" dirty="0"/>
              <a:t>Özellikle erken kullanılmaları kaydıyla, </a:t>
            </a:r>
            <a:r>
              <a:rPr lang="tr-TR" sz="2200" dirty="0" err="1"/>
              <a:t>tetrasiklinler</a:t>
            </a:r>
            <a:r>
              <a:rPr lang="tr-TR" sz="2200" dirty="0"/>
              <a:t> </a:t>
            </a:r>
            <a:r>
              <a:rPr lang="tr-TR" sz="2200" dirty="0" err="1"/>
              <a:t>anaplazmozda</a:t>
            </a:r>
            <a:r>
              <a:rPr lang="tr-TR" sz="2200" dirty="0"/>
              <a:t> %100’e varan oranda etkilidirler; geç dönemde etkileri %85 dolayındadır. </a:t>
            </a:r>
          </a:p>
          <a:p>
            <a:pPr marL="363538" lvl="2" algn="just">
              <a:buFont typeface="Arial" charset="0"/>
              <a:buChar char="•"/>
              <a:defRPr/>
            </a:pPr>
            <a:r>
              <a:rPr lang="tr-TR" sz="2200" dirty="0" err="1"/>
              <a:t>Tetrasiklinler</a:t>
            </a:r>
            <a:r>
              <a:rPr lang="tr-TR" sz="2200" dirty="0"/>
              <a:t> hastalığın hayvanlarla taşınmasını da önlerler. </a:t>
            </a:r>
          </a:p>
          <a:p>
            <a:pPr marL="363538" lvl="2" algn="just">
              <a:buFont typeface="Arial" charset="0"/>
              <a:buChar char="•"/>
              <a:defRPr/>
            </a:pPr>
            <a:r>
              <a:rPr lang="tr-TR" sz="2200" dirty="0"/>
              <a:t>Sağaltım amacıyla </a:t>
            </a:r>
            <a:r>
              <a:rPr lang="tr-TR" sz="2200" dirty="0" err="1"/>
              <a:t>tetrasiklin</a:t>
            </a:r>
            <a:r>
              <a:rPr lang="tr-TR" sz="2200" dirty="0"/>
              <a:t> Kİ yolla 6.6-11 mg/kg dozlarda verilir. </a:t>
            </a:r>
          </a:p>
          <a:p>
            <a:pPr marL="363538" lvl="2" algn="just">
              <a:buFont typeface="Arial" charset="0"/>
              <a:buChar char="•"/>
              <a:defRPr/>
            </a:pPr>
            <a:r>
              <a:rPr lang="tr-TR" sz="2200" dirty="0"/>
              <a:t>Uzun etkili </a:t>
            </a:r>
            <a:r>
              <a:rPr lang="tr-TR" sz="2200" dirty="0" err="1"/>
              <a:t>oksitetrasiklin</a:t>
            </a:r>
            <a:r>
              <a:rPr lang="tr-TR" sz="2200" dirty="0"/>
              <a:t> </a:t>
            </a:r>
            <a:r>
              <a:rPr lang="tr-TR" sz="2200" dirty="0" err="1"/>
              <a:t>formülasyonları</a:t>
            </a:r>
            <a:r>
              <a:rPr lang="tr-TR" sz="2200" dirty="0"/>
              <a:t> 20 mg/kg dozda 1 hafta arayla 2 kez uygulandığında yeterli olmaktadır. </a:t>
            </a:r>
          </a:p>
          <a:p>
            <a:pPr marL="363538" lvl="2" algn="just">
              <a:buFont typeface="Arial" charset="0"/>
              <a:buChar char="•"/>
              <a:defRPr/>
            </a:pPr>
            <a:r>
              <a:rPr lang="tr-TR" sz="2200" dirty="0"/>
              <a:t>Sağaltım amacıyla 20 mg/kg dozda tek sefer veya 5-10 mg/kg dozlarda 3-4 gün süreyle verilmesi yeterlidir. </a:t>
            </a:r>
          </a:p>
          <a:p>
            <a:pPr marL="363538" lvl="2" algn="just">
              <a:buFont typeface="Arial" charset="0"/>
              <a:buChar char="•"/>
              <a:defRPr/>
            </a:pPr>
            <a:r>
              <a:rPr lang="tr-TR" sz="2200" dirty="0"/>
              <a:t>Benzer sonuçlar </a:t>
            </a:r>
            <a:r>
              <a:rPr lang="tr-TR" sz="2200" dirty="0" err="1"/>
              <a:t>klortetrasiklin</a:t>
            </a:r>
            <a:r>
              <a:rPr lang="tr-TR" sz="2200" dirty="0"/>
              <a:t> ve diğer </a:t>
            </a:r>
            <a:r>
              <a:rPr lang="tr-TR" sz="2200" dirty="0" err="1"/>
              <a:t>tetrasiklin</a:t>
            </a:r>
            <a:r>
              <a:rPr lang="tr-TR" sz="2200" dirty="0"/>
              <a:t> türevleriyle de alınabilir. </a:t>
            </a:r>
          </a:p>
        </p:txBody>
      </p:sp>
      <p:sp>
        <p:nvSpPr>
          <p:cNvPr id="6554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8EF20B-1D5B-4E70-83E4-2DB0858E452A}" type="slidenum">
              <a:rPr lang="tr-TR" altLang="tr-TR" sz="1200">
                <a:solidFill>
                  <a:srgbClr val="898989"/>
                </a:solidFill>
              </a:rPr>
              <a:pPr>
                <a:spcBef>
                  <a:spcPct val="0"/>
                </a:spcBef>
                <a:buFontTx/>
                <a:buNone/>
              </a:pPr>
              <a:t>61</a:t>
            </a:fld>
            <a:endParaRPr lang="tr-TR" altLang="tr-TR" sz="1200">
              <a:solidFill>
                <a:srgbClr val="898989"/>
              </a:solidFill>
            </a:endParaRPr>
          </a:p>
        </p:txBody>
      </p:sp>
    </p:spTree>
    <p:extLst>
      <p:ext uri="{BB962C8B-B14F-4D97-AF65-F5344CB8AC3E}">
        <p14:creationId xmlns:p14="http://schemas.microsoft.com/office/powerpoint/2010/main" val="239252165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274638"/>
            <a:ext cx="8229600" cy="939800"/>
          </a:xfrm>
          <a:solidFill>
            <a:schemeClr val="accent3">
              <a:lumMod val="20000"/>
              <a:lumOff val="80000"/>
            </a:schemeClr>
          </a:solidFill>
        </p:spPr>
        <p:txBody>
          <a:bodyPr/>
          <a:lstStyle/>
          <a:p>
            <a:pPr>
              <a:defRPr/>
            </a:pPr>
            <a:r>
              <a:rPr lang="tr-TR" sz="3200" b="1" dirty="0"/>
              <a:t>5. </a:t>
            </a:r>
            <a:r>
              <a:rPr lang="tr-TR" sz="3200" b="1" dirty="0" err="1"/>
              <a:t>Histomonasa</a:t>
            </a:r>
            <a:r>
              <a:rPr lang="tr-TR" sz="3200" b="1" dirty="0"/>
              <a:t> Etkiyen İlaçlar</a:t>
            </a:r>
            <a:endParaRPr lang="tr-TR" sz="3200" dirty="0"/>
          </a:p>
        </p:txBody>
      </p:sp>
      <p:sp>
        <p:nvSpPr>
          <p:cNvPr id="3" name="2 İçerik Yer Tutucusu"/>
          <p:cNvSpPr>
            <a:spLocks noGrp="1"/>
          </p:cNvSpPr>
          <p:nvPr>
            <p:ph idx="1"/>
          </p:nvPr>
        </p:nvSpPr>
        <p:spPr>
          <a:xfrm>
            <a:off x="1981200" y="1357313"/>
            <a:ext cx="8229600" cy="5072062"/>
          </a:xfrm>
          <a:solidFill>
            <a:schemeClr val="tx2">
              <a:lumMod val="20000"/>
              <a:lumOff val="80000"/>
            </a:schemeClr>
          </a:solidFill>
        </p:spPr>
        <p:txBody>
          <a:bodyPr rtlCol="0">
            <a:noAutofit/>
          </a:bodyPr>
          <a:lstStyle/>
          <a:p>
            <a:pPr algn="just">
              <a:buFont typeface="Arial" charset="0"/>
              <a:buChar char="•"/>
              <a:defRPr/>
            </a:pPr>
            <a:r>
              <a:rPr lang="tr-TR" sz="2200" dirty="0"/>
              <a:t>Hindilerde </a:t>
            </a:r>
            <a:r>
              <a:rPr lang="tr-TR" sz="2200" i="1" dirty="0" err="1"/>
              <a:t>Histomonas</a:t>
            </a:r>
            <a:r>
              <a:rPr lang="tr-TR" sz="2200" i="1" dirty="0"/>
              <a:t> </a:t>
            </a:r>
            <a:r>
              <a:rPr lang="tr-TR" sz="2200" i="1" dirty="0" err="1"/>
              <a:t>meleagridis</a:t>
            </a:r>
            <a:r>
              <a:rPr lang="tr-TR" sz="2200" dirty="0"/>
              <a:t> isimli </a:t>
            </a:r>
            <a:r>
              <a:rPr lang="tr-TR" sz="2200" dirty="0" err="1"/>
              <a:t>protozoon</a:t>
            </a:r>
            <a:r>
              <a:rPr lang="tr-TR" sz="2200" dirty="0"/>
              <a:t> bulaşıcı nitelikte </a:t>
            </a:r>
            <a:r>
              <a:rPr lang="tr-TR" sz="2200" dirty="0" err="1"/>
              <a:t>histomoniazise</a:t>
            </a:r>
            <a:r>
              <a:rPr lang="tr-TR" sz="2200" dirty="0"/>
              <a:t> sebep olur.</a:t>
            </a:r>
          </a:p>
          <a:p>
            <a:pPr lvl="1" algn="just">
              <a:buFont typeface="Arial" charset="0"/>
              <a:buChar char="–"/>
              <a:defRPr/>
            </a:pPr>
            <a:r>
              <a:rPr lang="tr-TR" sz="2000" dirty="0"/>
              <a:t>İbik ve baş bölgesi karardığı için </a:t>
            </a:r>
            <a:r>
              <a:rPr lang="tr-TR" sz="2000" b="1" dirty="0"/>
              <a:t>karabaş hastalığı</a:t>
            </a:r>
            <a:r>
              <a:rPr lang="tr-TR" sz="2000" dirty="0"/>
              <a:t>,</a:t>
            </a:r>
          </a:p>
          <a:p>
            <a:pPr lvl="1" algn="just">
              <a:buFont typeface="Arial" charset="0"/>
              <a:buChar char="–"/>
              <a:defRPr/>
            </a:pPr>
            <a:r>
              <a:rPr lang="tr-TR" sz="2000" dirty="0"/>
              <a:t>Doku-organ bozukluklarının </a:t>
            </a:r>
            <a:r>
              <a:rPr lang="tr-TR" sz="2000" dirty="0" err="1"/>
              <a:t>başlıcaları</a:t>
            </a:r>
            <a:r>
              <a:rPr lang="tr-TR" sz="2000" dirty="0"/>
              <a:t> kör bağırsak ve karaciğerde bulunduğu için </a:t>
            </a:r>
            <a:r>
              <a:rPr lang="tr-TR" sz="2000" b="1" dirty="0"/>
              <a:t>bulaşıcı </a:t>
            </a:r>
            <a:r>
              <a:rPr lang="tr-TR" sz="2000" b="1" dirty="0" err="1"/>
              <a:t>entero</a:t>
            </a:r>
            <a:r>
              <a:rPr lang="tr-TR" sz="2000" b="1" dirty="0"/>
              <a:t>-hepatit</a:t>
            </a:r>
            <a:r>
              <a:rPr lang="tr-TR" sz="2000" dirty="0"/>
              <a:t> olarak da bilinir. </a:t>
            </a:r>
          </a:p>
          <a:p>
            <a:pPr algn="just">
              <a:buFont typeface="Arial" charset="0"/>
              <a:buChar char="•"/>
              <a:defRPr/>
            </a:pPr>
            <a:r>
              <a:rPr lang="tr-TR" sz="2200" dirty="0"/>
              <a:t>Karabaş hastalığı hindilerde %50 dolayında ölüme yol açar; bazen ölüm %100’e ulaşabilir. </a:t>
            </a:r>
          </a:p>
          <a:p>
            <a:pPr algn="just">
              <a:buFont typeface="Arial" charset="0"/>
              <a:buChar char="•"/>
              <a:defRPr/>
            </a:pPr>
            <a:r>
              <a:rPr lang="tr-TR" sz="2200" dirty="0"/>
              <a:t>Hastalığın sağaltımı ve önlenmesinde oldukça etkili ilaçlar vardır; bu ilaçlar: </a:t>
            </a:r>
          </a:p>
          <a:p>
            <a:pPr algn="just">
              <a:buFont typeface="Arial" charset="0"/>
              <a:buChar char="•"/>
              <a:defRPr/>
            </a:pPr>
            <a:r>
              <a:rPr lang="tr-TR" sz="2000" b="1" dirty="0" err="1"/>
              <a:t>Nitroimidazol</a:t>
            </a:r>
            <a:r>
              <a:rPr lang="tr-TR" sz="2000" b="1" dirty="0"/>
              <a:t> türevleri</a:t>
            </a:r>
            <a:r>
              <a:rPr lang="tr-TR" sz="2000" dirty="0"/>
              <a:t>: </a:t>
            </a:r>
            <a:r>
              <a:rPr lang="tr-TR" sz="2000" dirty="0" err="1"/>
              <a:t>Dimetridazol</a:t>
            </a:r>
            <a:r>
              <a:rPr lang="tr-TR" sz="2000" dirty="0"/>
              <a:t>, </a:t>
            </a:r>
            <a:r>
              <a:rPr lang="tr-TR" sz="2000" dirty="0" err="1"/>
              <a:t>metronidazol</a:t>
            </a:r>
            <a:r>
              <a:rPr lang="tr-TR" sz="2000" dirty="0"/>
              <a:t>, </a:t>
            </a:r>
            <a:r>
              <a:rPr lang="tr-TR" sz="2000" dirty="0" err="1"/>
              <a:t>ronidazol</a:t>
            </a:r>
            <a:r>
              <a:rPr lang="tr-TR" sz="2000" dirty="0"/>
              <a:t>, </a:t>
            </a:r>
            <a:r>
              <a:rPr lang="tr-TR" sz="2000" dirty="0" err="1"/>
              <a:t>ipronidazol</a:t>
            </a:r>
            <a:r>
              <a:rPr lang="tr-TR" sz="2000" dirty="0"/>
              <a:t> gibi.</a:t>
            </a:r>
          </a:p>
          <a:p>
            <a:pPr algn="just">
              <a:buFont typeface="Arial" charset="0"/>
              <a:buChar char="•"/>
              <a:defRPr/>
            </a:pPr>
            <a:r>
              <a:rPr lang="tr-TR" sz="2000" b="1" dirty="0" err="1"/>
              <a:t>Nitrofuranlar</a:t>
            </a:r>
            <a:r>
              <a:rPr lang="tr-TR" sz="2000" dirty="0"/>
              <a:t>: </a:t>
            </a:r>
            <a:r>
              <a:rPr lang="tr-TR" sz="2000" dirty="0" err="1"/>
              <a:t>Furazolidon</a:t>
            </a:r>
            <a:r>
              <a:rPr lang="tr-TR" sz="2000" dirty="0"/>
              <a:t> gibi. </a:t>
            </a:r>
          </a:p>
          <a:p>
            <a:pPr algn="just">
              <a:buFont typeface="Arial" charset="0"/>
              <a:buChar char="•"/>
              <a:defRPr/>
            </a:pPr>
            <a:r>
              <a:rPr lang="tr-TR" sz="2000" b="1" dirty="0" err="1"/>
              <a:t>Nitrotiyazol</a:t>
            </a:r>
            <a:r>
              <a:rPr lang="tr-TR" sz="2000" b="1" dirty="0"/>
              <a:t> türevleri</a:t>
            </a:r>
            <a:r>
              <a:rPr lang="tr-TR" sz="2000" dirty="0"/>
              <a:t>: </a:t>
            </a:r>
            <a:r>
              <a:rPr lang="tr-TR" sz="2000" dirty="0" err="1"/>
              <a:t>Asinitrazol</a:t>
            </a:r>
            <a:r>
              <a:rPr lang="tr-TR" sz="2000" dirty="0"/>
              <a:t>, </a:t>
            </a:r>
            <a:r>
              <a:rPr lang="tr-TR" sz="2000" dirty="0" err="1"/>
              <a:t>nitiyazid</a:t>
            </a:r>
            <a:r>
              <a:rPr lang="tr-TR" sz="2000" dirty="0"/>
              <a:t>, </a:t>
            </a:r>
            <a:r>
              <a:rPr lang="tr-TR" sz="2000" dirty="0" err="1"/>
              <a:t>aminonitrotiyazol</a:t>
            </a:r>
            <a:r>
              <a:rPr lang="tr-TR" sz="2000" dirty="0"/>
              <a:t> gibi. </a:t>
            </a:r>
          </a:p>
          <a:p>
            <a:pPr algn="just">
              <a:buFont typeface="Arial" charset="0"/>
              <a:buChar char="•"/>
              <a:defRPr/>
            </a:pPr>
            <a:r>
              <a:rPr lang="tr-TR" sz="2000" b="1" dirty="0"/>
              <a:t>Diğerleri</a:t>
            </a:r>
            <a:r>
              <a:rPr lang="tr-TR" sz="2000" dirty="0"/>
              <a:t>: </a:t>
            </a:r>
            <a:r>
              <a:rPr lang="tr-TR" sz="2000" dirty="0" err="1"/>
              <a:t>Asetarsol</a:t>
            </a:r>
            <a:r>
              <a:rPr lang="tr-TR" sz="2000" dirty="0"/>
              <a:t> gibi.</a:t>
            </a:r>
          </a:p>
        </p:txBody>
      </p:sp>
      <p:sp>
        <p:nvSpPr>
          <p:cNvPr id="6656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E59BA17-03F0-4308-9CA4-A5AEE9ED0645}" type="slidenum">
              <a:rPr lang="tr-TR" altLang="tr-TR" sz="1200">
                <a:solidFill>
                  <a:srgbClr val="898989"/>
                </a:solidFill>
              </a:rPr>
              <a:pPr>
                <a:spcBef>
                  <a:spcPct val="0"/>
                </a:spcBef>
                <a:buFontTx/>
                <a:buNone/>
              </a:pPr>
              <a:t>62</a:t>
            </a:fld>
            <a:endParaRPr lang="tr-TR" altLang="tr-TR" sz="1200">
              <a:solidFill>
                <a:srgbClr val="898989"/>
              </a:solidFill>
            </a:endParaRPr>
          </a:p>
        </p:txBody>
      </p:sp>
    </p:spTree>
    <p:extLst>
      <p:ext uri="{BB962C8B-B14F-4D97-AF65-F5344CB8AC3E}">
        <p14:creationId xmlns:p14="http://schemas.microsoft.com/office/powerpoint/2010/main" val="241275765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5. </a:t>
            </a:r>
            <a:r>
              <a:rPr lang="tr-TR" sz="3200" b="1" dirty="0" err="1"/>
              <a:t>Histomonasa</a:t>
            </a:r>
            <a:r>
              <a:rPr lang="tr-TR" sz="3200" b="1" dirty="0"/>
              <a:t>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None/>
              <a:defRPr/>
            </a:pPr>
            <a:r>
              <a:rPr lang="tr-TR" sz="2400" b="1" dirty="0" err="1"/>
              <a:t>Dimetridazol</a:t>
            </a:r>
            <a:endParaRPr lang="tr-TR" sz="2400" dirty="0"/>
          </a:p>
          <a:p>
            <a:pPr algn="just">
              <a:buFont typeface="Arial" charset="0"/>
              <a:buChar char="•"/>
              <a:defRPr/>
            </a:pPr>
            <a:r>
              <a:rPr lang="tr-TR" sz="2400" dirty="0" err="1"/>
              <a:t>Nitroimidazol</a:t>
            </a:r>
            <a:r>
              <a:rPr lang="tr-TR" sz="2400" dirty="0"/>
              <a:t> türevidir.</a:t>
            </a:r>
          </a:p>
          <a:p>
            <a:pPr algn="just">
              <a:buFont typeface="Arial" charset="0"/>
              <a:buChar char="•"/>
              <a:defRPr/>
            </a:pPr>
            <a:r>
              <a:rPr lang="tr-TR" sz="2400" dirty="0"/>
              <a:t>Hastalığın önlenmesi ve sağaltımında kullanılır. </a:t>
            </a:r>
          </a:p>
          <a:p>
            <a:pPr algn="just">
              <a:buFont typeface="Arial" charset="0"/>
              <a:buChar char="•"/>
              <a:defRPr/>
            </a:pPr>
            <a:r>
              <a:rPr lang="tr-TR" sz="2400" dirty="0"/>
              <a:t>Koruyucu olarak yeme 125-150 </a:t>
            </a:r>
            <a:r>
              <a:rPr lang="tr-TR" sz="2400" dirty="0" err="1"/>
              <a:t>ppm</a:t>
            </a:r>
            <a:r>
              <a:rPr lang="tr-TR" sz="2400" dirty="0"/>
              <a:t> arasında katılarak devamlı; sağaltımcı olarak 500 </a:t>
            </a:r>
            <a:r>
              <a:rPr lang="tr-TR" sz="2400" dirty="0" err="1"/>
              <a:t>ppm</a:t>
            </a:r>
            <a:r>
              <a:rPr lang="tr-TR" sz="2400" dirty="0"/>
              <a:t> miktarında ilave edilerek 7-14 gün süreyle kullanılır. </a:t>
            </a:r>
          </a:p>
          <a:p>
            <a:pPr algn="just">
              <a:buFont typeface="Arial" charset="0"/>
              <a:buChar char="•"/>
              <a:defRPr/>
            </a:pPr>
            <a:r>
              <a:rPr lang="tr-TR" sz="2400" dirty="0"/>
              <a:t>Damızlık hindilerde kullanılmamalıdır; yumurtanın küçülmesine yol açabilir. </a:t>
            </a:r>
          </a:p>
          <a:p>
            <a:pPr algn="just">
              <a:buFont typeface="Arial" charset="0"/>
              <a:buChar char="•"/>
              <a:defRPr/>
            </a:pPr>
            <a:r>
              <a:rPr lang="tr-TR" sz="2400" dirty="0" err="1"/>
              <a:t>Karsinojenik</a:t>
            </a:r>
            <a:r>
              <a:rPr lang="tr-TR" sz="2400" dirty="0"/>
              <a:t> olması sebebiyle, eti için yetiştirilen hayvanlarda kullanılmaz.</a:t>
            </a:r>
          </a:p>
        </p:txBody>
      </p:sp>
      <p:sp>
        <p:nvSpPr>
          <p:cNvPr id="6758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64E6764-DAD2-427C-B9D0-134B1683B120}" type="slidenum">
              <a:rPr lang="tr-TR" altLang="tr-TR" sz="1200">
                <a:solidFill>
                  <a:srgbClr val="898989"/>
                </a:solidFill>
              </a:rPr>
              <a:pPr>
                <a:spcBef>
                  <a:spcPct val="0"/>
                </a:spcBef>
                <a:buFontTx/>
                <a:buNone/>
              </a:pPr>
              <a:t>63</a:t>
            </a:fld>
            <a:endParaRPr lang="tr-TR" altLang="tr-TR" sz="1200">
              <a:solidFill>
                <a:srgbClr val="898989"/>
              </a:solidFill>
            </a:endParaRPr>
          </a:p>
        </p:txBody>
      </p:sp>
    </p:spTree>
    <p:extLst>
      <p:ext uri="{BB962C8B-B14F-4D97-AF65-F5344CB8AC3E}">
        <p14:creationId xmlns:p14="http://schemas.microsoft.com/office/powerpoint/2010/main" val="17991495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5. </a:t>
            </a:r>
            <a:r>
              <a:rPr lang="tr-TR" sz="3200" b="1" dirty="0" err="1"/>
              <a:t>Histomonasa</a:t>
            </a:r>
            <a:r>
              <a:rPr lang="tr-TR" sz="3200" b="1" dirty="0"/>
              <a:t>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None/>
              <a:defRPr/>
            </a:pPr>
            <a:r>
              <a:rPr lang="tr-TR" sz="2200" b="1" dirty="0" err="1"/>
              <a:t>Furazolidon</a:t>
            </a:r>
            <a:endParaRPr lang="tr-TR" sz="2200" dirty="0"/>
          </a:p>
          <a:p>
            <a:pPr algn="just">
              <a:buFont typeface="Arial" charset="0"/>
              <a:buChar char="•"/>
              <a:defRPr/>
            </a:pPr>
            <a:r>
              <a:rPr lang="tr-TR" sz="2200" i="1" dirty="0"/>
              <a:t>H.</a:t>
            </a:r>
            <a:r>
              <a:rPr lang="tr-TR" sz="2200" i="1" dirty="0" err="1"/>
              <a:t>meleagridis</a:t>
            </a:r>
            <a:r>
              <a:rPr lang="tr-TR" sz="2200" dirty="0" err="1"/>
              <a:t>’e</a:t>
            </a:r>
            <a:r>
              <a:rPr lang="tr-TR" sz="2200" dirty="0"/>
              <a:t> </a:t>
            </a:r>
            <a:r>
              <a:rPr lang="tr-TR" sz="2200" dirty="0" err="1"/>
              <a:t>aminonitrotiyazol</a:t>
            </a:r>
            <a:r>
              <a:rPr lang="tr-TR" sz="2200" dirty="0"/>
              <a:t> kadar etkilidir. </a:t>
            </a:r>
          </a:p>
          <a:p>
            <a:pPr algn="just">
              <a:buFont typeface="Arial" charset="0"/>
              <a:buChar char="•"/>
              <a:defRPr/>
            </a:pPr>
            <a:r>
              <a:rPr lang="tr-TR" sz="2200" dirty="0"/>
              <a:t>Koruyucu olarak yeme 150 </a:t>
            </a:r>
            <a:r>
              <a:rPr lang="tr-TR" sz="2200" dirty="0" err="1"/>
              <a:t>ppm</a:t>
            </a:r>
            <a:r>
              <a:rPr lang="tr-TR" sz="2200" dirty="0"/>
              <a:t> miktarda katılarak devamlı verilir.</a:t>
            </a:r>
          </a:p>
          <a:p>
            <a:pPr algn="just">
              <a:buFont typeface="Arial" charset="0"/>
              <a:buChar char="•"/>
              <a:defRPr/>
            </a:pPr>
            <a:r>
              <a:rPr lang="tr-TR" sz="2200" dirty="0"/>
              <a:t>Sağaltıcı olarak da 400 </a:t>
            </a:r>
            <a:r>
              <a:rPr lang="tr-TR" sz="2200" dirty="0" err="1"/>
              <a:t>ppm</a:t>
            </a:r>
            <a:r>
              <a:rPr lang="tr-TR" sz="2200" dirty="0"/>
              <a:t> miktarında ilave edilerek 14 gün süreyle verilir; bu süre sonunda koruyucu düzeye inilir ve devamlı yedirilir. </a:t>
            </a:r>
          </a:p>
          <a:p>
            <a:pPr algn="just">
              <a:buFont typeface="Arial" charset="0"/>
              <a:buChar char="•"/>
              <a:defRPr/>
            </a:pPr>
            <a:r>
              <a:rPr lang="tr-TR" sz="2200" dirty="0"/>
              <a:t>Parazite olan etkisi sadece gelişmesini engellemesiyle ilgili olduğundan, ilaçlı yem verilmesinin durdurulmasını takiben hastalığın tekrar ortaya çıkma ihtimali vardır. </a:t>
            </a:r>
          </a:p>
          <a:p>
            <a:pPr algn="just">
              <a:buFont typeface="Arial" charset="0"/>
              <a:buChar char="•"/>
              <a:defRPr/>
            </a:pPr>
            <a:r>
              <a:rPr lang="tr-TR" sz="2200" dirty="0"/>
              <a:t>Damızlıklarda kullanılmaması tavsiye edilir. </a:t>
            </a:r>
          </a:p>
          <a:p>
            <a:pPr algn="just">
              <a:buFont typeface="Arial" charset="0"/>
              <a:buChar char="•"/>
              <a:defRPr/>
            </a:pPr>
            <a:r>
              <a:rPr lang="tr-TR" sz="2200" dirty="0" err="1"/>
              <a:t>Karsinojenik</a:t>
            </a:r>
            <a:r>
              <a:rPr lang="tr-TR" sz="2200" dirty="0"/>
              <a:t> olması sebebiyle, eti için yetiştirilen hayvanlarda kullanılmaz. </a:t>
            </a:r>
          </a:p>
        </p:txBody>
      </p:sp>
      <p:sp>
        <p:nvSpPr>
          <p:cNvPr id="6861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D3712A0-B99F-4A71-ACE4-AAECB427E8F4}" type="slidenum">
              <a:rPr lang="tr-TR" altLang="tr-TR" sz="1200">
                <a:solidFill>
                  <a:srgbClr val="898989"/>
                </a:solidFill>
              </a:rPr>
              <a:pPr>
                <a:spcBef>
                  <a:spcPct val="0"/>
                </a:spcBef>
                <a:buFontTx/>
                <a:buNone/>
              </a:pPr>
              <a:t>64</a:t>
            </a:fld>
            <a:endParaRPr lang="tr-TR" altLang="tr-TR" sz="1200">
              <a:solidFill>
                <a:srgbClr val="898989"/>
              </a:solidFill>
            </a:endParaRPr>
          </a:p>
        </p:txBody>
      </p:sp>
    </p:spTree>
    <p:extLst>
      <p:ext uri="{BB962C8B-B14F-4D97-AF65-F5344CB8AC3E}">
        <p14:creationId xmlns:p14="http://schemas.microsoft.com/office/powerpoint/2010/main" val="295190721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274639"/>
            <a:ext cx="8229600" cy="511175"/>
          </a:xfrm>
          <a:solidFill>
            <a:schemeClr val="accent3">
              <a:lumMod val="20000"/>
              <a:lumOff val="80000"/>
            </a:schemeClr>
          </a:solidFill>
        </p:spPr>
        <p:txBody>
          <a:bodyPr>
            <a:normAutofit fontScale="90000"/>
          </a:bodyPr>
          <a:lstStyle/>
          <a:p>
            <a:pPr>
              <a:defRPr/>
            </a:pPr>
            <a:r>
              <a:rPr lang="tr-TR" sz="3200" b="1" dirty="0"/>
              <a:t>6. </a:t>
            </a:r>
            <a:r>
              <a:rPr lang="tr-TR" sz="3200" b="1" dirty="0" err="1"/>
              <a:t>Tripanosoma</a:t>
            </a:r>
            <a:r>
              <a:rPr lang="tr-TR" sz="3200" b="1" dirty="0"/>
              <a:t> Türlerine Etkiyen İlaçlar</a:t>
            </a:r>
            <a:endParaRPr lang="tr-TR" sz="3200" dirty="0"/>
          </a:p>
        </p:txBody>
      </p:sp>
      <p:sp>
        <p:nvSpPr>
          <p:cNvPr id="3" name="2 İçerik Yer Tutucusu"/>
          <p:cNvSpPr>
            <a:spLocks noGrp="1"/>
          </p:cNvSpPr>
          <p:nvPr>
            <p:ph idx="1"/>
          </p:nvPr>
        </p:nvSpPr>
        <p:spPr>
          <a:xfrm>
            <a:off x="1981200" y="928688"/>
            <a:ext cx="8229600" cy="5715000"/>
          </a:xfrm>
          <a:solidFill>
            <a:schemeClr val="tx2">
              <a:lumMod val="20000"/>
              <a:lumOff val="80000"/>
            </a:schemeClr>
          </a:solidFill>
        </p:spPr>
        <p:txBody>
          <a:bodyPr rtlCol="0">
            <a:noAutofit/>
          </a:bodyPr>
          <a:lstStyle/>
          <a:p>
            <a:pPr algn="just">
              <a:buFont typeface="Arial" charset="0"/>
              <a:buChar char="•"/>
              <a:defRPr/>
            </a:pPr>
            <a:r>
              <a:rPr lang="tr-TR" sz="2000" dirty="0" err="1"/>
              <a:t>Tripanosoma</a:t>
            </a:r>
            <a:r>
              <a:rPr lang="tr-TR" sz="2000" dirty="0"/>
              <a:t> türleri hayvanların kan ve dokularında bulunan ve önemli zarara yol açan kamçılı </a:t>
            </a:r>
            <a:r>
              <a:rPr lang="tr-TR" sz="2000" dirty="0" err="1"/>
              <a:t>protozoa</a:t>
            </a:r>
            <a:r>
              <a:rPr lang="tr-TR" sz="2000" dirty="0"/>
              <a:t> türleridir. </a:t>
            </a:r>
          </a:p>
          <a:p>
            <a:pPr algn="just">
              <a:buFont typeface="Arial" charset="0"/>
              <a:buChar char="•"/>
              <a:defRPr/>
            </a:pPr>
            <a:r>
              <a:rPr lang="tr-TR" sz="2000" dirty="0" err="1"/>
              <a:t>Tripanosoma</a:t>
            </a:r>
            <a:r>
              <a:rPr lang="tr-TR" sz="2000" dirty="0"/>
              <a:t> türlerinin çoğu çeçe sinekleri (</a:t>
            </a:r>
            <a:r>
              <a:rPr lang="tr-TR" sz="2000" i="1" dirty="0" err="1"/>
              <a:t>Glossina</a:t>
            </a:r>
            <a:r>
              <a:rPr lang="tr-TR" sz="2000" dirty="0"/>
              <a:t>) vasıtasıyla hayvandan hayvana taşınır. </a:t>
            </a:r>
          </a:p>
          <a:p>
            <a:pPr lvl="1" algn="just">
              <a:buFont typeface="Arial" charset="0"/>
              <a:buChar char="–"/>
              <a:defRPr/>
            </a:pPr>
            <a:r>
              <a:rPr lang="tr-TR" sz="1600" dirty="0"/>
              <a:t>Hastalıkla sineklerin yayılışı arasında yakın ilişki vardır. </a:t>
            </a:r>
          </a:p>
          <a:p>
            <a:pPr algn="just">
              <a:buFont typeface="Arial" charset="0"/>
              <a:buChar char="•"/>
              <a:defRPr/>
            </a:pPr>
            <a:r>
              <a:rPr lang="tr-TR" sz="1600" dirty="0"/>
              <a:t>Evcil hayvanlarda hastalık yapan </a:t>
            </a:r>
            <a:r>
              <a:rPr lang="tr-TR" sz="1600" dirty="0" err="1"/>
              <a:t>Tripanosoma</a:t>
            </a:r>
            <a:r>
              <a:rPr lang="tr-TR" sz="1600" dirty="0"/>
              <a:t> türleri, sebep oldukları hastalıkların </a:t>
            </a:r>
            <a:r>
              <a:rPr lang="tr-TR" sz="1600" dirty="0" err="1"/>
              <a:t>başlıcaları</a:t>
            </a:r>
            <a:r>
              <a:rPr lang="tr-TR" sz="1600" dirty="0"/>
              <a:t>:</a:t>
            </a:r>
          </a:p>
          <a:p>
            <a:pPr algn="just">
              <a:buFont typeface="Arial" charset="0"/>
              <a:buChar char="•"/>
              <a:defRPr/>
            </a:pPr>
            <a:r>
              <a:rPr lang="tr-TR" sz="1500" i="1" dirty="0" err="1"/>
              <a:t>Tripanosoma</a:t>
            </a:r>
            <a:r>
              <a:rPr lang="tr-TR" sz="1500" i="1" dirty="0"/>
              <a:t> </a:t>
            </a:r>
            <a:r>
              <a:rPr lang="tr-TR" sz="1500" i="1" dirty="0" err="1"/>
              <a:t>congolense</a:t>
            </a:r>
            <a:r>
              <a:rPr lang="tr-TR" sz="1500" dirty="0"/>
              <a:t> ve</a:t>
            </a:r>
            <a:r>
              <a:rPr lang="tr-TR" sz="1500" i="1" dirty="0"/>
              <a:t> T.</a:t>
            </a:r>
            <a:r>
              <a:rPr lang="tr-TR" sz="1500" i="1" dirty="0" err="1"/>
              <a:t>brucei</a:t>
            </a:r>
            <a:r>
              <a:rPr lang="tr-TR" sz="1500" dirty="0"/>
              <a:t> (</a:t>
            </a:r>
            <a:r>
              <a:rPr lang="tr-TR" sz="1500" dirty="0" err="1"/>
              <a:t>Nagana</a:t>
            </a:r>
            <a:r>
              <a:rPr lang="tr-TR" sz="1500" dirty="0"/>
              <a:t>),</a:t>
            </a:r>
          </a:p>
          <a:p>
            <a:pPr algn="just">
              <a:buFont typeface="Arial" charset="0"/>
              <a:buChar char="•"/>
              <a:defRPr/>
            </a:pPr>
            <a:r>
              <a:rPr lang="tr-TR" sz="1500" i="1" dirty="0"/>
              <a:t>T.</a:t>
            </a:r>
            <a:r>
              <a:rPr lang="tr-TR" sz="1500" i="1" dirty="0" err="1"/>
              <a:t>vivax</a:t>
            </a:r>
            <a:r>
              <a:rPr lang="tr-TR" sz="1500" dirty="0"/>
              <a:t> (</a:t>
            </a:r>
            <a:r>
              <a:rPr lang="tr-TR" sz="1500" dirty="0" err="1"/>
              <a:t>Sauma</a:t>
            </a:r>
            <a:r>
              <a:rPr lang="tr-TR" sz="1500" dirty="0"/>
              <a:t>),</a:t>
            </a:r>
          </a:p>
          <a:p>
            <a:pPr algn="just">
              <a:buFont typeface="Arial" charset="0"/>
              <a:buChar char="•"/>
              <a:defRPr/>
            </a:pPr>
            <a:r>
              <a:rPr lang="tr-TR" sz="1500" i="1" dirty="0"/>
              <a:t>T.</a:t>
            </a:r>
            <a:r>
              <a:rPr lang="tr-TR" sz="1500" i="1" dirty="0" err="1"/>
              <a:t>equiperdum</a:t>
            </a:r>
            <a:r>
              <a:rPr lang="tr-TR" sz="1500" dirty="0"/>
              <a:t> (</a:t>
            </a:r>
            <a:r>
              <a:rPr lang="tr-TR" sz="1500" dirty="0" err="1"/>
              <a:t>Dourin</a:t>
            </a:r>
            <a:r>
              <a:rPr lang="tr-TR" sz="1500" dirty="0"/>
              <a:t>),</a:t>
            </a:r>
          </a:p>
          <a:p>
            <a:pPr algn="just">
              <a:buFont typeface="Arial" charset="0"/>
              <a:buChar char="•"/>
              <a:defRPr/>
            </a:pPr>
            <a:r>
              <a:rPr lang="tr-TR" sz="1500" i="1" dirty="0"/>
              <a:t>T.</a:t>
            </a:r>
            <a:r>
              <a:rPr lang="tr-TR" sz="1500" i="1" dirty="0" err="1"/>
              <a:t>equinum</a:t>
            </a:r>
            <a:r>
              <a:rPr lang="tr-TR" sz="1500" dirty="0"/>
              <a:t> (Mal de </a:t>
            </a:r>
            <a:r>
              <a:rPr lang="tr-TR" sz="1500" dirty="0" err="1"/>
              <a:t>caderas</a:t>
            </a:r>
            <a:r>
              <a:rPr lang="tr-TR" sz="1500" dirty="0"/>
              <a:t>),</a:t>
            </a:r>
          </a:p>
          <a:p>
            <a:pPr algn="just">
              <a:buFont typeface="Arial" charset="0"/>
              <a:buChar char="•"/>
              <a:defRPr/>
            </a:pPr>
            <a:r>
              <a:rPr lang="tr-TR" sz="1500" i="1" dirty="0"/>
              <a:t>T.</a:t>
            </a:r>
            <a:r>
              <a:rPr lang="tr-TR" sz="1500" i="1" dirty="0" err="1"/>
              <a:t>cruzi</a:t>
            </a:r>
            <a:r>
              <a:rPr lang="tr-TR" sz="1500" i="1" dirty="0"/>
              <a:t> </a:t>
            </a:r>
            <a:r>
              <a:rPr lang="tr-TR" sz="1500" dirty="0"/>
              <a:t>(</a:t>
            </a:r>
            <a:r>
              <a:rPr lang="tr-TR" sz="1500" dirty="0" err="1"/>
              <a:t>Chagas</a:t>
            </a:r>
            <a:r>
              <a:rPr lang="tr-TR" sz="1500" dirty="0"/>
              <a:t>),</a:t>
            </a:r>
          </a:p>
          <a:p>
            <a:pPr algn="just">
              <a:buFont typeface="Arial" charset="0"/>
              <a:buChar char="•"/>
              <a:defRPr/>
            </a:pPr>
            <a:r>
              <a:rPr lang="tr-TR" sz="1500" i="1" dirty="0"/>
              <a:t>T.</a:t>
            </a:r>
            <a:r>
              <a:rPr lang="tr-TR" sz="1500" i="1" dirty="0" err="1"/>
              <a:t>evansi</a:t>
            </a:r>
            <a:r>
              <a:rPr lang="tr-TR" sz="1500" dirty="0"/>
              <a:t> (</a:t>
            </a:r>
            <a:r>
              <a:rPr lang="tr-TR" sz="1500" dirty="0" err="1"/>
              <a:t>Surra</a:t>
            </a:r>
            <a:r>
              <a:rPr lang="tr-TR" sz="1500" dirty="0"/>
              <a:t>).  </a:t>
            </a:r>
          </a:p>
          <a:p>
            <a:pPr algn="just">
              <a:buFont typeface="Arial" charset="0"/>
              <a:buChar char="•"/>
              <a:defRPr/>
            </a:pPr>
            <a:r>
              <a:rPr lang="tr-TR" sz="2000" b="1" u="sng" dirty="0"/>
              <a:t>İlaçlar</a:t>
            </a:r>
          </a:p>
          <a:p>
            <a:pPr algn="just">
              <a:buFont typeface="Arial" charset="0"/>
              <a:buChar char="•"/>
              <a:defRPr/>
            </a:pPr>
            <a:r>
              <a:rPr lang="tr-TR" sz="2000" b="1" dirty="0" err="1"/>
              <a:t>Diamidin</a:t>
            </a:r>
            <a:r>
              <a:rPr lang="tr-TR" sz="2000" b="1" dirty="0"/>
              <a:t> bileşikler</a:t>
            </a:r>
            <a:r>
              <a:rPr lang="tr-TR" sz="2000" dirty="0"/>
              <a:t>: </a:t>
            </a:r>
            <a:r>
              <a:rPr lang="tr-TR" sz="2000" dirty="0" err="1"/>
              <a:t>Diminazen</a:t>
            </a:r>
            <a:r>
              <a:rPr lang="tr-TR" sz="2000" dirty="0"/>
              <a:t>, </a:t>
            </a:r>
            <a:r>
              <a:rPr lang="tr-TR" sz="2000" dirty="0" err="1"/>
              <a:t>pentamidin</a:t>
            </a:r>
            <a:r>
              <a:rPr lang="tr-TR" sz="2000" dirty="0"/>
              <a:t> gibi.</a:t>
            </a:r>
          </a:p>
          <a:p>
            <a:pPr algn="just">
              <a:buFont typeface="Arial" charset="0"/>
              <a:buChar char="•"/>
              <a:defRPr/>
            </a:pPr>
            <a:r>
              <a:rPr lang="tr-TR" sz="2000" b="1" dirty="0" err="1"/>
              <a:t>Aminofenatridium</a:t>
            </a:r>
            <a:r>
              <a:rPr lang="tr-TR" sz="2000" b="1" dirty="0"/>
              <a:t> bileşikler</a:t>
            </a:r>
            <a:r>
              <a:rPr lang="tr-TR" sz="2000" dirty="0"/>
              <a:t>: </a:t>
            </a:r>
            <a:r>
              <a:rPr lang="tr-TR" sz="2000" dirty="0" err="1"/>
              <a:t>Homidium</a:t>
            </a:r>
            <a:r>
              <a:rPr lang="tr-TR" sz="2000" dirty="0"/>
              <a:t>, </a:t>
            </a:r>
            <a:r>
              <a:rPr lang="tr-TR" sz="2000" dirty="0" err="1"/>
              <a:t>dimidium</a:t>
            </a:r>
            <a:r>
              <a:rPr lang="tr-TR" sz="2000" dirty="0"/>
              <a:t>, </a:t>
            </a:r>
            <a:r>
              <a:rPr lang="tr-TR" sz="2000" dirty="0" err="1"/>
              <a:t>prithidium</a:t>
            </a:r>
            <a:r>
              <a:rPr lang="tr-TR" sz="2000" dirty="0"/>
              <a:t> gibi.</a:t>
            </a:r>
          </a:p>
          <a:p>
            <a:pPr algn="just">
              <a:buFont typeface="Arial" charset="0"/>
              <a:buChar char="•"/>
              <a:defRPr/>
            </a:pPr>
            <a:r>
              <a:rPr lang="tr-TR" sz="2000" b="1" dirty="0" err="1"/>
              <a:t>Kuinapiramin</a:t>
            </a:r>
            <a:r>
              <a:rPr lang="tr-TR" sz="2000" b="1" dirty="0"/>
              <a:t> bileşikler</a:t>
            </a:r>
            <a:r>
              <a:rPr lang="tr-TR" sz="2000" dirty="0"/>
              <a:t>: </a:t>
            </a:r>
            <a:r>
              <a:rPr lang="tr-TR" sz="2000" dirty="0" err="1"/>
              <a:t>Kuinapiramin</a:t>
            </a:r>
            <a:r>
              <a:rPr lang="tr-TR" sz="2000" dirty="0"/>
              <a:t> gibi.</a:t>
            </a:r>
          </a:p>
          <a:p>
            <a:pPr algn="just">
              <a:buFont typeface="Arial" charset="0"/>
              <a:buChar char="•"/>
              <a:defRPr/>
            </a:pPr>
            <a:r>
              <a:rPr lang="tr-TR" sz="2000" b="1" dirty="0"/>
              <a:t>Diğerleri</a:t>
            </a:r>
            <a:r>
              <a:rPr lang="tr-TR" sz="2000" dirty="0"/>
              <a:t>: </a:t>
            </a:r>
            <a:r>
              <a:rPr lang="tr-TR" sz="2000" dirty="0" err="1"/>
              <a:t>Suramin</a:t>
            </a:r>
            <a:r>
              <a:rPr lang="tr-TR" sz="2000" dirty="0"/>
              <a:t>, </a:t>
            </a:r>
            <a:r>
              <a:rPr lang="tr-TR" sz="2000" dirty="0" err="1"/>
              <a:t>stibofen</a:t>
            </a:r>
            <a:r>
              <a:rPr lang="tr-TR" sz="2000" dirty="0"/>
              <a:t>, </a:t>
            </a:r>
            <a:r>
              <a:rPr lang="tr-TR" sz="2000" dirty="0" err="1"/>
              <a:t>tripan</a:t>
            </a:r>
            <a:r>
              <a:rPr lang="tr-TR" sz="2000" dirty="0"/>
              <a:t> mavisi, </a:t>
            </a:r>
            <a:r>
              <a:rPr lang="tr-TR" sz="2000" dirty="0" err="1"/>
              <a:t>tripan</a:t>
            </a:r>
            <a:r>
              <a:rPr lang="tr-TR" sz="2000" dirty="0"/>
              <a:t> kırmızısı, kusturucu tartar gibi.</a:t>
            </a:r>
          </a:p>
        </p:txBody>
      </p:sp>
      <p:sp>
        <p:nvSpPr>
          <p:cNvPr id="6963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30C7EBF-2782-4643-B1EA-A281FE165AF1}" type="slidenum">
              <a:rPr lang="tr-TR" altLang="tr-TR" sz="1200">
                <a:solidFill>
                  <a:srgbClr val="898989"/>
                </a:solidFill>
              </a:rPr>
              <a:pPr>
                <a:spcBef>
                  <a:spcPct val="0"/>
                </a:spcBef>
                <a:buFontTx/>
                <a:buNone/>
              </a:pPr>
              <a:t>65</a:t>
            </a:fld>
            <a:endParaRPr lang="tr-TR" altLang="tr-TR" sz="1200">
              <a:solidFill>
                <a:srgbClr val="898989"/>
              </a:solidFill>
            </a:endParaRPr>
          </a:p>
        </p:txBody>
      </p:sp>
    </p:spTree>
    <p:extLst>
      <p:ext uri="{BB962C8B-B14F-4D97-AF65-F5344CB8AC3E}">
        <p14:creationId xmlns:p14="http://schemas.microsoft.com/office/powerpoint/2010/main" val="5357339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6. </a:t>
            </a:r>
            <a:r>
              <a:rPr lang="tr-TR" sz="3200" b="1" dirty="0" err="1"/>
              <a:t>Tripanosoma</a:t>
            </a:r>
            <a:r>
              <a:rPr lang="tr-TR" sz="3200" b="1" dirty="0"/>
              <a:t> Türlerine Etkiyen İlaçlar</a:t>
            </a:r>
            <a:endParaRPr lang="tr-TR" sz="3200" dirty="0"/>
          </a:p>
        </p:txBody>
      </p:sp>
      <p:sp>
        <p:nvSpPr>
          <p:cNvPr id="3" name="2 İçerik Yer Tutucusu"/>
          <p:cNvSpPr>
            <a:spLocks noGrp="1"/>
          </p:cNvSpPr>
          <p:nvPr>
            <p:ph idx="1"/>
          </p:nvPr>
        </p:nvSpPr>
        <p:spPr>
          <a:xfrm>
            <a:off x="1981200" y="1600201"/>
            <a:ext cx="8229600" cy="4900613"/>
          </a:xfrm>
          <a:solidFill>
            <a:schemeClr val="tx2">
              <a:lumMod val="20000"/>
              <a:lumOff val="80000"/>
            </a:schemeClr>
          </a:solidFill>
        </p:spPr>
        <p:txBody>
          <a:bodyPr rtlCol="0">
            <a:noAutofit/>
          </a:bodyPr>
          <a:lstStyle/>
          <a:p>
            <a:pPr algn="just">
              <a:buFont typeface="Arial" charset="0"/>
              <a:buNone/>
              <a:defRPr/>
            </a:pPr>
            <a:r>
              <a:rPr lang="tr-TR" sz="2000" b="1" dirty="0" err="1"/>
              <a:t>Diminazen</a:t>
            </a:r>
            <a:r>
              <a:rPr lang="tr-TR" sz="2000" dirty="0"/>
              <a:t> (</a:t>
            </a:r>
            <a:r>
              <a:rPr lang="tr-TR" sz="2000" dirty="0" err="1"/>
              <a:t>Berenil</a:t>
            </a:r>
            <a:r>
              <a:rPr lang="tr-TR" sz="2000" dirty="0"/>
              <a:t>)</a:t>
            </a:r>
          </a:p>
          <a:p>
            <a:pPr algn="just">
              <a:buFont typeface="Arial" charset="0"/>
              <a:buChar char="•"/>
              <a:defRPr/>
            </a:pPr>
            <a:r>
              <a:rPr lang="tr-TR" sz="2000" dirty="0" err="1"/>
              <a:t>Diamidin</a:t>
            </a:r>
            <a:r>
              <a:rPr lang="tr-TR" sz="2000" dirty="0"/>
              <a:t> türevi bir maddedir. Genellikle </a:t>
            </a:r>
            <a:r>
              <a:rPr lang="tr-TR" sz="2000" dirty="0" err="1"/>
              <a:t>fenazon</a:t>
            </a:r>
            <a:r>
              <a:rPr lang="tr-TR" sz="2000" dirty="0"/>
              <a:t> (</a:t>
            </a:r>
            <a:r>
              <a:rPr lang="tr-TR" sz="2000" dirty="0" err="1"/>
              <a:t>antipirin</a:t>
            </a:r>
            <a:r>
              <a:rPr lang="tr-TR" sz="2000" dirty="0"/>
              <a:t>) ile birlikte kullanılır. </a:t>
            </a:r>
          </a:p>
          <a:p>
            <a:pPr algn="just">
              <a:buFont typeface="Arial" charset="0"/>
              <a:buChar char="•"/>
              <a:defRPr/>
            </a:pPr>
            <a:r>
              <a:rPr lang="tr-TR" sz="2000" dirty="0" err="1"/>
              <a:t>Tripanosomlar</a:t>
            </a:r>
            <a:r>
              <a:rPr lang="tr-TR" sz="2000" dirty="0"/>
              <a:t>, </a:t>
            </a:r>
            <a:r>
              <a:rPr lang="tr-TR" sz="2000" dirty="0" err="1"/>
              <a:t>babesialar</a:t>
            </a:r>
            <a:r>
              <a:rPr lang="tr-TR" sz="2000" dirty="0"/>
              <a:t> ve bakterilere etkilidir. </a:t>
            </a:r>
          </a:p>
          <a:p>
            <a:pPr algn="just">
              <a:buFont typeface="Arial" charset="0"/>
              <a:buChar char="•"/>
              <a:defRPr/>
            </a:pPr>
            <a:r>
              <a:rPr lang="tr-TR" sz="2000" i="1" dirty="0"/>
              <a:t>T.</a:t>
            </a:r>
            <a:r>
              <a:rPr lang="tr-TR" sz="2000" i="1" dirty="0" err="1"/>
              <a:t>vivax</a:t>
            </a:r>
            <a:r>
              <a:rPr lang="tr-TR" sz="2000" dirty="0"/>
              <a:t> ve </a:t>
            </a:r>
            <a:r>
              <a:rPr lang="tr-TR" sz="2000" i="1" dirty="0"/>
              <a:t>T.</a:t>
            </a:r>
            <a:r>
              <a:rPr lang="tr-TR" sz="2000" i="1" dirty="0" err="1"/>
              <a:t>congolense</a:t>
            </a:r>
            <a:r>
              <a:rPr lang="tr-TR" sz="2000" dirty="0"/>
              <a:t>‘ye güçlü, </a:t>
            </a:r>
            <a:r>
              <a:rPr lang="tr-TR" sz="2000" i="1" dirty="0"/>
              <a:t>T.</a:t>
            </a:r>
            <a:r>
              <a:rPr lang="tr-TR" sz="2000" i="1" dirty="0" err="1"/>
              <a:t>brucei</a:t>
            </a:r>
            <a:r>
              <a:rPr lang="tr-TR" sz="2000" dirty="0" err="1"/>
              <a:t>’ye</a:t>
            </a:r>
            <a:r>
              <a:rPr lang="tr-TR" sz="2000" dirty="0"/>
              <a:t> zayıf derecede etkilidir. </a:t>
            </a:r>
          </a:p>
          <a:p>
            <a:pPr algn="just">
              <a:buFont typeface="Arial" charset="0"/>
              <a:buChar char="•"/>
              <a:defRPr/>
            </a:pPr>
            <a:r>
              <a:rPr lang="tr-TR" sz="2000" dirty="0"/>
              <a:t>Tek dozda, hayvanlarda çoğu kez 24 saatte klinik iyileşme oluşur ve bundan sonra bağışıklık gelişir. </a:t>
            </a:r>
          </a:p>
          <a:p>
            <a:pPr algn="just">
              <a:buFont typeface="Arial" charset="0"/>
              <a:buChar char="•"/>
              <a:defRPr/>
            </a:pPr>
            <a:r>
              <a:rPr lang="tr-TR" sz="2000" dirty="0"/>
              <a:t>Parazitlerde ilaca direnç gelişmez. </a:t>
            </a:r>
          </a:p>
          <a:p>
            <a:pPr algn="just">
              <a:buFont typeface="Arial" charset="0"/>
              <a:buChar char="•"/>
              <a:defRPr/>
            </a:pPr>
            <a:r>
              <a:rPr lang="tr-TR" sz="2000" dirty="0"/>
              <a:t>Sağaltım dozlarında hayvanların tahammülü genellikle iyidir; sadece atlarda uygulama yerinde şiddetli yerel tepki oluşabilir. </a:t>
            </a:r>
          </a:p>
          <a:p>
            <a:pPr algn="just">
              <a:buFont typeface="Arial" charset="0"/>
              <a:buChar char="•"/>
              <a:defRPr/>
            </a:pPr>
            <a:r>
              <a:rPr lang="tr-TR" sz="2000" dirty="0"/>
              <a:t>Sığırlarda </a:t>
            </a:r>
            <a:r>
              <a:rPr lang="tr-TR" sz="2000" dirty="0">
                <a:sym typeface="Symbol"/>
              </a:rPr>
              <a:t></a:t>
            </a:r>
            <a:r>
              <a:rPr lang="tr-TR" sz="2000" dirty="0"/>
              <a:t>10 mg/</a:t>
            </a:r>
            <a:r>
              <a:rPr lang="tr-TR" sz="2000" dirty="0" err="1"/>
              <a:t>kg’da</a:t>
            </a:r>
            <a:r>
              <a:rPr lang="tr-TR" sz="2000" dirty="0"/>
              <a:t> bazen ölüme yol açar; bazen de sağaltım dozunun 6 katı miktarda zehirlenme bile yapmayabilir. </a:t>
            </a:r>
          </a:p>
          <a:p>
            <a:pPr algn="just">
              <a:buFont typeface="Arial" charset="0"/>
              <a:buChar char="•"/>
              <a:defRPr/>
            </a:pPr>
            <a:r>
              <a:rPr lang="tr-TR" sz="2000" dirty="0"/>
              <a:t>Kİ ve DA yolla verilir; iki yolla da dozu 3.5 mg/</a:t>
            </a:r>
            <a:r>
              <a:rPr lang="tr-TR" sz="2000" dirty="0" err="1"/>
              <a:t>kg’dır</a:t>
            </a:r>
            <a:r>
              <a:rPr lang="tr-TR" sz="2000" dirty="0"/>
              <a:t>. </a:t>
            </a:r>
          </a:p>
          <a:p>
            <a:pPr algn="just">
              <a:buFont typeface="Arial" charset="0"/>
              <a:buChar char="•"/>
              <a:defRPr/>
            </a:pPr>
            <a:r>
              <a:rPr lang="tr-TR" sz="2000" i="1" dirty="0"/>
              <a:t>T.</a:t>
            </a:r>
            <a:r>
              <a:rPr lang="tr-TR" sz="2000" i="1" dirty="0" err="1"/>
              <a:t>brucei</a:t>
            </a:r>
            <a:r>
              <a:rPr lang="tr-TR" sz="2000" dirty="0" err="1"/>
              <a:t>’de</a:t>
            </a:r>
            <a:r>
              <a:rPr lang="tr-TR" sz="2000" dirty="0"/>
              <a:t> dozu 7 mg/kg olarak hesaplanır.</a:t>
            </a:r>
          </a:p>
        </p:txBody>
      </p:sp>
      <p:sp>
        <p:nvSpPr>
          <p:cNvPr id="7066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7C0AEDC-E13D-41B0-8BDC-46DC7F6B02EA}" type="slidenum">
              <a:rPr lang="tr-TR" altLang="tr-TR" sz="1200">
                <a:solidFill>
                  <a:srgbClr val="898989"/>
                </a:solidFill>
              </a:rPr>
              <a:pPr>
                <a:spcBef>
                  <a:spcPct val="0"/>
                </a:spcBef>
                <a:buFontTx/>
                <a:buNone/>
              </a:pPr>
              <a:t>66</a:t>
            </a:fld>
            <a:endParaRPr lang="tr-TR" altLang="tr-TR" sz="1200">
              <a:solidFill>
                <a:srgbClr val="898989"/>
              </a:solidFill>
            </a:endParaRPr>
          </a:p>
        </p:txBody>
      </p:sp>
    </p:spTree>
    <p:extLst>
      <p:ext uri="{BB962C8B-B14F-4D97-AF65-F5344CB8AC3E}">
        <p14:creationId xmlns:p14="http://schemas.microsoft.com/office/powerpoint/2010/main" val="17345412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7. Diğer </a:t>
            </a:r>
            <a:r>
              <a:rPr lang="tr-TR" sz="3200" b="1" dirty="0" err="1"/>
              <a:t>Protozoonlara</a:t>
            </a:r>
            <a:r>
              <a:rPr lang="tr-TR" sz="3200" b="1" dirty="0"/>
              <a:t>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Char char="•"/>
              <a:defRPr/>
            </a:pPr>
            <a:r>
              <a:rPr lang="tr-TR" sz="2400" dirty="0"/>
              <a:t>Daha önce sayılan </a:t>
            </a:r>
            <a:r>
              <a:rPr lang="tr-TR" sz="2400" dirty="0" err="1"/>
              <a:t>protozoa</a:t>
            </a:r>
            <a:r>
              <a:rPr lang="tr-TR" sz="2400" dirty="0"/>
              <a:t> türleri dışında, evcil hayvanlarda hastalık yapan daha pek çok </a:t>
            </a:r>
            <a:r>
              <a:rPr lang="tr-TR" sz="2400" dirty="0" err="1"/>
              <a:t>protozoa</a:t>
            </a:r>
            <a:r>
              <a:rPr lang="tr-TR" sz="2400" dirty="0"/>
              <a:t> vardır.</a:t>
            </a:r>
          </a:p>
          <a:p>
            <a:pPr algn="just">
              <a:buFont typeface="Arial" charset="0"/>
              <a:buChar char="•"/>
              <a:defRPr/>
            </a:pPr>
            <a:r>
              <a:rPr lang="tr-TR" sz="2400" dirty="0"/>
              <a:t>Birçok soyda (</a:t>
            </a:r>
            <a:r>
              <a:rPr lang="tr-TR" sz="2400" i="1" dirty="0" err="1"/>
              <a:t>Trichomonas</a:t>
            </a:r>
            <a:r>
              <a:rPr lang="tr-TR" sz="2400" i="1" dirty="0"/>
              <a:t>, </a:t>
            </a:r>
            <a:r>
              <a:rPr lang="tr-TR" sz="2400" i="1" dirty="0" err="1"/>
              <a:t>Giardia</a:t>
            </a:r>
            <a:r>
              <a:rPr lang="tr-TR" sz="2400" i="1" dirty="0"/>
              <a:t>, </a:t>
            </a:r>
            <a:r>
              <a:rPr lang="tr-TR" sz="2400" i="1" dirty="0" err="1"/>
              <a:t>Toxoplasma</a:t>
            </a:r>
            <a:r>
              <a:rPr lang="tr-TR" sz="2400" i="1" dirty="0"/>
              <a:t>, </a:t>
            </a:r>
            <a:r>
              <a:rPr lang="tr-TR" sz="2400" i="1" dirty="0" err="1"/>
              <a:t>Hexamita</a:t>
            </a:r>
            <a:r>
              <a:rPr lang="tr-TR" sz="2400" i="1" dirty="0"/>
              <a:t>, </a:t>
            </a:r>
            <a:r>
              <a:rPr lang="tr-TR" sz="2400" i="1" dirty="0" err="1"/>
              <a:t>Ichthyophthirius</a:t>
            </a:r>
            <a:r>
              <a:rPr lang="tr-TR" sz="2400" i="1" dirty="0"/>
              <a:t>, </a:t>
            </a:r>
            <a:r>
              <a:rPr lang="tr-TR" sz="2400" i="1" dirty="0" err="1"/>
              <a:t>Entamoeba</a:t>
            </a:r>
            <a:r>
              <a:rPr lang="tr-TR" sz="2400" i="1" dirty="0"/>
              <a:t>, </a:t>
            </a:r>
            <a:r>
              <a:rPr lang="tr-TR" sz="2400" i="1" dirty="0" err="1"/>
              <a:t>Cryptosporidium</a:t>
            </a:r>
            <a:r>
              <a:rPr lang="tr-TR" sz="2400" i="1" dirty="0"/>
              <a:t>, </a:t>
            </a:r>
            <a:r>
              <a:rPr lang="tr-TR" sz="2400" i="1" dirty="0" err="1"/>
              <a:t>Balantidium</a:t>
            </a:r>
            <a:r>
              <a:rPr lang="tr-TR" sz="2400" dirty="0"/>
              <a:t> gibi) bulunan </a:t>
            </a:r>
            <a:r>
              <a:rPr lang="tr-TR" sz="2400" dirty="0" err="1"/>
              <a:t>protozoa</a:t>
            </a:r>
            <a:r>
              <a:rPr lang="tr-TR" sz="2400" dirty="0"/>
              <a:t> türleri özellikle insan, köpek ve kediler bakımından önem taşırlar. </a:t>
            </a:r>
          </a:p>
          <a:p>
            <a:pPr algn="just">
              <a:buFont typeface="Arial" charset="0"/>
              <a:buChar char="•"/>
              <a:defRPr/>
            </a:pPr>
            <a:r>
              <a:rPr lang="tr-TR" sz="2400" dirty="0"/>
              <a:t>Parazitlerin hepsi de kronik nitelikli sürgüne yol açarlar ve </a:t>
            </a:r>
            <a:r>
              <a:rPr lang="tr-TR" sz="2400" dirty="0" err="1"/>
              <a:t>metronidazola</a:t>
            </a:r>
            <a:r>
              <a:rPr lang="tr-TR" sz="2400" dirty="0"/>
              <a:t> iyi cevap verirler; </a:t>
            </a:r>
            <a:r>
              <a:rPr lang="tr-TR" sz="2400" dirty="0" err="1"/>
              <a:t>giardiazisde</a:t>
            </a:r>
            <a:r>
              <a:rPr lang="tr-TR" sz="2400" dirty="0"/>
              <a:t> ise </a:t>
            </a:r>
            <a:r>
              <a:rPr lang="tr-TR" sz="2400" dirty="0" err="1"/>
              <a:t>kuinakrin</a:t>
            </a:r>
            <a:r>
              <a:rPr lang="tr-TR" sz="2400" dirty="0"/>
              <a:t> iyi sonuç verir.</a:t>
            </a:r>
          </a:p>
        </p:txBody>
      </p:sp>
      <p:sp>
        <p:nvSpPr>
          <p:cNvPr id="7168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3E17877-676E-4E88-A811-B0C7AA2929F9}" type="slidenum">
              <a:rPr lang="tr-TR" altLang="tr-TR" sz="1200">
                <a:solidFill>
                  <a:srgbClr val="898989"/>
                </a:solidFill>
              </a:rPr>
              <a:pPr>
                <a:spcBef>
                  <a:spcPct val="0"/>
                </a:spcBef>
                <a:buFontTx/>
                <a:buNone/>
              </a:pPr>
              <a:t>67</a:t>
            </a:fld>
            <a:endParaRPr lang="tr-TR" altLang="tr-TR" sz="1200">
              <a:solidFill>
                <a:srgbClr val="898989"/>
              </a:solidFill>
            </a:endParaRPr>
          </a:p>
        </p:txBody>
      </p:sp>
    </p:spTree>
    <p:extLst>
      <p:ext uri="{BB962C8B-B14F-4D97-AF65-F5344CB8AC3E}">
        <p14:creationId xmlns:p14="http://schemas.microsoft.com/office/powerpoint/2010/main" val="183893900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274639"/>
            <a:ext cx="8229600" cy="725487"/>
          </a:xfrm>
          <a:solidFill>
            <a:schemeClr val="accent3">
              <a:lumMod val="20000"/>
              <a:lumOff val="80000"/>
            </a:schemeClr>
          </a:solidFill>
        </p:spPr>
        <p:txBody>
          <a:bodyPr/>
          <a:lstStyle/>
          <a:p>
            <a:pPr>
              <a:defRPr/>
            </a:pPr>
            <a:r>
              <a:rPr lang="tr-TR" sz="3200" b="1" dirty="0"/>
              <a:t>7. Diğer </a:t>
            </a:r>
            <a:r>
              <a:rPr lang="tr-TR" sz="3200" b="1" dirty="0" err="1"/>
              <a:t>Protozoonlara</a:t>
            </a:r>
            <a:r>
              <a:rPr lang="tr-TR" sz="3200" b="1" dirty="0"/>
              <a:t> Etkiyen İlaçlar</a:t>
            </a:r>
            <a:endParaRPr lang="tr-TR" sz="3200" dirty="0"/>
          </a:p>
        </p:txBody>
      </p:sp>
      <p:sp>
        <p:nvSpPr>
          <p:cNvPr id="3" name="2 İçerik Yer Tutucusu"/>
          <p:cNvSpPr>
            <a:spLocks noGrp="1"/>
          </p:cNvSpPr>
          <p:nvPr>
            <p:ph idx="1"/>
          </p:nvPr>
        </p:nvSpPr>
        <p:spPr>
          <a:xfrm>
            <a:off x="2024063" y="1143001"/>
            <a:ext cx="8229600" cy="5286375"/>
          </a:xfrm>
          <a:solidFill>
            <a:schemeClr val="tx2">
              <a:lumMod val="20000"/>
              <a:lumOff val="80000"/>
            </a:schemeClr>
          </a:solidFill>
        </p:spPr>
        <p:txBody>
          <a:bodyPr rtlCol="0">
            <a:noAutofit/>
          </a:bodyPr>
          <a:lstStyle/>
          <a:p>
            <a:pPr algn="just">
              <a:buFont typeface="Arial" charset="0"/>
              <a:buNone/>
              <a:defRPr/>
            </a:pPr>
            <a:r>
              <a:rPr lang="tr-TR" sz="1600" b="1" dirty="0" err="1"/>
              <a:t>Trikhomonas</a:t>
            </a:r>
            <a:endParaRPr lang="tr-TR" sz="1600" dirty="0"/>
          </a:p>
          <a:p>
            <a:pPr algn="just">
              <a:buFont typeface="Arial" charset="0"/>
              <a:buChar char="•"/>
              <a:defRPr/>
            </a:pPr>
            <a:r>
              <a:rPr lang="tr-TR" sz="1600" dirty="0"/>
              <a:t>Bu cinste memeli ve kanatlıların sindirim sistemi (yem borusu, ön-mide, bağırsak) ve idrar-üreme kanalında hastalığa yol açan birçok kamçılı </a:t>
            </a:r>
            <a:r>
              <a:rPr lang="tr-TR" sz="1600" dirty="0" err="1"/>
              <a:t>protozoa</a:t>
            </a:r>
            <a:r>
              <a:rPr lang="tr-TR" sz="1600" dirty="0"/>
              <a:t> türü bulunur. </a:t>
            </a:r>
          </a:p>
          <a:p>
            <a:pPr algn="just">
              <a:buFont typeface="Arial" charset="0"/>
              <a:buChar char="•"/>
              <a:defRPr/>
            </a:pPr>
            <a:r>
              <a:rPr lang="tr-TR" sz="1200" i="1" dirty="0" err="1"/>
              <a:t>Trichomonas</a:t>
            </a:r>
            <a:r>
              <a:rPr lang="tr-TR" sz="1200" i="1" dirty="0"/>
              <a:t> </a:t>
            </a:r>
            <a:r>
              <a:rPr lang="tr-TR" sz="1200" i="1" dirty="0" err="1"/>
              <a:t>gallinae</a:t>
            </a:r>
            <a:r>
              <a:rPr lang="tr-TR" sz="1200" dirty="0"/>
              <a:t>, özellikle güvercinler olmak üzere, kanatlılarda sindirim kanalı; </a:t>
            </a:r>
            <a:r>
              <a:rPr lang="tr-TR" sz="1200" i="1" dirty="0"/>
              <a:t>T.</a:t>
            </a:r>
            <a:r>
              <a:rPr lang="tr-TR" sz="1200" i="1" dirty="0" err="1"/>
              <a:t>vaginalis</a:t>
            </a:r>
            <a:r>
              <a:rPr lang="tr-TR" sz="1200" dirty="0"/>
              <a:t> insanlarda vajina, </a:t>
            </a:r>
            <a:r>
              <a:rPr lang="tr-TR" sz="1200" dirty="0" err="1"/>
              <a:t>uretra</a:t>
            </a:r>
            <a:r>
              <a:rPr lang="tr-TR" sz="1200" dirty="0"/>
              <a:t> ve prostat; </a:t>
            </a:r>
            <a:r>
              <a:rPr lang="tr-TR" sz="1200" i="1" dirty="0"/>
              <a:t>T.</a:t>
            </a:r>
            <a:r>
              <a:rPr lang="tr-TR" sz="1200" i="1" dirty="0" err="1"/>
              <a:t>phasioni</a:t>
            </a:r>
            <a:r>
              <a:rPr lang="tr-TR" sz="1200" dirty="0"/>
              <a:t> sülünlerde bağırsak;</a:t>
            </a:r>
            <a:r>
              <a:rPr lang="tr-TR" sz="1200" i="1" dirty="0"/>
              <a:t> T.</a:t>
            </a:r>
            <a:r>
              <a:rPr lang="tr-TR" sz="1200" i="1" dirty="0" err="1"/>
              <a:t>tenax</a:t>
            </a:r>
            <a:r>
              <a:rPr lang="tr-TR" sz="1200" dirty="0"/>
              <a:t> insan ve eşeklerde ağız ve dişetlerinde; </a:t>
            </a:r>
            <a:r>
              <a:rPr lang="tr-TR" sz="1200" i="1" dirty="0"/>
              <a:t>T.</a:t>
            </a:r>
            <a:r>
              <a:rPr lang="tr-TR" sz="1200" i="1" dirty="0" err="1"/>
              <a:t>foetus</a:t>
            </a:r>
            <a:r>
              <a:rPr lang="tr-TR" sz="1200" dirty="0"/>
              <a:t> sığırlarda sindirim kanalında hastalığa yol açar. </a:t>
            </a:r>
          </a:p>
          <a:p>
            <a:pPr algn="just">
              <a:buFont typeface="Arial" charset="0"/>
              <a:buChar char="•"/>
              <a:defRPr/>
            </a:pPr>
            <a:r>
              <a:rPr lang="tr-TR" sz="1200" dirty="0"/>
              <a:t>Hastalığın sağaltımında başlıca </a:t>
            </a:r>
            <a:r>
              <a:rPr lang="tr-TR" sz="1200" dirty="0" err="1"/>
              <a:t>imidazol</a:t>
            </a:r>
            <a:r>
              <a:rPr lang="tr-TR" sz="1200" dirty="0"/>
              <a:t> antibiyotikler kullanılır. </a:t>
            </a:r>
          </a:p>
          <a:p>
            <a:pPr algn="just">
              <a:buFont typeface="Arial" charset="0"/>
              <a:buChar char="•"/>
              <a:defRPr/>
            </a:pPr>
            <a:r>
              <a:rPr lang="tr-TR" sz="1200" dirty="0" err="1"/>
              <a:t>Dimetridazol</a:t>
            </a:r>
            <a:r>
              <a:rPr lang="tr-TR" sz="1200" dirty="0"/>
              <a:t> (ağızdan 60 mg/kg), </a:t>
            </a:r>
          </a:p>
          <a:p>
            <a:pPr algn="just">
              <a:buFont typeface="Arial" charset="0"/>
              <a:buChar char="•"/>
              <a:defRPr/>
            </a:pPr>
            <a:r>
              <a:rPr lang="tr-TR" sz="1200" dirty="0" err="1"/>
              <a:t>Metronidazol</a:t>
            </a:r>
            <a:r>
              <a:rPr lang="tr-TR" sz="1200" dirty="0"/>
              <a:t> (ağızdan 50 mg/kg veya suya %0.05 ya da 500 mg/L miktarda katılarak 5-6 gün süreyle verilir). </a:t>
            </a:r>
          </a:p>
          <a:p>
            <a:pPr algn="just">
              <a:buFont typeface="Arial" charset="0"/>
              <a:buNone/>
              <a:defRPr/>
            </a:pPr>
            <a:r>
              <a:rPr lang="tr-TR" sz="1600" b="1" dirty="0" err="1"/>
              <a:t>Heksamita</a:t>
            </a:r>
            <a:endParaRPr lang="tr-TR" sz="1600" dirty="0"/>
          </a:p>
          <a:p>
            <a:pPr algn="just">
              <a:buFont typeface="Arial" charset="0"/>
              <a:buChar char="•"/>
              <a:defRPr/>
            </a:pPr>
            <a:r>
              <a:rPr lang="tr-TR" sz="1600" dirty="0"/>
              <a:t>Bu cinste, özellikle kanatlılarda olmak üzere, hayvanlarda bağırsak iltihabına yol açan </a:t>
            </a:r>
            <a:r>
              <a:rPr lang="tr-TR" sz="1600" i="1" dirty="0" err="1"/>
              <a:t>Hexamita</a:t>
            </a:r>
            <a:r>
              <a:rPr lang="tr-TR" sz="1600" i="1" dirty="0"/>
              <a:t> </a:t>
            </a:r>
            <a:r>
              <a:rPr lang="tr-TR" sz="1600" i="1" dirty="0" err="1"/>
              <a:t>meleagridis</a:t>
            </a:r>
            <a:r>
              <a:rPr lang="tr-TR" sz="1600" dirty="0"/>
              <a:t> (hindi, bıldırcın, güvercin gibi); </a:t>
            </a:r>
            <a:r>
              <a:rPr lang="tr-TR" sz="1600" i="1" dirty="0"/>
              <a:t>H.</a:t>
            </a:r>
            <a:r>
              <a:rPr lang="tr-TR" sz="1600" i="1" dirty="0" err="1"/>
              <a:t>columbae</a:t>
            </a:r>
            <a:r>
              <a:rPr lang="tr-TR" sz="1600" dirty="0"/>
              <a:t> (güvercin); </a:t>
            </a:r>
            <a:r>
              <a:rPr lang="tr-TR" sz="1600" i="1" dirty="0"/>
              <a:t>H.</a:t>
            </a:r>
            <a:r>
              <a:rPr lang="tr-TR" sz="1600" i="1" dirty="0" err="1"/>
              <a:t>salmonis</a:t>
            </a:r>
            <a:r>
              <a:rPr lang="tr-TR" sz="1600" dirty="0"/>
              <a:t> (balık) ve </a:t>
            </a:r>
            <a:r>
              <a:rPr lang="tr-TR" sz="1600" i="1" dirty="0"/>
              <a:t>H.muris</a:t>
            </a:r>
            <a:r>
              <a:rPr lang="tr-TR" sz="1600" dirty="0"/>
              <a:t> (</a:t>
            </a:r>
            <a:r>
              <a:rPr lang="tr-TR" sz="1600" dirty="0" err="1"/>
              <a:t>rat</a:t>
            </a:r>
            <a:r>
              <a:rPr lang="tr-TR" sz="1600" dirty="0"/>
              <a:t>, fare, </a:t>
            </a:r>
            <a:r>
              <a:rPr lang="tr-TR" sz="1600" dirty="0" err="1"/>
              <a:t>hamster</a:t>
            </a:r>
            <a:r>
              <a:rPr lang="tr-TR" sz="1600" dirty="0"/>
              <a:t> gibi) en önemli türlerdir. </a:t>
            </a:r>
          </a:p>
          <a:p>
            <a:pPr algn="just">
              <a:buFont typeface="Arial" charset="0"/>
              <a:buChar char="•"/>
              <a:defRPr/>
            </a:pPr>
            <a:r>
              <a:rPr lang="tr-TR" sz="1600" dirty="0"/>
              <a:t>Hastalık genellikle şiddetli ishal, zayıflama, tüy örtüsünde değişme ve şiddetli durumda ölümle seyreder.</a:t>
            </a:r>
          </a:p>
          <a:p>
            <a:pPr algn="just">
              <a:buFont typeface="Arial" charset="0"/>
              <a:buChar char="•"/>
              <a:defRPr/>
            </a:pPr>
            <a:r>
              <a:rPr lang="tr-TR" sz="1600" dirty="0"/>
              <a:t>Hastalığın sağaltımı ve önlenmesinde;</a:t>
            </a:r>
          </a:p>
          <a:p>
            <a:pPr lvl="1" algn="just">
              <a:buFont typeface="Arial" charset="0"/>
              <a:buChar char="–"/>
              <a:defRPr/>
            </a:pPr>
            <a:r>
              <a:rPr lang="tr-TR" sz="1200" dirty="0" err="1"/>
              <a:t>Furazolidon</a:t>
            </a:r>
            <a:r>
              <a:rPr lang="tr-TR" sz="1200" dirty="0"/>
              <a:t> (%0.0055 ilaçlı yem), </a:t>
            </a:r>
          </a:p>
          <a:p>
            <a:pPr lvl="1" algn="just">
              <a:buFont typeface="Arial" charset="0"/>
              <a:buChar char="–"/>
              <a:defRPr/>
            </a:pPr>
            <a:r>
              <a:rPr lang="tr-TR" sz="1200" dirty="0" err="1"/>
              <a:t>Oksitetrasiklin</a:t>
            </a:r>
            <a:r>
              <a:rPr lang="tr-TR" sz="1200" dirty="0"/>
              <a:t> (%0.22 ilaçlı yem halinde 2 hafta süreyle), </a:t>
            </a:r>
          </a:p>
          <a:p>
            <a:pPr lvl="1" algn="just">
              <a:buFont typeface="Arial" charset="0"/>
              <a:buChar char="–"/>
              <a:defRPr/>
            </a:pPr>
            <a:r>
              <a:rPr lang="tr-TR" sz="1200" dirty="0" err="1"/>
              <a:t>Klortetrasiklin</a:t>
            </a:r>
            <a:r>
              <a:rPr lang="tr-TR" sz="1200" dirty="0"/>
              <a:t> (%0.022-0.244 ilaçlı yem halinde 2 hafta süreyle), </a:t>
            </a:r>
          </a:p>
          <a:p>
            <a:pPr lvl="1" algn="just">
              <a:buFont typeface="Arial" charset="0"/>
              <a:buChar char="–"/>
              <a:defRPr/>
            </a:pPr>
            <a:r>
              <a:rPr lang="tr-TR" sz="1200" dirty="0" err="1"/>
              <a:t>Ronidazol</a:t>
            </a:r>
            <a:r>
              <a:rPr lang="tr-TR" sz="1200" dirty="0"/>
              <a:t> (10 mg/kg c.a. veya 100 mg/L su), </a:t>
            </a:r>
          </a:p>
          <a:p>
            <a:pPr lvl="1" algn="just">
              <a:buFont typeface="Arial" charset="0"/>
              <a:buChar char="–"/>
              <a:defRPr/>
            </a:pPr>
            <a:r>
              <a:rPr lang="tr-TR" sz="1200" dirty="0" err="1"/>
              <a:t>Butynorat</a:t>
            </a:r>
            <a:r>
              <a:rPr lang="tr-TR" sz="1200" dirty="0"/>
              <a:t> (%0.0375 ilaçlı yem) gibi ilaçlar kullanılır. </a:t>
            </a:r>
          </a:p>
        </p:txBody>
      </p:sp>
      <p:sp>
        <p:nvSpPr>
          <p:cNvPr id="7270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B9FE860-C71D-4A6B-85D0-CC8C340C238E}" type="slidenum">
              <a:rPr lang="tr-TR" altLang="tr-TR" sz="1200">
                <a:solidFill>
                  <a:srgbClr val="898989"/>
                </a:solidFill>
              </a:rPr>
              <a:pPr>
                <a:spcBef>
                  <a:spcPct val="0"/>
                </a:spcBef>
                <a:buFontTx/>
                <a:buNone/>
              </a:pPr>
              <a:t>68</a:t>
            </a:fld>
            <a:endParaRPr lang="tr-TR" altLang="tr-TR" sz="1200">
              <a:solidFill>
                <a:srgbClr val="898989"/>
              </a:solidFill>
            </a:endParaRPr>
          </a:p>
        </p:txBody>
      </p:sp>
    </p:spTree>
    <p:extLst>
      <p:ext uri="{BB962C8B-B14F-4D97-AF65-F5344CB8AC3E}">
        <p14:creationId xmlns:p14="http://schemas.microsoft.com/office/powerpoint/2010/main" val="357778497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274639"/>
            <a:ext cx="8229600" cy="725487"/>
          </a:xfrm>
          <a:solidFill>
            <a:schemeClr val="accent3">
              <a:lumMod val="20000"/>
              <a:lumOff val="80000"/>
            </a:schemeClr>
          </a:solidFill>
        </p:spPr>
        <p:txBody>
          <a:bodyPr/>
          <a:lstStyle/>
          <a:p>
            <a:pPr>
              <a:defRPr/>
            </a:pPr>
            <a:r>
              <a:rPr lang="tr-TR" sz="3200" b="1" dirty="0"/>
              <a:t>7. Diğer </a:t>
            </a:r>
            <a:r>
              <a:rPr lang="tr-TR" sz="3200" b="1" dirty="0" err="1"/>
              <a:t>Protozoonlara</a:t>
            </a:r>
            <a:r>
              <a:rPr lang="tr-TR" sz="3200" b="1" dirty="0"/>
              <a:t> Etkiyen İlaçlar</a:t>
            </a:r>
            <a:endParaRPr lang="tr-TR" sz="3200" dirty="0"/>
          </a:p>
        </p:txBody>
      </p:sp>
      <p:sp>
        <p:nvSpPr>
          <p:cNvPr id="3" name="2 İçerik Yer Tutucusu"/>
          <p:cNvSpPr>
            <a:spLocks noGrp="1"/>
          </p:cNvSpPr>
          <p:nvPr>
            <p:ph idx="1"/>
          </p:nvPr>
        </p:nvSpPr>
        <p:spPr>
          <a:xfrm>
            <a:off x="1981200" y="1071563"/>
            <a:ext cx="8229600" cy="5357812"/>
          </a:xfrm>
          <a:solidFill>
            <a:schemeClr val="tx2">
              <a:lumMod val="20000"/>
              <a:lumOff val="80000"/>
            </a:schemeClr>
          </a:solidFill>
        </p:spPr>
        <p:txBody>
          <a:bodyPr rtlCol="0">
            <a:noAutofit/>
          </a:bodyPr>
          <a:lstStyle/>
          <a:p>
            <a:pPr marL="363538" algn="just">
              <a:buNone/>
              <a:defRPr/>
            </a:pPr>
            <a:r>
              <a:rPr lang="tr-TR" sz="1600" b="1" dirty="0" err="1"/>
              <a:t>Giardia</a:t>
            </a:r>
            <a:endParaRPr lang="tr-TR" sz="1600" dirty="0"/>
          </a:p>
          <a:p>
            <a:pPr marL="363538" lvl="2" algn="just">
              <a:buFont typeface="Arial" charset="0"/>
              <a:buChar char="•"/>
              <a:defRPr/>
            </a:pPr>
            <a:r>
              <a:rPr lang="tr-TR" sz="1600" i="1" dirty="0" err="1"/>
              <a:t>Giardia</a:t>
            </a:r>
            <a:r>
              <a:rPr lang="tr-TR" sz="1600" i="1" dirty="0"/>
              <a:t> </a:t>
            </a:r>
            <a:r>
              <a:rPr lang="tr-TR" sz="1600" i="1" dirty="0" err="1"/>
              <a:t>lamblia</a:t>
            </a:r>
            <a:r>
              <a:rPr lang="tr-TR" sz="1600" dirty="0"/>
              <a:t> insanların ince ve kalın bağırsaklar; </a:t>
            </a:r>
            <a:r>
              <a:rPr lang="tr-TR" sz="1600" i="1" dirty="0" err="1"/>
              <a:t>G.canis</a:t>
            </a:r>
            <a:r>
              <a:rPr lang="tr-TR" sz="1600" dirty="0"/>
              <a:t> köpeklerde ince bağırsaklar;</a:t>
            </a:r>
            <a:r>
              <a:rPr lang="tr-TR" sz="1600" i="1" dirty="0"/>
              <a:t> </a:t>
            </a:r>
            <a:r>
              <a:rPr lang="tr-TR" sz="1600" i="1" dirty="0" err="1"/>
              <a:t>G.cati</a:t>
            </a:r>
            <a:r>
              <a:rPr lang="tr-TR" sz="1600" dirty="0"/>
              <a:t> kedilerde ince bağırsaklar; </a:t>
            </a:r>
            <a:r>
              <a:rPr lang="tr-TR" sz="1600" i="1" dirty="0" err="1"/>
              <a:t>G.bovis</a:t>
            </a:r>
            <a:r>
              <a:rPr lang="tr-TR" sz="1600" dirty="0"/>
              <a:t> sığırlarda ince bağırsaklarda yaşar ve hastalığa sebep olur. </a:t>
            </a:r>
          </a:p>
          <a:p>
            <a:pPr marL="363538" lvl="2" algn="just">
              <a:buFont typeface="Arial" charset="0"/>
              <a:buChar char="•"/>
              <a:defRPr/>
            </a:pPr>
            <a:r>
              <a:rPr lang="tr-TR" sz="1600" dirty="0"/>
              <a:t>Hastalığın sağaltımında </a:t>
            </a:r>
            <a:r>
              <a:rPr lang="tr-TR" sz="1600" dirty="0" err="1"/>
              <a:t>metronidazol</a:t>
            </a:r>
            <a:r>
              <a:rPr lang="tr-TR" sz="1600" dirty="0"/>
              <a:t>, </a:t>
            </a:r>
            <a:r>
              <a:rPr lang="tr-TR" sz="1600" dirty="0" err="1"/>
              <a:t>ipronidazol</a:t>
            </a:r>
            <a:r>
              <a:rPr lang="tr-TR" sz="1600" dirty="0"/>
              <a:t>, </a:t>
            </a:r>
            <a:r>
              <a:rPr lang="tr-TR" sz="1600" dirty="0" err="1"/>
              <a:t>tinidazol</a:t>
            </a:r>
            <a:r>
              <a:rPr lang="tr-TR" sz="1600" dirty="0"/>
              <a:t>, </a:t>
            </a:r>
            <a:r>
              <a:rPr lang="tr-TR" sz="1600" dirty="0" err="1"/>
              <a:t>kuinakrin</a:t>
            </a:r>
            <a:r>
              <a:rPr lang="tr-TR" sz="1600" dirty="0"/>
              <a:t>, </a:t>
            </a:r>
            <a:r>
              <a:rPr lang="tr-TR" sz="1600" dirty="0" err="1"/>
              <a:t>albendazol</a:t>
            </a:r>
            <a:r>
              <a:rPr lang="tr-TR" sz="1600" dirty="0"/>
              <a:t>, </a:t>
            </a:r>
            <a:r>
              <a:rPr lang="tr-TR" sz="1600" dirty="0" err="1"/>
              <a:t>fenbendazol</a:t>
            </a:r>
            <a:r>
              <a:rPr lang="tr-TR" sz="1600" dirty="0"/>
              <a:t>, </a:t>
            </a:r>
            <a:r>
              <a:rPr lang="tr-TR" sz="1600" dirty="0" err="1"/>
              <a:t>febantel</a:t>
            </a:r>
            <a:r>
              <a:rPr lang="tr-TR" sz="1600" dirty="0"/>
              <a:t>, </a:t>
            </a:r>
            <a:r>
              <a:rPr lang="tr-TR" sz="1600" dirty="0" err="1"/>
              <a:t>furazolidon</a:t>
            </a:r>
            <a:r>
              <a:rPr lang="tr-TR" sz="1600" dirty="0"/>
              <a:t> gibi ilaçlar kullanılır. </a:t>
            </a:r>
          </a:p>
          <a:p>
            <a:pPr marL="363538" lvl="2" algn="just">
              <a:buFont typeface="Arial" charset="0"/>
              <a:buChar char="•"/>
              <a:defRPr/>
            </a:pPr>
            <a:r>
              <a:rPr lang="tr-TR" sz="1600" b="1" dirty="0"/>
              <a:t>Köpekler</a:t>
            </a:r>
          </a:p>
          <a:p>
            <a:pPr marL="363538" lvl="3" algn="just">
              <a:buFont typeface="Arial" charset="0"/>
              <a:buChar char="–"/>
              <a:defRPr/>
            </a:pPr>
            <a:r>
              <a:rPr lang="tr-TR" sz="1200" dirty="0" err="1"/>
              <a:t>Metronidazol</a:t>
            </a:r>
            <a:r>
              <a:rPr lang="tr-TR" sz="1200" dirty="0"/>
              <a:t> ağızdan günde 2 kez 25 mg/kg dozlarda 5-7 gün; </a:t>
            </a:r>
          </a:p>
          <a:p>
            <a:pPr marL="363538" lvl="3" algn="just">
              <a:buFont typeface="Arial" charset="0"/>
              <a:buChar char="–"/>
              <a:defRPr/>
            </a:pPr>
            <a:r>
              <a:rPr lang="tr-TR" sz="1200" dirty="0" err="1"/>
              <a:t>Kuinakrin</a:t>
            </a:r>
            <a:r>
              <a:rPr lang="tr-TR" sz="1200" dirty="0"/>
              <a:t> ağızdan günde 2 kez 6.6 mg/kg dozda 5-6 gün; </a:t>
            </a:r>
          </a:p>
          <a:p>
            <a:pPr marL="363538" lvl="3" algn="just">
              <a:buFont typeface="Arial" charset="0"/>
              <a:buChar char="–"/>
              <a:defRPr/>
            </a:pPr>
            <a:r>
              <a:rPr lang="tr-TR" sz="1200" dirty="0" err="1"/>
              <a:t>Tinidazol</a:t>
            </a:r>
            <a:r>
              <a:rPr lang="tr-TR" sz="1200" dirty="0"/>
              <a:t> ağızdan 44 mg/kg dozda 3-4 gün süreyle verilir. </a:t>
            </a:r>
          </a:p>
          <a:p>
            <a:pPr marL="363538" lvl="2" algn="just">
              <a:buFont typeface="Arial" charset="0"/>
              <a:buChar char="•"/>
              <a:defRPr/>
            </a:pPr>
            <a:r>
              <a:rPr lang="tr-TR" sz="1600" b="1" dirty="0"/>
              <a:t>Kediler</a:t>
            </a:r>
          </a:p>
          <a:p>
            <a:pPr marL="363538" lvl="3" algn="just">
              <a:buFont typeface="Arial" charset="0"/>
              <a:buChar char="–"/>
              <a:defRPr/>
            </a:pPr>
            <a:r>
              <a:rPr lang="tr-TR" sz="1200" dirty="0" err="1"/>
              <a:t>Furazolidon</a:t>
            </a:r>
            <a:r>
              <a:rPr lang="tr-TR" sz="1200" dirty="0"/>
              <a:t> kedilere ağızdan günde 2 kez 4 mg/kg dozda 5 gün; </a:t>
            </a:r>
          </a:p>
          <a:p>
            <a:pPr marL="363538" lvl="3" algn="just">
              <a:buFont typeface="Arial" charset="0"/>
              <a:buChar char="–"/>
              <a:defRPr/>
            </a:pPr>
            <a:r>
              <a:rPr lang="tr-TR" sz="1200" dirty="0" err="1"/>
              <a:t>Metronidazol</a:t>
            </a:r>
            <a:r>
              <a:rPr lang="tr-TR" sz="1200" dirty="0"/>
              <a:t> günde 2 kez 10-25 mg/kg dozda 5 gün süreyle verilir. </a:t>
            </a:r>
          </a:p>
          <a:p>
            <a:pPr marL="363538" lvl="2" algn="just">
              <a:buFont typeface="Arial" charset="0"/>
              <a:buChar char="•"/>
              <a:defRPr/>
            </a:pPr>
            <a:r>
              <a:rPr lang="tr-TR" sz="1600" b="1" dirty="0"/>
              <a:t>Buzağılar</a:t>
            </a:r>
          </a:p>
          <a:p>
            <a:pPr marL="363538" lvl="3" algn="just">
              <a:buFont typeface="Arial" charset="0"/>
              <a:buChar char="–"/>
              <a:defRPr/>
            </a:pPr>
            <a:r>
              <a:rPr lang="tr-TR" sz="1200" dirty="0" err="1"/>
              <a:t>Dimetridazol</a:t>
            </a:r>
            <a:r>
              <a:rPr lang="tr-TR" sz="1200" dirty="0"/>
              <a:t> 50 mg/kg dozda 5 gün; </a:t>
            </a:r>
          </a:p>
          <a:p>
            <a:pPr marL="363538" lvl="3" algn="just">
              <a:buFont typeface="Arial" charset="0"/>
              <a:buChar char="–"/>
              <a:defRPr/>
            </a:pPr>
            <a:r>
              <a:rPr lang="tr-TR" sz="1200" dirty="0" err="1"/>
              <a:t>İpronidazol</a:t>
            </a:r>
            <a:r>
              <a:rPr lang="tr-TR" sz="1200" dirty="0"/>
              <a:t> günde 2 kez 10 mg/kg dozda 5 gün; </a:t>
            </a:r>
          </a:p>
          <a:p>
            <a:pPr marL="363538" lvl="3" algn="just">
              <a:buFont typeface="Arial" charset="0"/>
              <a:buChar char="–"/>
              <a:defRPr/>
            </a:pPr>
            <a:r>
              <a:rPr lang="tr-TR" sz="1200" dirty="0" err="1"/>
              <a:t>Kuinakrin</a:t>
            </a:r>
            <a:r>
              <a:rPr lang="tr-TR" sz="1200" dirty="0"/>
              <a:t> ağızdan günde 2 kez 1 mg/kg dozda 7 gün süreyle verilir. </a:t>
            </a:r>
            <a:endParaRPr lang="tr-TR" sz="1600" dirty="0"/>
          </a:p>
          <a:p>
            <a:pPr marL="363538" lvl="2" algn="just">
              <a:buFont typeface="Arial" charset="0"/>
              <a:buChar char="•"/>
              <a:defRPr/>
            </a:pPr>
            <a:r>
              <a:rPr lang="tr-TR" sz="1600" b="1" dirty="0"/>
              <a:t>Atlar</a:t>
            </a:r>
          </a:p>
          <a:p>
            <a:pPr marL="363538" lvl="3" algn="just">
              <a:buFont typeface="Arial" charset="0"/>
              <a:buChar char="–"/>
              <a:defRPr/>
            </a:pPr>
            <a:r>
              <a:rPr lang="tr-TR" sz="1200" dirty="0" err="1"/>
              <a:t>Metronidazol</a:t>
            </a:r>
            <a:r>
              <a:rPr lang="tr-TR" sz="1200" dirty="0"/>
              <a:t> ağızdan günde 3 kez 5-10 mg/kg dozda 10 gün süreyle uygulanır. </a:t>
            </a:r>
          </a:p>
          <a:p>
            <a:pPr marL="363538" lvl="2" algn="just">
              <a:buFont typeface="Arial" charset="0"/>
              <a:buChar char="•"/>
              <a:defRPr/>
            </a:pPr>
            <a:r>
              <a:rPr lang="tr-TR" sz="1200" dirty="0" err="1"/>
              <a:t>Albendazol</a:t>
            </a:r>
            <a:r>
              <a:rPr lang="tr-TR" sz="1200" dirty="0"/>
              <a:t> insan, fare ve köpeklerdeki </a:t>
            </a:r>
            <a:r>
              <a:rPr lang="tr-TR" sz="1200" i="1" dirty="0" err="1"/>
              <a:t>Giardia</a:t>
            </a:r>
            <a:r>
              <a:rPr lang="tr-TR" sz="1200" dirty="0" err="1"/>
              <a:t>’da</a:t>
            </a:r>
            <a:r>
              <a:rPr lang="tr-TR" sz="1200" dirty="0"/>
              <a:t> çok etkilidir. İlaç bu amaçla günde 2 kez 25 mg/kg dozda 2-3 gün süreyle verilir. </a:t>
            </a:r>
          </a:p>
          <a:p>
            <a:pPr marL="363538" lvl="2" algn="just">
              <a:buFont typeface="Arial" charset="0"/>
              <a:buChar char="•"/>
              <a:defRPr/>
            </a:pPr>
            <a:r>
              <a:rPr lang="tr-TR" sz="1200" dirty="0" err="1"/>
              <a:t>Fenbendazol</a:t>
            </a:r>
            <a:r>
              <a:rPr lang="tr-TR" sz="1200" dirty="0"/>
              <a:t> köpeklerde 50 mg/kg, buzağılarda 5-20 mg/kg dozlarda 3 gün süreyle verilir. </a:t>
            </a:r>
          </a:p>
          <a:p>
            <a:pPr marL="363538" lvl="2" algn="just">
              <a:buFont typeface="Arial" charset="0"/>
              <a:buChar char="•"/>
              <a:defRPr/>
            </a:pPr>
            <a:r>
              <a:rPr lang="tr-TR" sz="1200" dirty="0" err="1"/>
              <a:t>Febantel</a:t>
            </a:r>
            <a:r>
              <a:rPr lang="tr-TR" sz="1200" dirty="0"/>
              <a:t> köpeklere 27-35 mg/kg dozlarda 3 gün süreyle verilir. </a:t>
            </a:r>
          </a:p>
          <a:p>
            <a:pPr marL="363538" algn="just">
              <a:buFont typeface="Arial" charset="0"/>
              <a:buChar char="•"/>
              <a:defRPr/>
            </a:pPr>
            <a:endParaRPr lang="tr-TR" sz="1200" dirty="0"/>
          </a:p>
        </p:txBody>
      </p:sp>
      <p:sp>
        <p:nvSpPr>
          <p:cNvPr id="7373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40A57FB-8CAF-4889-AE28-5408FF30A185}" type="slidenum">
              <a:rPr lang="tr-TR" altLang="tr-TR" sz="1200">
                <a:solidFill>
                  <a:srgbClr val="898989"/>
                </a:solidFill>
              </a:rPr>
              <a:pPr>
                <a:spcBef>
                  <a:spcPct val="0"/>
                </a:spcBef>
                <a:buFontTx/>
                <a:buNone/>
              </a:pPr>
              <a:t>69</a:t>
            </a:fld>
            <a:endParaRPr lang="tr-TR" altLang="tr-TR" sz="1200">
              <a:solidFill>
                <a:srgbClr val="898989"/>
              </a:solidFill>
            </a:endParaRPr>
          </a:p>
        </p:txBody>
      </p:sp>
    </p:spTree>
    <p:extLst>
      <p:ext uri="{BB962C8B-B14F-4D97-AF65-F5344CB8AC3E}">
        <p14:creationId xmlns:p14="http://schemas.microsoft.com/office/powerpoint/2010/main" val="4012781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Coccidiosis</a:t>
            </a:r>
            <a:endParaRPr lang="tr-TR" dirty="0"/>
          </a:p>
        </p:txBody>
      </p:sp>
      <p:sp>
        <p:nvSpPr>
          <p:cNvPr id="3" name="İçerik Yer Tutucusu 2"/>
          <p:cNvSpPr>
            <a:spLocks noGrp="1"/>
          </p:cNvSpPr>
          <p:nvPr>
            <p:ph idx="1"/>
          </p:nvPr>
        </p:nvSpPr>
        <p:spPr/>
        <p:txBody>
          <a:bodyPr>
            <a:normAutofit fontScale="92500" lnSpcReduction="20000"/>
          </a:bodyPr>
          <a:lstStyle/>
          <a:p>
            <a:r>
              <a:rPr lang="en-US" dirty="0"/>
              <a:t>Clinical signs include diarrhea, fever, </a:t>
            </a:r>
            <a:r>
              <a:rPr lang="en-US" dirty="0" err="1"/>
              <a:t>inappetence</a:t>
            </a:r>
            <a:r>
              <a:rPr lang="en-US" dirty="0"/>
              <a:t>, weight loss, emaciation, and in extreme cases, </a:t>
            </a:r>
            <a:r>
              <a:rPr lang="en-US" dirty="0" smtClean="0"/>
              <a:t>death</a:t>
            </a:r>
            <a:endParaRPr lang="tr-TR" dirty="0" smtClean="0"/>
          </a:p>
          <a:p>
            <a:r>
              <a:rPr lang="tr-TR" dirty="0" err="1" smtClean="0"/>
              <a:t>Usually</a:t>
            </a:r>
            <a:r>
              <a:rPr lang="tr-TR" dirty="0" smtClean="0"/>
              <a:t> </a:t>
            </a:r>
            <a:r>
              <a:rPr lang="en-US" dirty="0" smtClean="0"/>
              <a:t>subclinical. </a:t>
            </a:r>
            <a:endParaRPr lang="tr-TR" dirty="0" smtClean="0"/>
          </a:p>
          <a:p>
            <a:r>
              <a:rPr lang="en-US" dirty="0" smtClean="0"/>
              <a:t>Coccidiosis is an economically important disease of cattle, sheep, goats, pigs, poultry</a:t>
            </a:r>
            <a:r>
              <a:rPr lang="tr-TR" dirty="0" smtClean="0"/>
              <a:t>, </a:t>
            </a:r>
            <a:r>
              <a:rPr lang="tr-TR" dirty="0" err="1" smtClean="0"/>
              <a:t>rabbits</a:t>
            </a:r>
            <a:endParaRPr lang="tr-TR" dirty="0" smtClean="0"/>
          </a:p>
          <a:p>
            <a:r>
              <a:rPr lang="en-US" dirty="0" err="1"/>
              <a:t>Coccidia</a:t>
            </a:r>
            <a:r>
              <a:rPr lang="en-US" dirty="0"/>
              <a:t> are host-specific, and there is no cross-immunity between species of </a:t>
            </a:r>
            <a:r>
              <a:rPr lang="en-US" dirty="0" err="1"/>
              <a:t>coccidia</a:t>
            </a:r>
            <a:r>
              <a:rPr lang="en-US" dirty="0" smtClean="0"/>
              <a:t>.</a:t>
            </a:r>
            <a:endParaRPr lang="tr-TR" dirty="0" smtClean="0"/>
          </a:p>
          <a:p>
            <a:r>
              <a:rPr lang="tr-TR" dirty="0" smtClean="0"/>
              <a:t>C</a:t>
            </a:r>
            <a:r>
              <a:rPr lang="en-US" dirty="0" err="1" smtClean="0"/>
              <a:t>ommonly</a:t>
            </a:r>
            <a:r>
              <a:rPr lang="en-US" dirty="0" smtClean="0"/>
              <a:t> </a:t>
            </a:r>
            <a:r>
              <a:rPr lang="en-US" dirty="0"/>
              <a:t>in young animals housed or confined in small areas contaminated with oocysts</a:t>
            </a:r>
            <a:r>
              <a:rPr lang="en-US" dirty="0" smtClean="0"/>
              <a:t>.</a:t>
            </a:r>
            <a:endParaRPr lang="tr-TR" dirty="0" smtClean="0"/>
          </a:p>
          <a:p>
            <a:r>
              <a:rPr lang="en-US" dirty="0"/>
              <a:t>opportunistic </a:t>
            </a:r>
            <a:r>
              <a:rPr lang="en-US" dirty="0" smtClean="0"/>
              <a:t>pathogens</a:t>
            </a:r>
            <a:r>
              <a:rPr lang="tr-TR" dirty="0" smtClean="0"/>
              <a:t>-</a:t>
            </a:r>
            <a:r>
              <a:rPr lang="en-US" dirty="0" smtClean="0"/>
              <a:t> virulence</a:t>
            </a:r>
            <a:r>
              <a:rPr lang="tr-TR" dirty="0" smtClean="0"/>
              <a:t>-</a:t>
            </a:r>
            <a:r>
              <a:rPr lang="en-US" dirty="0" smtClean="0"/>
              <a:t> influenced </a:t>
            </a:r>
            <a:r>
              <a:rPr lang="en-US" dirty="0"/>
              <a:t>by various </a:t>
            </a:r>
            <a:r>
              <a:rPr lang="en-US" dirty="0" smtClean="0"/>
              <a:t>stressors</a:t>
            </a:r>
            <a:r>
              <a:rPr lang="tr-TR" dirty="0" smtClean="0"/>
              <a:t> (</a:t>
            </a:r>
            <a:r>
              <a:rPr lang="en-US" dirty="0"/>
              <a:t>conditions of poor nutrition, poor sanitation, or overcrowding, or after the stresses of weaning, shipping, sudden changes of feed, or severe </a:t>
            </a:r>
            <a:r>
              <a:rPr lang="en-US" dirty="0" smtClean="0"/>
              <a:t>weather</a:t>
            </a:r>
            <a:r>
              <a:rPr lang="tr-TR" dirty="0" smtClean="0"/>
              <a:t>)</a:t>
            </a:r>
            <a:endParaRPr lang="tr-TR" dirty="0"/>
          </a:p>
        </p:txBody>
      </p:sp>
    </p:spTree>
    <p:extLst>
      <p:ext uri="{BB962C8B-B14F-4D97-AF65-F5344CB8AC3E}">
        <p14:creationId xmlns:p14="http://schemas.microsoft.com/office/powerpoint/2010/main" val="26545727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7. Diğer </a:t>
            </a:r>
            <a:r>
              <a:rPr lang="tr-TR" sz="3200" b="1" dirty="0" err="1"/>
              <a:t>Protozoonlara</a:t>
            </a:r>
            <a:r>
              <a:rPr lang="tr-TR" sz="3200" b="1" dirty="0"/>
              <a:t>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None/>
              <a:defRPr/>
            </a:pPr>
            <a:r>
              <a:rPr lang="tr-TR" sz="1600" b="1" dirty="0" err="1"/>
              <a:t>Entamoeba</a:t>
            </a:r>
            <a:endParaRPr lang="tr-TR" sz="1600" b="1" u="sng" dirty="0"/>
          </a:p>
          <a:p>
            <a:pPr algn="just">
              <a:buFont typeface="Arial" charset="0"/>
              <a:buChar char="•"/>
              <a:defRPr/>
            </a:pPr>
            <a:r>
              <a:rPr lang="tr-TR" sz="1600" i="1" dirty="0" err="1"/>
              <a:t>Entamoeba</a:t>
            </a:r>
            <a:r>
              <a:rPr lang="tr-TR" sz="1600" i="1" dirty="0"/>
              <a:t> </a:t>
            </a:r>
            <a:r>
              <a:rPr lang="tr-TR" sz="1600" i="1" dirty="0" err="1"/>
              <a:t>histolytica</a:t>
            </a:r>
            <a:r>
              <a:rPr lang="tr-TR" sz="1600" i="1" dirty="0"/>
              <a:t>, E.</a:t>
            </a:r>
            <a:r>
              <a:rPr lang="tr-TR" sz="1600" i="1" dirty="0" err="1"/>
              <a:t>coli</a:t>
            </a:r>
            <a:r>
              <a:rPr lang="tr-TR" sz="1600" i="1" dirty="0"/>
              <a:t>, E.</a:t>
            </a:r>
            <a:r>
              <a:rPr lang="tr-TR" sz="1600" i="1" dirty="0" err="1"/>
              <a:t>bovis</a:t>
            </a:r>
            <a:r>
              <a:rPr lang="tr-TR" sz="1600" dirty="0"/>
              <a:t> gibi türler bulunur. </a:t>
            </a:r>
          </a:p>
          <a:p>
            <a:pPr algn="just">
              <a:buFont typeface="Arial" charset="0"/>
              <a:buChar char="•"/>
              <a:defRPr/>
            </a:pPr>
            <a:r>
              <a:rPr lang="tr-TR" sz="1600" dirty="0"/>
              <a:t>Özellikle</a:t>
            </a:r>
            <a:r>
              <a:rPr lang="tr-TR" sz="1600" i="1" dirty="0"/>
              <a:t> E.</a:t>
            </a:r>
            <a:r>
              <a:rPr lang="tr-TR" sz="1600" i="1" dirty="0" err="1"/>
              <a:t>histolytica</a:t>
            </a:r>
            <a:r>
              <a:rPr lang="tr-TR" sz="1600" dirty="0"/>
              <a:t> amipli dizanteriye yol açar; bu </a:t>
            </a:r>
            <a:r>
              <a:rPr lang="tr-TR" sz="1600" dirty="0" err="1"/>
              <a:t>protozoa</a:t>
            </a:r>
            <a:r>
              <a:rPr lang="tr-TR" sz="1600" dirty="0"/>
              <a:t> maymun, köpek, kedi, </a:t>
            </a:r>
            <a:r>
              <a:rPr lang="tr-TR" sz="1600" dirty="0" err="1"/>
              <a:t>rat</a:t>
            </a:r>
            <a:r>
              <a:rPr lang="tr-TR" sz="1600" dirty="0"/>
              <a:t> gibi birçok hayvan türünde bulunur. </a:t>
            </a:r>
          </a:p>
          <a:p>
            <a:pPr algn="just">
              <a:buFont typeface="Arial" charset="0"/>
              <a:buChar char="•"/>
              <a:defRPr/>
            </a:pPr>
            <a:r>
              <a:rPr lang="tr-TR" sz="1600" dirty="0"/>
              <a:t>Hastalığın sağaltımı için </a:t>
            </a:r>
            <a:r>
              <a:rPr lang="tr-TR" sz="1600" dirty="0" err="1"/>
              <a:t>imidazol</a:t>
            </a:r>
            <a:r>
              <a:rPr lang="tr-TR" sz="1600" dirty="0"/>
              <a:t> bileşikler (</a:t>
            </a:r>
            <a:r>
              <a:rPr lang="tr-TR" sz="1600" dirty="0" err="1"/>
              <a:t>metronidazol</a:t>
            </a:r>
            <a:r>
              <a:rPr lang="tr-TR" sz="1600" dirty="0"/>
              <a:t>, </a:t>
            </a:r>
            <a:r>
              <a:rPr lang="tr-TR" sz="1600" dirty="0" err="1"/>
              <a:t>tinidazol</a:t>
            </a:r>
            <a:r>
              <a:rPr lang="tr-TR" sz="1600" dirty="0"/>
              <a:t>, </a:t>
            </a:r>
            <a:r>
              <a:rPr lang="tr-TR" sz="1600" dirty="0" err="1"/>
              <a:t>ornidazol</a:t>
            </a:r>
            <a:r>
              <a:rPr lang="tr-TR" sz="1600" dirty="0"/>
              <a:t> gibi), </a:t>
            </a:r>
            <a:r>
              <a:rPr lang="tr-TR" sz="1600" dirty="0" err="1"/>
              <a:t>emetin</a:t>
            </a:r>
            <a:r>
              <a:rPr lang="tr-TR" sz="1600" dirty="0"/>
              <a:t> (Kİ yolla 1 mg/kg), </a:t>
            </a:r>
            <a:r>
              <a:rPr lang="tr-TR" sz="1600" dirty="0" err="1"/>
              <a:t>iyodoklorohidroksikuin</a:t>
            </a:r>
            <a:r>
              <a:rPr lang="tr-TR" sz="1600" dirty="0"/>
              <a:t>, </a:t>
            </a:r>
            <a:r>
              <a:rPr lang="tr-TR" sz="1600" dirty="0" err="1"/>
              <a:t>klorokuin</a:t>
            </a:r>
            <a:r>
              <a:rPr lang="tr-TR" sz="1600" dirty="0"/>
              <a:t>, antibiyotikler (</a:t>
            </a:r>
            <a:r>
              <a:rPr lang="tr-TR" sz="1600" dirty="0" err="1"/>
              <a:t>tetrasiklinler</a:t>
            </a:r>
            <a:r>
              <a:rPr lang="tr-TR" sz="1600" dirty="0"/>
              <a:t>, </a:t>
            </a:r>
            <a:r>
              <a:rPr lang="tr-TR" sz="1600" dirty="0" err="1"/>
              <a:t>paromomisin</a:t>
            </a:r>
            <a:r>
              <a:rPr lang="tr-TR" sz="1600" dirty="0"/>
              <a:t> gibi), organik arsenik bileşikleri kullanılır. </a:t>
            </a:r>
          </a:p>
          <a:p>
            <a:pPr algn="just">
              <a:buFont typeface="Arial" charset="0"/>
              <a:buNone/>
              <a:defRPr/>
            </a:pPr>
            <a:r>
              <a:rPr lang="tr-TR" sz="1600" b="1" dirty="0" err="1"/>
              <a:t>Toksoplasma</a:t>
            </a:r>
            <a:endParaRPr lang="tr-TR" sz="1600" dirty="0"/>
          </a:p>
          <a:p>
            <a:pPr algn="just">
              <a:buFont typeface="Arial" charset="0"/>
              <a:buChar char="•"/>
              <a:defRPr/>
            </a:pPr>
            <a:r>
              <a:rPr lang="tr-TR" sz="1600" i="1" dirty="0" err="1"/>
              <a:t>Toxoplasma</a:t>
            </a:r>
            <a:r>
              <a:rPr lang="tr-TR" sz="1600" i="1" dirty="0"/>
              <a:t> </a:t>
            </a:r>
            <a:r>
              <a:rPr lang="tr-TR" sz="1600" i="1" dirty="0" err="1"/>
              <a:t>gondii</a:t>
            </a:r>
            <a:r>
              <a:rPr lang="tr-TR" sz="1600" dirty="0"/>
              <a:t>, başta kedi, koyun, aslan, leopar, insan olmak üzere, kanatlılar dahil, hemen tüm hayvan türlerinde bulunur ve hastalığa yol açar. </a:t>
            </a:r>
          </a:p>
          <a:p>
            <a:pPr algn="just">
              <a:buFont typeface="Arial" charset="0"/>
              <a:buChar char="•"/>
              <a:defRPr/>
            </a:pPr>
            <a:r>
              <a:rPr lang="tr-TR" sz="1600" dirty="0"/>
              <a:t>Parazitin üremesinde eşeyli dönem kedigillerin bağırsak </a:t>
            </a:r>
            <a:r>
              <a:rPr lang="tr-TR" sz="1600" dirty="0" err="1"/>
              <a:t>epitelinde</a:t>
            </a:r>
            <a:r>
              <a:rPr lang="tr-TR" sz="1600" dirty="0"/>
              <a:t> görülür. </a:t>
            </a:r>
          </a:p>
          <a:p>
            <a:pPr algn="just">
              <a:buFont typeface="Arial" charset="0"/>
              <a:buChar char="•"/>
              <a:defRPr/>
            </a:pPr>
            <a:r>
              <a:rPr lang="tr-TR" sz="1600" dirty="0"/>
              <a:t>Sağaltımında </a:t>
            </a:r>
            <a:r>
              <a:rPr lang="tr-TR" sz="1600" dirty="0" err="1"/>
              <a:t>primetamin</a:t>
            </a:r>
            <a:r>
              <a:rPr lang="tr-TR" sz="1600" dirty="0"/>
              <a:t>, </a:t>
            </a:r>
            <a:r>
              <a:rPr lang="tr-TR" sz="1600" dirty="0" err="1"/>
              <a:t>monensin</a:t>
            </a:r>
            <a:r>
              <a:rPr lang="tr-TR" sz="1600" dirty="0"/>
              <a:t>, </a:t>
            </a:r>
            <a:r>
              <a:rPr lang="tr-TR" sz="1600" dirty="0" err="1"/>
              <a:t>toltrazuril</a:t>
            </a:r>
            <a:r>
              <a:rPr lang="tr-TR" sz="1600" dirty="0"/>
              <a:t>, </a:t>
            </a:r>
            <a:r>
              <a:rPr lang="tr-TR" sz="1600" dirty="0" err="1"/>
              <a:t>klindamisin</a:t>
            </a:r>
            <a:r>
              <a:rPr lang="tr-TR" sz="1600" dirty="0"/>
              <a:t> gibi ilaçlar kullanılır. </a:t>
            </a:r>
          </a:p>
          <a:p>
            <a:pPr algn="just">
              <a:buFont typeface="Arial" charset="0"/>
              <a:buChar char="•"/>
              <a:defRPr/>
            </a:pPr>
            <a:r>
              <a:rPr lang="tr-TR" sz="1600" dirty="0"/>
              <a:t>Köpek ve kedilerde </a:t>
            </a:r>
            <a:r>
              <a:rPr lang="tr-TR" sz="1600" dirty="0" err="1"/>
              <a:t>primetamin</a:t>
            </a:r>
            <a:r>
              <a:rPr lang="tr-TR" sz="1600" dirty="0"/>
              <a:t>-</a:t>
            </a:r>
            <a:r>
              <a:rPr lang="tr-TR" sz="1600" dirty="0" err="1"/>
              <a:t>sülfonamid</a:t>
            </a:r>
            <a:r>
              <a:rPr lang="tr-TR" sz="1600" dirty="0"/>
              <a:t> karışımları (0.25-0.5 mg </a:t>
            </a:r>
            <a:r>
              <a:rPr lang="tr-TR" sz="1600" dirty="0" err="1"/>
              <a:t>primetamin</a:t>
            </a:r>
            <a:r>
              <a:rPr lang="tr-TR" sz="1600" dirty="0"/>
              <a:t>-30 mg </a:t>
            </a:r>
            <a:r>
              <a:rPr lang="tr-TR" sz="1600" dirty="0" err="1"/>
              <a:t>sülfonamid</a:t>
            </a:r>
            <a:r>
              <a:rPr lang="tr-TR" sz="1600" dirty="0"/>
              <a:t>/kg) günde 2 kez 2-4 hafta süreyle kullanılır. Böyle bir sağaltımda kemik iliğinde baskı oluşabilir; buna karşı </a:t>
            </a:r>
            <a:r>
              <a:rPr lang="tr-TR" sz="1600" dirty="0" err="1"/>
              <a:t>folinik</a:t>
            </a:r>
            <a:r>
              <a:rPr lang="tr-TR" sz="1600" dirty="0"/>
              <a:t> asit (5 mg/gün) veya maya (100 mg/kg c.a./gün) verilebilir. </a:t>
            </a:r>
          </a:p>
          <a:p>
            <a:pPr lvl="1" algn="just">
              <a:buFont typeface="Arial" charset="0"/>
              <a:buChar char="–"/>
              <a:defRPr/>
            </a:pPr>
            <a:r>
              <a:rPr lang="tr-TR" sz="1600" dirty="0" err="1"/>
              <a:t>Primetamin</a:t>
            </a:r>
            <a:r>
              <a:rPr lang="tr-TR" sz="1600" dirty="0"/>
              <a:t> yeme 50 mg/kg miktarda katılarak da kullanılabilir. </a:t>
            </a:r>
          </a:p>
        </p:txBody>
      </p:sp>
      <p:sp>
        <p:nvSpPr>
          <p:cNvPr id="7475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F40DFE8-D181-4E7F-ABC7-E527C5DB17CC}" type="slidenum">
              <a:rPr lang="tr-TR" altLang="tr-TR" sz="1200">
                <a:solidFill>
                  <a:srgbClr val="898989"/>
                </a:solidFill>
              </a:rPr>
              <a:pPr>
                <a:spcBef>
                  <a:spcPct val="0"/>
                </a:spcBef>
                <a:buFontTx/>
                <a:buNone/>
              </a:pPr>
              <a:t>70</a:t>
            </a:fld>
            <a:endParaRPr lang="tr-TR" altLang="tr-TR" sz="1200">
              <a:solidFill>
                <a:srgbClr val="898989"/>
              </a:solidFill>
            </a:endParaRPr>
          </a:p>
        </p:txBody>
      </p:sp>
    </p:spTree>
    <p:extLst>
      <p:ext uri="{BB962C8B-B14F-4D97-AF65-F5344CB8AC3E}">
        <p14:creationId xmlns:p14="http://schemas.microsoft.com/office/powerpoint/2010/main" val="33560106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7. Diğer </a:t>
            </a:r>
            <a:r>
              <a:rPr lang="tr-TR" sz="3200" b="1" dirty="0" err="1"/>
              <a:t>Protozoonlara</a:t>
            </a:r>
            <a:r>
              <a:rPr lang="tr-TR" sz="3200" b="1" dirty="0"/>
              <a:t>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None/>
              <a:defRPr/>
            </a:pPr>
            <a:r>
              <a:rPr lang="tr-TR" sz="1600" b="1" dirty="0" err="1"/>
              <a:t>Sarkosistis</a:t>
            </a:r>
            <a:endParaRPr lang="tr-TR" sz="1600" dirty="0"/>
          </a:p>
          <a:p>
            <a:pPr algn="just">
              <a:buFont typeface="Arial" charset="0"/>
              <a:buChar char="•"/>
              <a:defRPr/>
            </a:pPr>
            <a:r>
              <a:rPr lang="tr-TR" sz="1600" dirty="0" err="1"/>
              <a:t>Sarkosporidilerin</a:t>
            </a:r>
            <a:r>
              <a:rPr lang="tr-TR" sz="1600" dirty="0"/>
              <a:t> (</a:t>
            </a:r>
            <a:r>
              <a:rPr lang="tr-TR" sz="1600" i="1" dirty="0" err="1"/>
              <a:t>Sarcocystis</a:t>
            </a:r>
            <a:r>
              <a:rPr lang="tr-TR" sz="1600" i="1" dirty="0"/>
              <a:t> </a:t>
            </a:r>
            <a:r>
              <a:rPr lang="tr-TR" sz="1600" i="1" dirty="0" err="1"/>
              <a:t>bovihominis</a:t>
            </a:r>
            <a:r>
              <a:rPr lang="tr-TR" sz="1600" i="1" dirty="0"/>
              <a:t>, S.</a:t>
            </a:r>
            <a:r>
              <a:rPr lang="tr-TR" sz="1600" i="1" dirty="0" err="1"/>
              <a:t>cruzi</a:t>
            </a:r>
            <a:r>
              <a:rPr lang="tr-TR" sz="1600" i="1" dirty="0"/>
              <a:t>, S.</a:t>
            </a:r>
            <a:r>
              <a:rPr lang="tr-TR" sz="1600" i="1" dirty="0" err="1"/>
              <a:t>gigantica</a:t>
            </a:r>
            <a:r>
              <a:rPr lang="tr-TR" sz="1600" i="1" dirty="0"/>
              <a:t>, S.</a:t>
            </a:r>
            <a:r>
              <a:rPr lang="tr-TR" sz="1600" i="1" dirty="0" err="1"/>
              <a:t>ovicanis</a:t>
            </a:r>
            <a:r>
              <a:rPr lang="tr-TR" sz="1600" i="1" dirty="0"/>
              <a:t>, S.</a:t>
            </a:r>
            <a:r>
              <a:rPr lang="tr-TR" sz="1600" i="1" dirty="0" err="1"/>
              <a:t>hirsuta</a:t>
            </a:r>
            <a:r>
              <a:rPr lang="tr-TR" sz="1600" i="1" dirty="0"/>
              <a:t>, S.</a:t>
            </a:r>
            <a:r>
              <a:rPr lang="tr-TR" sz="1600" i="1" dirty="0" err="1"/>
              <a:t>capracanis</a:t>
            </a:r>
            <a:r>
              <a:rPr lang="tr-TR" sz="1600" i="1" dirty="0"/>
              <a:t>, S.</a:t>
            </a:r>
            <a:r>
              <a:rPr lang="tr-TR" sz="1600" i="1" dirty="0" err="1"/>
              <a:t>suihominis</a:t>
            </a:r>
            <a:r>
              <a:rPr lang="tr-TR" sz="1600" i="1" dirty="0"/>
              <a:t>,S.</a:t>
            </a:r>
            <a:r>
              <a:rPr lang="tr-TR" sz="1600" i="1" dirty="0" err="1"/>
              <a:t>neurona</a:t>
            </a:r>
            <a:r>
              <a:rPr lang="tr-TR" sz="1600" i="1" dirty="0"/>
              <a:t>, S.</a:t>
            </a:r>
            <a:r>
              <a:rPr lang="tr-TR" sz="1600" i="1" dirty="0" err="1"/>
              <a:t>tenella</a:t>
            </a:r>
            <a:r>
              <a:rPr lang="tr-TR" sz="1600" dirty="0"/>
              <a:t> gibi) arakonakçısı insan ve hayvan (sığır, koyun, keçi, köpek, kedi, domuz gibi) türleridir.</a:t>
            </a:r>
          </a:p>
          <a:p>
            <a:pPr algn="just">
              <a:buFont typeface="Arial" charset="0"/>
              <a:buChar char="•"/>
              <a:defRPr/>
            </a:pPr>
            <a:r>
              <a:rPr lang="tr-TR" sz="1600" dirty="0"/>
              <a:t>Yemek borusu, kalp ve iskelet kaslarında 1.5 </a:t>
            </a:r>
            <a:r>
              <a:rPr lang="tr-TR" sz="1600" dirty="0" err="1"/>
              <a:t>sm</a:t>
            </a:r>
            <a:r>
              <a:rPr lang="tr-TR" sz="1600" dirty="0"/>
              <a:t> büyüklüğe kadar varan, çok sayıda </a:t>
            </a:r>
            <a:r>
              <a:rPr lang="tr-TR" sz="1600" dirty="0" err="1"/>
              <a:t>sistozoid</a:t>
            </a:r>
            <a:r>
              <a:rPr lang="tr-TR" sz="1600" dirty="0"/>
              <a:t> içeren ve çok bölmeli kistler oluşturur. </a:t>
            </a:r>
          </a:p>
          <a:p>
            <a:pPr algn="just">
              <a:buFont typeface="Arial" charset="0"/>
              <a:buChar char="•"/>
              <a:defRPr/>
            </a:pPr>
            <a:r>
              <a:rPr lang="tr-TR" sz="1600" dirty="0" err="1"/>
              <a:t>Amprolyum</a:t>
            </a:r>
            <a:r>
              <a:rPr lang="tr-TR" sz="1600" dirty="0"/>
              <a:t> (koruyucu olarak 100 mg/kg dozda 30 gün süreyle),</a:t>
            </a:r>
          </a:p>
          <a:p>
            <a:pPr algn="just">
              <a:buFont typeface="Arial" charset="0"/>
              <a:buChar char="•"/>
              <a:defRPr/>
            </a:pPr>
            <a:r>
              <a:rPr lang="tr-TR" sz="1600" dirty="0" err="1"/>
              <a:t>Halofuginon</a:t>
            </a:r>
            <a:r>
              <a:rPr lang="tr-TR" sz="1600" dirty="0"/>
              <a:t> (sağaltıcı olarak ağızdan 2 gün süreyle 0.66 mg/kg dozda) kullanılabilir. </a:t>
            </a:r>
          </a:p>
          <a:p>
            <a:pPr algn="just">
              <a:buFont typeface="Arial" charset="0"/>
              <a:buNone/>
              <a:defRPr/>
            </a:pPr>
            <a:r>
              <a:rPr lang="tr-TR" sz="1600" dirty="0"/>
              <a:t> </a:t>
            </a:r>
          </a:p>
          <a:p>
            <a:pPr algn="just">
              <a:buFont typeface="Arial" charset="0"/>
              <a:buNone/>
              <a:defRPr/>
            </a:pPr>
            <a:r>
              <a:rPr lang="tr-TR" sz="1600" b="1" dirty="0" err="1"/>
              <a:t>Lökositozoonosis</a:t>
            </a:r>
            <a:endParaRPr lang="tr-TR" sz="1600" dirty="0"/>
          </a:p>
          <a:p>
            <a:pPr algn="just">
              <a:buFont typeface="Arial" charset="0"/>
              <a:buChar char="•"/>
              <a:defRPr/>
            </a:pPr>
            <a:r>
              <a:rPr lang="tr-TR" sz="1600" i="1" dirty="0" err="1"/>
              <a:t>Leucocytozoon</a:t>
            </a:r>
            <a:r>
              <a:rPr lang="tr-TR" sz="1600" i="1" dirty="0"/>
              <a:t> </a:t>
            </a:r>
            <a:r>
              <a:rPr lang="tr-TR" sz="1600" i="1" dirty="0" err="1"/>
              <a:t>smithi</a:t>
            </a:r>
            <a:r>
              <a:rPr lang="tr-TR" sz="1600" i="1" dirty="0"/>
              <a:t>, </a:t>
            </a:r>
            <a:r>
              <a:rPr lang="tr-TR" sz="1600" i="1" dirty="0" err="1"/>
              <a:t>L.simondi</a:t>
            </a:r>
            <a:r>
              <a:rPr lang="tr-TR" sz="1600" i="1" dirty="0"/>
              <a:t>, </a:t>
            </a:r>
            <a:r>
              <a:rPr lang="tr-TR" sz="1600" i="1" dirty="0" err="1"/>
              <a:t>L.caulleryi</a:t>
            </a:r>
            <a:r>
              <a:rPr lang="tr-TR" sz="1600" i="1" dirty="0"/>
              <a:t>, </a:t>
            </a:r>
            <a:r>
              <a:rPr lang="tr-TR" sz="1600" i="1" dirty="0" err="1"/>
              <a:t>L.andrewsi</a:t>
            </a:r>
            <a:r>
              <a:rPr lang="tr-TR" sz="1600" dirty="0"/>
              <a:t> gibi parazitler</a:t>
            </a:r>
            <a:r>
              <a:rPr lang="tr-TR" sz="1600" i="1" dirty="0"/>
              <a:t> </a:t>
            </a:r>
            <a:r>
              <a:rPr lang="tr-TR" sz="1600" dirty="0"/>
              <a:t>sebep olur; sıtma etkenlerine benzerler ve kan hücrelerini istila ederler. </a:t>
            </a:r>
          </a:p>
          <a:p>
            <a:pPr algn="just">
              <a:buFont typeface="Arial" charset="0"/>
              <a:buChar char="•"/>
              <a:defRPr/>
            </a:pPr>
            <a:r>
              <a:rPr lang="tr-TR" sz="1600" dirty="0"/>
              <a:t>Hastalığın kaynağı yabani kuşlardır; kan emici sineklerle bulaştırılır. Hastalık daha ziyade hindi, kaz ve ördeklerde görülür. </a:t>
            </a:r>
          </a:p>
          <a:p>
            <a:pPr algn="just">
              <a:buFont typeface="Arial" charset="0"/>
              <a:buChar char="•"/>
              <a:defRPr/>
            </a:pPr>
            <a:r>
              <a:rPr lang="tr-TR" sz="1600" dirty="0"/>
              <a:t>Hastalığın önlenmesi için </a:t>
            </a:r>
            <a:r>
              <a:rPr lang="tr-TR" sz="1600" dirty="0" err="1"/>
              <a:t>klopidol</a:t>
            </a:r>
            <a:r>
              <a:rPr lang="tr-TR" sz="1600" dirty="0"/>
              <a:t> (yemle 1.25-2.5 </a:t>
            </a:r>
            <a:r>
              <a:rPr lang="tr-TR" sz="1600" dirty="0" err="1"/>
              <a:t>ppm</a:t>
            </a:r>
            <a:r>
              <a:rPr lang="tr-TR" sz="1600" dirty="0"/>
              <a:t>), </a:t>
            </a:r>
            <a:r>
              <a:rPr lang="tr-TR" sz="1600" dirty="0" err="1"/>
              <a:t>primetamin</a:t>
            </a:r>
            <a:r>
              <a:rPr lang="tr-TR" sz="1600" dirty="0"/>
              <a:t> (yemle 1 </a:t>
            </a:r>
            <a:r>
              <a:rPr lang="tr-TR" sz="1600" dirty="0" err="1"/>
              <a:t>ppm</a:t>
            </a:r>
            <a:r>
              <a:rPr lang="tr-TR" sz="1600" dirty="0"/>
              <a:t>), </a:t>
            </a:r>
            <a:r>
              <a:rPr lang="tr-TR" sz="1600" dirty="0" err="1"/>
              <a:t>sülfadimetoksin</a:t>
            </a:r>
            <a:r>
              <a:rPr lang="tr-TR" sz="1600" dirty="0"/>
              <a:t> (yemle 10 </a:t>
            </a:r>
            <a:r>
              <a:rPr lang="tr-TR" sz="1600" dirty="0" err="1"/>
              <a:t>ppm</a:t>
            </a:r>
            <a:r>
              <a:rPr lang="tr-TR" sz="1600" dirty="0"/>
              <a:t>) gibi ilaçlardan yararlanılır. </a:t>
            </a:r>
          </a:p>
        </p:txBody>
      </p:sp>
      <p:sp>
        <p:nvSpPr>
          <p:cNvPr id="7578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7AA8567-B4A5-4112-A33C-0EFB5A6DFE84}" type="slidenum">
              <a:rPr lang="tr-TR" altLang="tr-TR" sz="1200">
                <a:solidFill>
                  <a:srgbClr val="898989"/>
                </a:solidFill>
              </a:rPr>
              <a:pPr>
                <a:spcBef>
                  <a:spcPct val="0"/>
                </a:spcBef>
                <a:buFontTx/>
                <a:buNone/>
              </a:pPr>
              <a:t>71</a:t>
            </a:fld>
            <a:endParaRPr lang="tr-TR" altLang="tr-TR" sz="1200">
              <a:solidFill>
                <a:srgbClr val="898989"/>
              </a:solidFill>
            </a:endParaRPr>
          </a:p>
        </p:txBody>
      </p:sp>
    </p:spTree>
    <p:extLst>
      <p:ext uri="{BB962C8B-B14F-4D97-AF65-F5344CB8AC3E}">
        <p14:creationId xmlns:p14="http://schemas.microsoft.com/office/powerpoint/2010/main" val="134222653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solidFill>
            <a:schemeClr val="accent3">
              <a:lumMod val="20000"/>
              <a:lumOff val="80000"/>
            </a:schemeClr>
          </a:solidFill>
        </p:spPr>
        <p:txBody>
          <a:bodyPr/>
          <a:lstStyle/>
          <a:p>
            <a:pPr>
              <a:defRPr/>
            </a:pPr>
            <a:r>
              <a:rPr lang="tr-TR" sz="3200" b="1" dirty="0"/>
              <a:t>7. Diğer </a:t>
            </a:r>
            <a:r>
              <a:rPr lang="tr-TR" sz="3200" b="1" dirty="0" err="1"/>
              <a:t>Protozoonlara</a:t>
            </a:r>
            <a:r>
              <a:rPr lang="tr-TR" sz="3200" b="1" dirty="0"/>
              <a:t> Etkiyen İlaçlar</a:t>
            </a:r>
            <a:endParaRPr lang="tr-TR" sz="3200" dirty="0"/>
          </a:p>
        </p:txBody>
      </p:sp>
      <p:sp>
        <p:nvSpPr>
          <p:cNvPr id="3" name="2 İçerik Yer Tutucusu"/>
          <p:cNvSpPr>
            <a:spLocks noGrp="1"/>
          </p:cNvSpPr>
          <p:nvPr>
            <p:ph idx="1"/>
          </p:nvPr>
        </p:nvSpPr>
        <p:spPr>
          <a:solidFill>
            <a:schemeClr val="tx2">
              <a:lumMod val="20000"/>
              <a:lumOff val="80000"/>
            </a:schemeClr>
          </a:solidFill>
        </p:spPr>
        <p:txBody>
          <a:bodyPr rtlCol="0">
            <a:noAutofit/>
          </a:bodyPr>
          <a:lstStyle/>
          <a:p>
            <a:pPr algn="just">
              <a:buFont typeface="Arial" charset="0"/>
              <a:buNone/>
              <a:defRPr/>
            </a:pPr>
            <a:r>
              <a:rPr lang="tr-TR" sz="2000" b="1" dirty="0" err="1"/>
              <a:t>Kriptosporidiosis</a:t>
            </a:r>
            <a:endParaRPr lang="tr-TR" sz="2000" b="1" dirty="0"/>
          </a:p>
          <a:p>
            <a:pPr algn="just">
              <a:buFont typeface="Arial" charset="0"/>
              <a:buChar char="•"/>
              <a:defRPr/>
            </a:pPr>
            <a:r>
              <a:rPr lang="tr-TR" sz="2000" dirty="0"/>
              <a:t>Sığır, koyun, domuz, kanatlılarda (tavuk, hindi gibi) rastlanır. </a:t>
            </a:r>
          </a:p>
          <a:p>
            <a:pPr algn="just">
              <a:buFont typeface="Arial" charset="0"/>
              <a:buChar char="•"/>
              <a:defRPr/>
            </a:pPr>
            <a:r>
              <a:rPr lang="tr-TR" sz="2000" dirty="0" err="1"/>
              <a:t>Gevişenlerde</a:t>
            </a:r>
            <a:r>
              <a:rPr lang="tr-TR" sz="2000" dirty="0"/>
              <a:t> </a:t>
            </a:r>
            <a:r>
              <a:rPr lang="tr-TR" sz="2000" i="1" dirty="0" err="1"/>
              <a:t>Cryptosporidium</a:t>
            </a:r>
            <a:r>
              <a:rPr lang="tr-TR" sz="2000" i="1" dirty="0"/>
              <a:t> </a:t>
            </a:r>
            <a:r>
              <a:rPr lang="tr-TR" sz="2000" i="1" dirty="0" err="1"/>
              <a:t>parvum</a:t>
            </a:r>
            <a:r>
              <a:rPr lang="tr-TR" sz="2000" i="1" dirty="0"/>
              <a:t> </a:t>
            </a:r>
            <a:r>
              <a:rPr lang="tr-TR" sz="2000" dirty="0"/>
              <a:t>ve </a:t>
            </a:r>
            <a:r>
              <a:rPr lang="tr-TR" sz="2000" i="1" dirty="0"/>
              <a:t>C.muris</a:t>
            </a:r>
            <a:r>
              <a:rPr lang="tr-TR" sz="2000" dirty="0"/>
              <a:t>, tavuk ve diğer kanatlılarda </a:t>
            </a:r>
            <a:r>
              <a:rPr lang="tr-TR" sz="2000" i="1" dirty="0"/>
              <a:t>C.</a:t>
            </a:r>
            <a:r>
              <a:rPr lang="tr-TR" sz="2000" i="1" dirty="0" err="1"/>
              <a:t>baileyi</a:t>
            </a:r>
            <a:r>
              <a:rPr lang="tr-TR" sz="2000" dirty="0"/>
              <a:t>, hindilerde </a:t>
            </a:r>
            <a:r>
              <a:rPr lang="tr-TR" sz="2000" i="1" dirty="0"/>
              <a:t>C.</a:t>
            </a:r>
            <a:r>
              <a:rPr lang="tr-TR" sz="2000" i="1" dirty="0" err="1"/>
              <a:t>meleagridis</a:t>
            </a:r>
            <a:r>
              <a:rPr lang="tr-TR" sz="2000" dirty="0"/>
              <a:t> yol açar.</a:t>
            </a:r>
          </a:p>
          <a:p>
            <a:pPr algn="just">
              <a:buFont typeface="Arial" charset="0"/>
              <a:buChar char="•"/>
              <a:defRPr/>
            </a:pPr>
            <a:r>
              <a:rPr lang="tr-TR" sz="2000" dirty="0"/>
              <a:t>Hastalık sindirim ve solunum sistemi belirtileriyle seyreder. </a:t>
            </a:r>
          </a:p>
          <a:p>
            <a:pPr algn="just">
              <a:buFont typeface="Arial" charset="0"/>
              <a:buChar char="•"/>
              <a:defRPr/>
            </a:pPr>
            <a:r>
              <a:rPr lang="tr-TR" sz="2000" dirty="0"/>
              <a:t>Hastalığın sağaltımında başlıca </a:t>
            </a:r>
            <a:r>
              <a:rPr lang="tr-TR" sz="2000" dirty="0" err="1"/>
              <a:t>paromomisin</a:t>
            </a:r>
            <a:r>
              <a:rPr lang="tr-TR" sz="2000" dirty="0"/>
              <a:t> kullanılır. </a:t>
            </a:r>
          </a:p>
          <a:p>
            <a:pPr lvl="1" algn="just">
              <a:buFont typeface="Arial" charset="0"/>
              <a:buChar char="–"/>
              <a:defRPr/>
            </a:pPr>
            <a:r>
              <a:rPr lang="tr-TR" sz="2000" dirty="0"/>
              <a:t>Önleyici olarak buzağılarda 12.5-50 mg/kg dozlarda günde 2 kez 10 gün süreyle kullanılır. </a:t>
            </a:r>
          </a:p>
          <a:p>
            <a:pPr algn="just">
              <a:buFont typeface="Arial" charset="0"/>
              <a:buChar char="•"/>
              <a:defRPr/>
            </a:pPr>
            <a:r>
              <a:rPr lang="tr-TR" sz="2000" dirty="0" err="1"/>
              <a:t>Lasalosid</a:t>
            </a:r>
            <a:r>
              <a:rPr lang="tr-TR" sz="2000" dirty="0"/>
              <a:t> de bir ölçüde faydalıdır; ilaç ağızdan 5 mg/kg dozda 3-5 gün süreyle verilir. </a:t>
            </a:r>
          </a:p>
        </p:txBody>
      </p:sp>
      <p:sp>
        <p:nvSpPr>
          <p:cNvPr id="7680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2343768-C176-46AB-92B5-2E59884A387C}" type="slidenum">
              <a:rPr lang="tr-TR" altLang="tr-TR" sz="1200">
                <a:solidFill>
                  <a:srgbClr val="898989"/>
                </a:solidFill>
              </a:rPr>
              <a:pPr>
                <a:spcBef>
                  <a:spcPct val="0"/>
                </a:spcBef>
                <a:buFontTx/>
                <a:buNone/>
              </a:pPr>
              <a:t>72</a:t>
            </a:fld>
            <a:endParaRPr lang="tr-TR" altLang="tr-TR" sz="1200">
              <a:solidFill>
                <a:srgbClr val="898989"/>
              </a:solidFill>
            </a:endParaRPr>
          </a:p>
        </p:txBody>
      </p:sp>
    </p:spTree>
    <p:extLst>
      <p:ext uri="{BB962C8B-B14F-4D97-AF65-F5344CB8AC3E}">
        <p14:creationId xmlns:p14="http://schemas.microsoft.com/office/powerpoint/2010/main" val="2311631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a:t>
            </a:r>
            <a:r>
              <a:rPr lang="en-US" dirty="0" err="1" smtClean="0"/>
              <a:t>estruction</a:t>
            </a:r>
            <a:r>
              <a:rPr lang="en-US" dirty="0" smtClean="0"/>
              <a:t> </a:t>
            </a:r>
            <a:r>
              <a:rPr lang="tr-TR" dirty="0" smtClean="0"/>
              <a:t>-</a:t>
            </a:r>
            <a:r>
              <a:rPr lang="en-US" dirty="0" smtClean="0"/>
              <a:t>intestinal epithelium</a:t>
            </a:r>
            <a:r>
              <a:rPr lang="tr-TR" dirty="0" smtClean="0"/>
              <a:t>-</a:t>
            </a:r>
            <a:r>
              <a:rPr lang="en-US" dirty="0" smtClean="0"/>
              <a:t> underlying </a:t>
            </a:r>
            <a:r>
              <a:rPr lang="en-US" dirty="0"/>
              <a:t>connective tissue of the mucosa. </a:t>
            </a:r>
            <a:endParaRPr lang="tr-TR" dirty="0" smtClean="0"/>
          </a:p>
          <a:p>
            <a:r>
              <a:rPr lang="tr-TR" dirty="0" smtClean="0"/>
              <a:t>H</a:t>
            </a:r>
            <a:r>
              <a:rPr lang="en-US" dirty="0" err="1" smtClean="0"/>
              <a:t>emorrhage</a:t>
            </a:r>
            <a:r>
              <a:rPr lang="tr-TR" dirty="0" smtClean="0"/>
              <a:t>-</a:t>
            </a:r>
            <a:r>
              <a:rPr lang="en-US" dirty="0" smtClean="0"/>
              <a:t>lumen </a:t>
            </a:r>
            <a:r>
              <a:rPr lang="en-US" dirty="0"/>
              <a:t>of the intestine, catarrhal inflammation, and diarrhea. </a:t>
            </a:r>
            <a:endParaRPr lang="tr-TR" dirty="0"/>
          </a:p>
          <a:p>
            <a:r>
              <a:rPr lang="en-US" dirty="0" smtClean="0"/>
              <a:t>Signs </a:t>
            </a:r>
            <a:r>
              <a:rPr lang="tr-TR" dirty="0" smtClean="0"/>
              <a:t>-</a:t>
            </a:r>
            <a:r>
              <a:rPr lang="en-US" dirty="0" smtClean="0"/>
              <a:t> </a:t>
            </a:r>
            <a:r>
              <a:rPr lang="en-US" dirty="0"/>
              <a:t>discharge of blood or tissue, </a:t>
            </a:r>
            <a:r>
              <a:rPr lang="en-US" dirty="0" err="1"/>
              <a:t>tenesmus</a:t>
            </a:r>
            <a:r>
              <a:rPr lang="en-US" dirty="0"/>
              <a:t>, and dehydration</a:t>
            </a:r>
            <a:r>
              <a:rPr lang="en-US" dirty="0" smtClean="0"/>
              <a:t>.</a:t>
            </a:r>
            <a:endParaRPr lang="tr-TR" dirty="0" smtClean="0"/>
          </a:p>
          <a:p>
            <a:r>
              <a:rPr lang="en-US" dirty="0" smtClean="0"/>
              <a:t>Serum </a:t>
            </a:r>
            <a:r>
              <a:rPr lang="en-US" dirty="0"/>
              <a:t>protein and electrolyte concentrations (typically hyponatremia) may be appreciably </a:t>
            </a:r>
            <a:r>
              <a:rPr lang="en-US" dirty="0" smtClean="0"/>
              <a:t>altered</a:t>
            </a:r>
            <a:endParaRPr lang="tr-TR" dirty="0"/>
          </a:p>
        </p:txBody>
      </p:sp>
    </p:spTree>
    <p:extLst>
      <p:ext uri="{BB962C8B-B14F-4D97-AF65-F5344CB8AC3E}">
        <p14:creationId xmlns:p14="http://schemas.microsoft.com/office/powerpoint/2010/main" val="870513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0270" y="304800"/>
            <a:ext cx="10515600" cy="6176963"/>
          </a:xfrm>
        </p:spPr>
        <p:txBody>
          <a:bodyPr>
            <a:normAutofit fontScale="55000" lnSpcReduction="20000"/>
          </a:bodyPr>
          <a:lstStyle/>
          <a:p>
            <a:r>
              <a:rPr lang="tr-TR" dirty="0" err="1" smtClean="0"/>
              <a:t>There</a:t>
            </a:r>
            <a:r>
              <a:rPr lang="tr-TR" dirty="0" smtClean="0"/>
              <a:t> </a:t>
            </a:r>
            <a:r>
              <a:rPr lang="tr-TR" dirty="0" err="1" smtClean="0"/>
              <a:t>are</a:t>
            </a:r>
            <a:r>
              <a:rPr lang="tr-TR" dirty="0" smtClean="0"/>
              <a:t> </a:t>
            </a:r>
            <a:r>
              <a:rPr lang="tr-TR" dirty="0" err="1" smtClean="0"/>
              <a:t>many</a:t>
            </a:r>
            <a:r>
              <a:rPr lang="tr-TR" dirty="0" smtClean="0"/>
              <a:t> </a:t>
            </a:r>
            <a:r>
              <a:rPr lang="tr-TR" dirty="0" err="1" smtClean="0"/>
              <a:t>types</a:t>
            </a:r>
            <a:r>
              <a:rPr lang="tr-TR" dirty="0" smtClean="0"/>
              <a:t> of </a:t>
            </a:r>
            <a:r>
              <a:rPr lang="tr-TR" dirty="0" err="1" smtClean="0"/>
              <a:t>coccidia</a:t>
            </a:r>
            <a:r>
              <a:rPr lang="tr-TR" dirty="0" smtClean="0"/>
              <a:t> </a:t>
            </a:r>
            <a:r>
              <a:rPr lang="tr-TR" dirty="0" err="1" smtClean="0"/>
              <a:t>that</a:t>
            </a:r>
            <a:r>
              <a:rPr lang="tr-TR" dirty="0" smtClean="0"/>
              <a:t> </a:t>
            </a:r>
            <a:r>
              <a:rPr lang="tr-TR" dirty="0" err="1" smtClean="0"/>
              <a:t>cause</a:t>
            </a:r>
            <a:r>
              <a:rPr lang="tr-TR" dirty="0" smtClean="0"/>
              <a:t> </a:t>
            </a:r>
            <a:r>
              <a:rPr lang="tr-TR" dirty="0" err="1" smtClean="0"/>
              <a:t>coccidosis</a:t>
            </a:r>
            <a:r>
              <a:rPr lang="tr-TR" dirty="0" smtClean="0"/>
              <a:t> in </a:t>
            </a:r>
            <a:r>
              <a:rPr lang="tr-TR" dirty="0" err="1" smtClean="0"/>
              <a:t>the</a:t>
            </a:r>
            <a:r>
              <a:rPr lang="tr-TR" dirty="0" smtClean="0"/>
              <a:t> </a:t>
            </a:r>
            <a:r>
              <a:rPr lang="tr-TR" dirty="0" err="1" smtClean="0"/>
              <a:t>digestive</a:t>
            </a:r>
            <a:r>
              <a:rPr lang="tr-TR" dirty="0" smtClean="0"/>
              <a:t> </a:t>
            </a:r>
            <a:r>
              <a:rPr lang="tr-TR" dirty="0" err="1" smtClean="0"/>
              <a:t>tract</a:t>
            </a:r>
            <a:r>
              <a:rPr lang="tr-TR" dirty="0" smtClean="0"/>
              <a:t> of </a:t>
            </a:r>
            <a:r>
              <a:rPr lang="tr-TR" dirty="0" err="1" smtClean="0"/>
              <a:t>animals</a:t>
            </a:r>
            <a:r>
              <a:rPr lang="tr-TR" dirty="0" smtClean="0"/>
              <a:t>, </a:t>
            </a:r>
            <a:r>
              <a:rPr lang="tr-TR" dirty="0" err="1" smtClean="0"/>
              <a:t>especially</a:t>
            </a:r>
            <a:r>
              <a:rPr lang="tr-TR" dirty="0" smtClean="0"/>
              <a:t> in </a:t>
            </a:r>
            <a:r>
              <a:rPr lang="tr-TR" dirty="0" err="1" smtClean="0"/>
              <a:t>chickens</a:t>
            </a:r>
            <a:r>
              <a:rPr lang="tr-TR" dirty="0" smtClean="0"/>
              <a:t> </a:t>
            </a:r>
            <a:r>
              <a:rPr lang="tr-TR" dirty="0" err="1" smtClean="0"/>
              <a:t>and</a:t>
            </a:r>
            <a:r>
              <a:rPr lang="tr-TR" dirty="0" smtClean="0"/>
              <a:t> in </a:t>
            </a:r>
            <a:r>
              <a:rPr lang="tr-TR" dirty="0" err="1" smtClean="0"/>
              <a:t>the</a:t>
            </a:r>
            <a:r>
              <a:rPr lang="tr-TR" dirty="0" smtClean="0"/>
              <a:t> </a:t>
            </a:r>
            <a:r>
              <a:rPr lang="tr-TR" dirty="0" err="1" smtClean="0"/>
              <a:t>villages</a:t>
            </a:r>
            <a:r>
              <a:rPr lang="tr-TR" dirty="0" smtClean="0"/>
              <a:t>; </a:t>
            </a:r>
            <a:r>
              <a:rPr lang="tr-TR" dirty="0" err="1" smtClean="0"/>
              <a:t>Some</a:t>
            </a:r>
            <a:r>
              <a:rPr lang="tr-TR" dirty="0" smtClean="0"/>
              <a:t> </a:t>
            </a:r>
            <a:r>
              <a:rPr lang="tr-TR" dirty="0" err="1" smtClean="0"/>
              <a:t>types</a:t>
            </a:r>
            <a:r>
              <a:rPr lang="tr-TR" dirty="0" smtClean="0"/>
              <a:t> of </a:t>
            </a:r>
            <a:r>
              <a:rPr lang="tr-TR" dirty="0" err="1" smtClean="0"/>
              <a:t>coccidiosis</a:t>
            </a:r>
            <a:r>
              <a:rPr lang="tr-TR" dirty="0" smtClean="0"/>
              <a:t> </a:t>
            </a:r>
            <a:r>
              <a:rPr lang="tr-TR" dirty="0" err="1" smtClean="0"/>
              <a:t>encountered</a:t>
            </a:r>
            <a:r>
              <a:rPr lang="tr-TR" dirty="0" smtClean="0"/>
              <a:t> in </a:t>
            </a:r>
            <a:r>
              <a:rPr lang="tr-TR" dirty="0" err="1" smtClean="0"/>
              <a:t>animals</a:t>
            </a:r>
            <a:r>
              <a:rPr lang="tr-TR" dirty="0" smtClean="0"/>
              <a:t> </a:t>
            </a:r>
            <a:r>
              <a:rPr lang="tr-TR" dirty="0" err="1" smtClean="0"/>
              <a:t>are</a:t>
            </a:r>
            <a:r>
              <a:rPr lang="tr-TR" dirty="0" smtClean="0"/>
              <a:t> as </a:t>
            </a:r>
            <a:r>
              <a:rPr lang="tr-TR" dirty="0" err="1" smtClean="0"/>
              <a:t>follows</a:t>
            </a:r>
            <a:r>
              <a:rPr lang="tr-TR" dirty="0" smtClean="0"/>
              <a:t>.</a:t>
            </a:r>
          </a:p>
          <a:p>
            <a:r>
              <a:rPr lang="tr-TR" dirty="0" err="1" smtClean="0"/>
              <a:t>Chicken</a:t>
            </a:r>
            <a:r>
              <a:rPr lang="tr-TR" dirty="0" smtClean="0"/>
              <a:t>: </a:t>
            </a:r>
            <a:r>
              <a:rPr lang="tr-TR" dirty="0" err="1" smtClean="0"/>
              <a:t>Eimeria</a:t>
            </a:r>
            <a:r>
              <a:rPr lang="tr-TR" dirty="0" smtClean="0"/>
              <a:t> </a:t>
            </a:r>
            <a:r>
              <a:rPr lang="tr-TR" dirty="0" err="1" smtClean="0"/>
              <a:t>tenella</a:t>
            </a:r>
            <a:r>
              <a:rPr lang="tr-TR" dirty="0" smtClean="0"/>
              <a:t> (</a:t>
            </a:r>
            <a:r>
              <a:rPr lang="tr-TR" dirty="0" err="1" smtClean="0"/>
              <a:t>intestinal</a:t>
            </a:r>
            <a:r>
              <a:rPr lang="tr-TR" dirty="0" smtClean="0"/>
              <a:t> </a:t>
            </a:r>
            <a:r>
              <a:rPr lang="tr-TR" dirty="0" err="1" smtClean="0"/>
              <a:t>coccidiosis</a:t>
            </a:r>
            <a:r>
              <a:rPr lang="tr-TR" dirty="0" smtClean="0"/>
              <a:t>), E. </a:t>
            </a:r>
            <a:r>
              <a:rPr lang="tr-TR" dirty="0" err="1" smtClean="0"/>
              <a:t>necatrix</a:t>
            </a:r>
            <a:r>
              <a:rPr lang="tr-TR" dirty="0" smtClean="0"/>
              <a:t> (</a:t>
            </a:r>
            <a:r>
              <a:rPr lang="tr-TR" dirty="0" err="1" smtClean="0"/>
              <a:t>intestinal</a:t>
            </a:r>
            <a:r>
              <a:rPr lang="tr-TR" dirty="0" smtClean="0"/>
              <a:t> </a:t>
            </a:r>
            <a:r>
              <a:rPr lang="tr-TR" dirty="0" err="1" smtClean="0"/>
              <a:t>coccidiosis</a:t>
            </a:r>
            <a:r>
              <a:rPr lang="tr-TR" dirty="0" smtClean="0"/>
              <a:t>), </a:t>
            </a:r>
            <a:r>
              <a:rPr lang="tr-TR" dirty="0" err="1" smtClean="0"/>
              <a:t>E.brunetti</a:t>
            </a:r>
            <a:r>
              <a:rPr lang="tr-TR" dirty="0" smtClean="0"/>
              <a:t>, E. </a:t>
            </a:r>
            <a:r>
              <a:rPr lang="tr-TR" dirty="0" err="1" smtClean="0"/>
              <a:t>acervulina</a:t>
            </a:r>
            <a:r>
              <a:rPr lang="tr-TR" dirty="0" smtClean="0"/>
              <a:t>, E. </a:t>
            </a:r>
            <a:r>
              <a:rPr lang="tr-TR" dirty="0" err="1" smtClean="0"/>
              <a:t>mivati</a:t>
            </a:r>
            <a:r>
              <a:rPr lang="tr-TR" dirty="0" smtClean="0"/>
              <a:t>, E. </a:t>
            </a:r>
            <a:r>
              <a:rPr lang="tr-TR" dirty="0" err="1" smtClean="0"/>
              <a:t>maxima</a:t>
            </a:r>
            <a:r>
              <a:rPr lang="tr-TR" dirty="0" smtClean="0"/>
              <a:t>, E. </a:t>
            </a:r>
            <a:r>
              <a:rPr lang="tr-TR" dirty="0" err="1" smtClean="0"/>
              <a:t>mitis</a:t>
            </a:r>
            <a:r>
              <a:rPr lang="tr-TR" dirty="0" smtClean="0"/>
              <a:t>, E. </a:t>
            </a:r>
            <a:r>
              <a:rPr lang="tr-TR" dirty="0" err="1" smtClean="0"/>
              <a:t>praecox</a:t>
            </a:r>
            <a:r>
              <a:rPr lang="tr-TR" dirty="0" smtClean="0"/>
              <a:t>, E. </a:t>
            </a:r>
            <a:r>
              <a:rPr lang="tr-TR" dirty="0" err="1" smtClean="0"/>
              <a:t>hagani</a:t>
            </a:r>
            <a:r>
              <a:rPr lang="tr-TR" dirty="0" smtClean="0"/>
              <a:t>, </a:t>
            </a:r>
            <a:r>
              <a:rPr lang="tr-TR" dirty="0" err="1" smtClean="0"/>
              <a:t>Wenyonella</a:t>
            </a:r>
            <a:r>
              <a:rPr lang="tr-TR" dirty="0" smtClean="0"/>
              <a:t> </a:t>
            </a:r>
            <a:r>
              <a:rPr lang="tr-TR" dirty="0" err="1" smtClean="0"/>
              <a:t>gallinae</a:t>
            </a:r>
            <a:r>
              <a:rPr lang="tr-TR" dirty="0" smtClean="0"/>
              <a:t>, </a:t>
            </a:r>
            <a:r>
              <a:rPr lang="tr-TR" dirty="0" err="1" smtClean="0"/>
              <a:t>Cryptosporidium</a:t>
            </a:r>
            <a:r>
              <a:rPr lang="tr-TR" dirty="0" smtClean="0"/>
              <a:t> </a:t>
            </a:r>
            <a:r>
              <a:rPr lang="tr-TR" dirty="0" err="1" smtClean="0"/>
              <a:t>tyzeri</a:t>
            </a:r>
            <a:r>
              <a:rPr lang="tr-TR" dirty="0" smtClean="0"/>
              <a:t> ; </a:t>
            </a:r>
            <a:r>
              <a:rPr lang="tr-TR" dirty="0" err="1" smtClean="0"/>
              <a:t>especially</a:t>
            </a:r>
            <a:r>
              <a:rPr lang="tr-TR" dirty="0" smtClean="0"/>
              <a:t> </a:t>
            </a:r>
            <a:r>
              <a:rPr lang="tr-TR" dirty="0" err="1" smtClean="0"/>
              <a:t>the</a:t>
            </a:r>
            <a:r>
              <a:rPr lang="tr-TR" dirty="0" smtClean="0"/>
              <a:t> </a:t>
            </a:r>
            <a:r>
              <a:rPr lang="tr-TR" dirty="0" err="1" smtClean="0"/>
              <a:t>first</a:t>
            </a:r>
            <a:r>
              <a:rPr lang="tr-TR" dirty="0" smtClean="0"/>
              <a:t> </a:t>
            </a:r>
            <a:r>
              <a:rPr lang="tr-TR" dirty="0" err="1" smtClean="0"/>
              <a:t>six</a:t>
            </a:r>
            <a:r>
              <a:rPr lang="tr-TR" dirty="0" smtClean="0"/>
              <a:t> (</a:t>
            </a:r>
            <a:r>
              <a:rPr lang="tr-TR" dirty="0" err="1" smtClean="0"/>
              <a:t>Eimeria</a:t>
            </a:r>
            <a:r>
              <a:rPr lang="tr-TR" dirty="0" smtClean="0"/>
              <a:t> </a:t>
            </a:r>
            <a:r>
              <a:rPr lang="tr-TR" dirty="0" err="1" smtClean="0"/>
              <a:t>tenella</a:t>
            </a:r>
            <a:r>
              <a:rPr lang="tr-TR" dirty="0" smtClean="0"/>
              <a:t>, E. </a:t>
            </a:r>
            <a:r>
              <a:rPr lang="tr-TR" dirty="0" err="1" smtClean="0"/>
              <a:t>necatrix</a:t>
            </a:r>
            <a:r>
              <a:rPr lang="tr-TR" dirty="0" smtClean="0"/>
              <a:t>, </a:t>
            </a:r>
            <a:r>
              <a:rPr lang="tr-TR" dirty="0" err="1" smtClean="0"/>
              <a:t>E.brunetti</a:t>
            </a:r>
            <a:r>
              <a:rPr lang="tr-TR" dirty="0" smtClean="0"/>
              <a:t>, E. </a:t>
            </a:r>
            <a:r>
              <a:rPr lang="tr-TR" dirty="0" err="1" smtClean="0"/>
              <a:t>acervulina</a:t>
            </a:r>
            <a:r>
              <a:rPr lang="tr-TR" dirty="0" smtClean="0"/>
              <a:t>, E. </a:t>
            </a:r>
            <a:r>
              <a:rPr lang="tr-TR" dirty="0" err="1" smtClean="0"/>
              <a:t>mivati</a:t>
            </a:r>
            <a:r>
              <a:rPr lang="tr-TR" dirty="0" smtClean="0"/>
              <a:t>, E. </a:t>
            </a:r>
            <a:r>
              <a:rPr lang="tr-TR" dirty="0" err="1" smtClean="0"/>
              <a:t>maxima</a:t>
            </a:r>
            <a:r>
              <a:rPr lang="tr-TR" dirty="0" smtClean="0"/>
              <a:t>) </a:t>
            </a:r>
            <a:r>
              <a:rPr lang="tr-TR" dirty="0" err="1" smtClean="0"/>
              <a:t>are</a:t>
            </a:r>
            <a:r>
              <a:rPr lang="tr-TR" dirty="0" smtClean="0"/>
              <a:t> </a:t>
            </a:r>
            <a:r>
              <a:rPr lang="tr-TR" dirty="0" err="1" smtClean="0"/>
              <a:t>more</a:t>
            </a:r>
            <a:r>
              <a:rPr lang="tr-TR" dirty="0" smtClean="0"/>
              <a:t> </a:t>
            </a:r>
            <a:r>
              <a:rPr lang="tr-TR" dirty="0" err="1" smtClean="0"/>
              <a:t>important</a:t>
            </a:r>
            <a:r>
              <a:rPr lang="tr-TR" dirty="0" smtClean="0"/>
              <a:t> </a:t>
            </a:r>
            <a:r>
              <a:rPr lang="tr-TR" dirty="0" err="1" smtClean="0"/>
              <a:t>than</a:t>
            </a:r>
            <a:r>
              <a:rPr lang="tr-TR" dirty="0" smtClean="0"/>
              <a:t> </a:t>
            </a:r>
            <a:r>
              <a:rPr lang="tr-TR" dirty="0" err="1" smtClean="0"/>
              <a:t>others</a:t>
            </a:r>
            <a:r>
              <a:rPr lang="tr-TR" dirty="0" smtClean="0"/>
              <a:t> in </a:t>
            </a:r>
            <a:r>
              <a:rPr lang="tr-TR" dirty="0" err="1" smtClean="0"/>
              <a:t>terms</a:t>
            </a:r>
            <a:r>
              <a:rPr lang="tr-TR" dirty="0" smtClean="0"/>
              <a:t> of </a:t>
            </a:r>
            <a:r>
              <a:rPr lang="tr-TR" dirty="0" err="1" smtClean="0"/>
              <a:t>their</a:t>
            </a:r>
            <a:r>
              <a:rPr lang="tr-TR" dirty="0" smtClean="0"/>
              <a:t> </a:t>
            </a:r>
            <a:r>
              <a:rPr lang="tr-TR" dirty="0" err="1" smtClean="0"/>
              <a:t>ability</a:t>
            </a:r>
            <a:r>
              <a:rPr lang="tr-TR" dirty="0" smtClean="0"/>
              <a:t> </a:t>
            </a:r>
            <a:r>
              <a:rPr lang="tr-TR" dirty="0" err="1" smtClean="0"/>
              <a:t>to</a:t>
            </a:r>
            <a:r>
              <a:rPr lang="tr-TR" dirty="0" smtClean="0"/>
              <a:t> </a:t>
            </a:r>
            <a:r>
              <a:rPr lang="tr-TR" dirty="0" err="1" smtClean="0"/>
              <a:t>make</a:t>
            </a:r>
            <a:r>
              <a:rPr lang="tr-TR" dirty="0" smtClean="0"/>
              <a:t> </a:t>
            </a:r>
            <a:r>
              <a:rPr lang="tr-TR" dirty="0" err="1" smtClean="0"/>
              <a:t>or</a:t>
            </a:r>
            <a:r>
              <a:rPr lang="tr-TR" dirty="0" smtClean="0"/>
              <a:t> </a:t>
            </a:r>
            <a:r>
              <a:rPr lang="tr-TR" dirty="0" err="1" smtClean="0"/>
              <a:t>effect</a:t>
            </a:r>
            <a:r>
              <a:rPr lang="tr-TR" dirty="0" smtClean="0"/>
              <a:t> </a:t>
            </a:r>
            <a:r>
              <a:rPr lang="tr-TR" dirty="0" err="1" smtClean="0"/>
              <a:t>and</a:t>
            </a:r>
            <a:r>
              <a:rPr lang="tr-TR" dirty="0" smtClean="0"/>
              <a:t> </a:t>
            </a:r>
            <a:r>
              <a:rPr lang="tr-TR" dirty="0" err="1" smtClean="0"/>
              <a:t>economic</a:t>
            </a:r>
            <a:r>
              <a:rPr lang="tr-TR" dirty="0" smtClean="0"/>
              <a:t> </a:t>
            </a:r>
            <a:r>
              <a:rPr lang="tr-TR" dirty="0" err="1" smtClean="0"/>
              <a:t>direction</a:t>
            </a:r>
            <a:r>
              <a:rPr lang="tr-TR" dirty="0" smtClean="0"/>
              <a:t>.</a:t>
            </a:r>
          </a:p>
          <a:p>
            <a:r>
              <a:rPr lang="tr-TR" dirty="0" smtClean="0"/>
              <a:t>Hindi: E. </a:t>
            </a:r>
            <a:r>
              <a:rPr lang="tr-TR" dirty="0" err="1" smtClean="0"/>
              <a:t>adenoides</a:t>
            </a:r>
            <a:r>
              <a:rPr lang="tr-TR" dirty="0" smtClean="0"/>
              <a:t>, </a:t>
            </a:r>
            <a:r>
              <a:rPr lang="tr-TR" dirty="0" err="1" smtClean="0"/>
              <a:t>E.dispersa</a:t>
            </a:r>
            <a:r>
              <a:rPr lang="tr-TR" dirty="0" smtClean="0"/>
              <a:t>, E. </a:t>
            </a:r>
            <a:r>
              <a:rPr lang="tr-TR" dirty="0" err="1" smtClean="0"/>
              <a:t>gallopavonis</a:t>
            </a:r>
            <a:r>
              <a:rPr lang="tr-TR" dirty="0" smtClean="0"/>
              <a:t>, E. </a:t>
            </a:r>
            <a:r>
              <a:rPr lang="tr-TR" dirty="0" err="1" smtClean="0"/>
              <a:t>meleagrimitis</a:t>
            </a:r>
            <a:r>
              <a:rPr lang="tr-TR" dirty="0" smtClean="0"/>
              <a:t>, E. </a:t>
            </a:r>
            <a:r>
              <a:rPr lang="tr-TR" dirty="0" err="1" smtClean="0"/>
              <a:t>meleagridis</a:t>
            </a:r>
            <a:r>
              <a:rPr lang="tr-TR" dirty="0" smtClean="0"/>
              <a:t>, E </a:t>
            </a:r>
            <a:r>
              <a:rPr lang="tr-TR" dirty="0" err="1" smtClean="0"/>
              <a:t>trochunda</a:t>
            </a:r>
            <a:r>
              <a:rPr lang="tr-TR" dirty="0" smtClean="0"/>
              <a:t>, </a:t>
            </a:r>
            <a:r>
              <a:rPr lang="tr-TR" dirty="0" err="1" smtClean="0"/>
              <a:t>Cryptosporidium</a:t>
            </a:r>
            <a:r>
              <a:rPr lang="tr-TR" dirty="0" smtClean="0"/>
              <a:t> </a:t>
            </a:r>
            <a:r>
              <a:rPr lang="tr-TR" dirty="0" err="1" smtClean="0"/>
              <a:t>meleagridis</a:t>
            </a:r>
            <a:r>
              <a:rPr lang="tr-TR" dirty="0" smtClean="0"/>
              <a:t>; </a:t>
            </a:r>
            <a:r>
              <a:rPr lang="tr-TR" dirty="0" err="1" smtClean="0"/>
              <a:t>the</a:t>
            </a:r>
            <a:r>
              <a:rPr lang="tr-TR" dirty="0" smtClean="0"/>
              <a:t> </a:t>
            </a:r>
            <a:r>
              <a:rPr lang="tr-TR" dirty="0" err="1" smtClean="0"/>
              <a:t>first</a:t>
            </a:r>
            <a:r>
              <a:rPr lang="tr-TR" dirty="0" smtClean="0"/>
              <a:t> </a:t>
            </a:r>
            <a:r>
              <a:rPr lang="tr-TR" dirty="0" err="1" smtClean="0"/>
              <a:t>four</a:t>
            </a:r>
            <a:r>
              <a:rPr lang="tr-TR" dirty="0" smtClean="0"/>
              <a:t> of </a:t>
            </a:r>
            <a:r>
              <a:rPr lang="tr-TR" dirty="0" err="1" smtClean="0"/>
              <a:t>these</a:t>
            </a:r>
            <a:r>
              <a:rPr lang="tr-TR" dirty="0" smtClean="0"/>
              <a:t> </a:t>
            </a:r>
            <a:r>
              <a:rPr lang="tr-TR" dirty="0" err="1" smtClean="0"/>
              <a:t>are</a:t>
            </a:r>
            <a:r>
              <a:rPr lang="tr-TR" dirty="0" smtClean="0"/>
              <a:t> </a:t>
            </a:r>
            <a:r>
              <a:rPr lang="tr-TR" dirty="0" err="1" smtClean="0"/>
              <a:t>more</a:t>
            </a:r>
            <a:r>
              <a:rPr lang="tr-TR" dirty="0" smtClean="0"/>
              <a:t> </a:t>
            </a:r>
            <a:r>
              <a:rPr lang="tr-TR" dirty="0" err="1" smtClean="0"/>
              <a:t>important</a:t>
            </a:r>
            <a:r>
              <a:rPr lang="tr-TR" dirty="0" smtClean="0"/>
              <a:t> </a:t>
            </a:r>
            <a:r>
              <a:rPr lang="tr-TR" dirty="0" err="1" smtClean="0"/>
              <a:t>than</a:t>
            </a:r>
            <a:r>
              <a:rPr lang="tr-TR" dirty="0" smtClean="0"/>
              <a:t> </a:t>
            </a:r>
            <a:r>
              <a:rPr lang="tr-TR" dirty="0" err="1" smtClean="0"/>
              <a:t>others</a:t>
            </a:r>
            <a:r>
              <a:rPr lang="tr-TR" dirty="0" smtClean="0"/>
              <a:t>. E. </a:t>
            </a:r>
            <a:r>
              <a:rPr lang="tr-TR" dirty="0" err="1" smtClean="0"/>
              <a:t>adenoides</a:t>
            </a:r>
            <a:r>
              <a:rPr lang="tr-TR" dirty="0" smtClean="0"/>
              <a:t> </a:t>
            </a:r>
            <a:r>
              <a:rPr lang="tr-TR" dirty="0" err="1" smtClean="0"/>
              <a:t>and</a:t>
            </a:r>
            <a:r>
              <a:rPr lang="tr-TR" dirty="0" smtClean="0"/>
              <a:t> E. </a:t>
            </a:r>
            <a:r>
              <a:rPr lang="tr-TR" dirty="0" err="1" smtClean="0"/>
              <a:t>gallopavonis</a:t>
            </a:r>
            <a:r>
              <a:rPr lang="tr-TR" dirty="0" smtClean="0"/>
              <a:t> </a:t>
            </a:r>
            <a:r>
              <a:rPr lang="tr-TR" dirty="0" err="1" smtClean="0"/>
              <a:t>affect</a:t>
            </a:r>
            <a:r>
              <a:rPr lang="tr-TR" dirty="0" smtClean="0"/>
              <a:t> </a:t>
            </a:r>
            <a:r>
              <a:rPr lang="tr-TR" dirty="0" err="1" smtClean="0"/>
              <a:t>the</a:t>
            </a:r>
            <a:r>
              <a:rPr lang="tr-TR" dirty="0" smtClean="0"/>
              <a:t> </a:t>
            </a:r>
            <a:r>
              <a:rPr lang="tr-TR" dirty="0" err="1" smtClean="0"/>
              <a:t>lower</a:t>
            </a:r>
            <a:r>
              <a:rPr lang="tr-TR" dirty="0" smtClean="0"/>
              <a:t> </a:t>
            </a:r>
            <a:r>
              <a:rPr lang="tr-TR" dirty="0" err="1" smtClean="0"/>
              <a:t>part</a:t>
            </a:r>
            <a:r>
              <a:rPr lang="tr-TR" dirty="0" smtClean="0"/>
              <a:t> of </a:t>
            </a:r>
            <a:r>
              <a:rPr lang="tr-TR" dirty="0" err="1" smtClean="0"/>
              <a:t>the</a:t>
            </a:r>
            <a:r>
              <a:rPr lang="tr-TR" dirty="0" smtClean="0"/>
              <a:t> </a:t>
            </a:r>
            <a:r>
              <a:rPr lang="tr-TR" dirty="0" err="1" smtClean="0"/>
              <a:t>ileum</a:t>
            </a:r>
            <a:r>
              <a:rPr lang="tr-TR" dirty="0" smtClean="0"/>
              <a:t>, </a:t>
            </a:r>
            <a:r>
              <a:rPr lang="tr-TR" dirty="0" err="1" smtClean="0"/>
              <a:t>the</a:t>
            </a:r>
            <a:r>
              <a:rPr lang="tr-TR" dirty="0" smtClean="0"/>
              <a:t> </a:t>
            </a:r>
            <a:r>
              <a:rPr lang="tr-TR" dirty="0" err="1" smtClean="0"/>
              <a:t>blind</a:t>
            </a:r>
            <a:r>
              <a:rPr lang="tr-TR" dirty="0" smtClean="0"/>
              <a:t> </a:t>
            </a:r>
            <a:r>
              <a:rPr lang="tr-TR" dirty="0" err="1" smtClean="0"/>
              <a:t>intestine</a:t>
            </a:r>
            <a:r>
              <a:rPr lang="tr-TR" dirty="0" smtClean="0"/>
              <a:t> </a:t>
            </a:r>
            <a:r>
              <a:rPr lang="tr-TR" dirty="0" err="1" smtClean="0"/>
              <a:t>and</a:t>
            </a:r>
            <a:r>
              <a:rPr lang="tr-TR" dirty="0" smtClean="0"/>
              <a:t> </a:t>
            </a:r>
            <a:r>
              <a:rPr lang="tr-TR" dirty="0" err="1" smtClean="0"/>
              <a:t>the</a:t>
            </a:r>
            <a:r>
              <a:rPr lang="tr-TR" dirty="0" smtClean="0"/>
              <a:t> </a:t>
            </a:r>
            <a:r>
              <a:rPr lang="tr-TR" dirty="0" err="1" smtClean="0"/>
              <a:t>smooth</a:t>
            </a:r>
            <a:r>
              <a:rPr lang="tr-TR" dirty="0" smtClean="0"/>
              <a:t> gut. E. </a:t>
            </a:r>
            <a:r>
              <a:rPr lang="tr-TR" dirty="0" err="1" smtClean="0"/>
              <a:t>meleagrimitis</a:t>
            </a:r>
            <a:r>
              <a:rPr lang="tr-TR" dirty="0" smtClean="0"/>
              <a:t> </a:t>
            </a:r>
            <a:r>
              <a:rPr lang="tr-TR" dirty="0" err="1" smtClean="0"/>
              <a:t>causes</a:t>
            </a:r>
            <a:r>
              <a:rPr lang="tr-TR" dirty="0" smtClean="0"/>
              <a:t> </a:t>
            </a:r>
            <a:r>
              <a:rPr lang="tr-TR" dirty="0" err="1" smtClean="0"/>
              <a:t>disease</a:t>
            </a:r>
            <a:r>
              <a:rPr lang="tr-TR" dirty="0" smtClean="0"/>
              <a:t> in </a:t>
            </a:r>
            <a:r>
              <a:rPr lang="tr-TR" dirty="0" err="1" smtClean="0"/>
              <a:t>the</a:t>
            </a:r>
            <a:r>
              <a:rPr lang="tr-TR" dirty="0" smtClean="0"/>
              <a:t> </a:t>
            </a:r>
            <a:r>
              <a:rPr lang="tr-TR" dirty="0" err="1" smtClean="0"/>
              <a:t>upper</a:t>
            </a:r>
            <a:r>
              <a:rPr lang="tr-TR" dirty="0" smtClean="0"/>
              <a:t> </a:t>
            </a:r>
            <a:r>
              <a:rPr lang="tr-TR" dirty="0" err="1" smtClean="0"/>
              <a:t>part</a:t>
            </a:r>
            <a:r>
              <a:rPr lang="tr-TR" dirty="0" smtClean="0"/>
              <a:t> of </a:t>
            </a:r>
            <a:r>
              <a:rPr lang="tr-TR" dirty="0" err="1" smtClean="0"/>
              <a:t>the</a:t>
            </a:r>
            <a:r>
              <a:rPr lang="tr-TR" dirty="0" smtClean="0"/>
              <a:t> </a:t>
            </a:r>
            <a:r>
              <a:rPr lang="tr-TR" dirty="0" err="1" smtClean="0"/>
              <a:t>small</a:t>
            </a:r>
            <a:r>
              <a:rPr lang="tr-TR" dirty="0" smtClean="0"/>
              <a:t> </a:t>
            </a:r>
            <a:r>
              <a:rPr lang="tr-TR" dirty="0" err="1" smtClean="0"/>
              <a:t>intestine</a:t>
            </a:r>
            <a:r>
              <a:rPr lang="tr-TR" dirty="0" smtClean="0"/>
              <a:t>. </a:t>
            </a:r>
            <a:r>
              <a:rPr lang="tr-TR" dirty="0" err="1" smtClean="0"/>
              <a:t>E.dispersa</a:t>
            </a:r>
            <a:r>
              <a:rPr lang="tr-TR" dirty="0" smtClean="0"/>
              <a:t> is </a:t>
            </a:r>
            <a:r>
              <a:rPr lang="tr-TR" dirty="0" err="1" smtClean="0"/>
              <a:t>the</a:t>
            </a:r>
            <a:r>
              <a:rPr lang="tr-TR" dirty="0" smtClean="0"/>
              <a:t> </a:t>
            </a:r>
            <a:r>
              <a:rPr lang="tr-TR" dirty="0" err="1" smtClean="0"/>
              <a:t>upper</a:t>
            </a:r>
            <a:r>
              <a:rPr lang="tr-TR" dirty="0" smtClean="0"/>
              <a:t> </a:t>
            </a:r>
            <a:r>
              <a:rPr lang="tr-TR" dirty="0" err="1" smtClean="0"/>
              <a:t>part</a:t>
            </a:r>
            <a:r>
              <a:rPr lang="tr-TR" dirty="0" smtClean="0"/>
              <a:t> of </a:t>
            </a:r>
            <a:r>
              <a:rPr lang="tr-TR" dirty="0" err="1" smtClean="0"/>
              <a:t>the</a:t>
            </a:r>
            <a:r>
              <a:rPr lang="tr-TR" dirty="0" smtClean="0"/>
              <a:t> </a:t>
            </a:r>
            <a:r>
              <a:rPr lang="tr-TR" dirty="0" err="1" smtClean="0"/>
              <a:t>small</a:t>
            </a:r>
            <a:r>
              <a:rPr lang="tr-TR" dirty="0" smtClean="0"/>
              <a:t> </a:t>
            </a:r>
            <a:r>
              <a:rPr lang="tr-TR" dirty="0" err="1" smtClean="0"/>
              <a:t>intestine</a:t>
            </a:r>
            <a:r>
              <a:rPr lang="tr-TR" dirty="0" smtClean="0"/>
              <a:t>.</a:t>
            </a:r>
          </a:p>
          <a:p>
            <a:r>
              <a:rPr lang="tr-TR" dirty="0" err="1" smtClean="0"/>
              <a:t>Goose</a:t>
            </a:r>
            <a:r>
              <a:rPr lang="tr-TR" dirty="0" smtClean="0"/>
              <a:t> </a:t>
            </a:r>
            <a:r>
              <a:rPr lang="tr-TR" dirty="0" err="1" smtClean="0"/>
              <a:t>and</a:t>
            </a:r>
            <a:r>
              <a:rPr lang="tr-TR" dirty="0" smtClean="0"/>
              <a:t> </a:t>
            </a:r>
            <a:r>
              <a:rPr lang="tr-TR" dirty="0" err="1" smtClean="0"/>
              <a:t>duck</a:t>
            </a:r>
            <a:r>
              <a:rPr lang="tr-TR" dirty="0" smtClean="0"/>
              <a:t>: </a:t>
            </a:r>
            <a:r>
              <a:rPr lang="tr-TR" dirty="0" err="1" smtClean="0"/>
              <a:t>E.anatis</a:t>
            </a:r>
            <a:r>
              <a:rPr lang="tr-TR" dirty="0" smtClean="0"/>
              <a:t>, </a:t>
            </a:r>
            <a:r>
              <a:rPr lang="tr-TR" dirty="0" err="1" smtClean="0"/>
              <a:t>E.anseris</a:t>
            </a:r>
            <a:r>
              <a:rPr lang="tr-TR" dirty="0" smtClean="0"/>
              <a:t>, </a:t>
            </a:r>
            <a:r>
              <a:rPr lang="tr-TR" dirty="0" err="1" smtClean="0"/>
              <a:t>E.parvula</a:t>
            </a:r>
            <a:r>
              <a:rPr lang="tr-TR" dirty="0" smtClean="0"/>
              <a:t>, </a:t>
            </a:r>
            <a:r>
              <a:rPr lang="tr-TR" dirty="0" err="1" smtClean="0"/>
              <a:t>E.nocens</a:t>
            </a:r>
            <a:r>
              <a:rPr lang="tr-TR" dirty="0" smtClean="0"/>
              <a:t>, E. </a:t>
            </a:r>
            <a:r>
              <a:rPr lang="tr-TR" dirty="0" err="1" smtClean="0"/>
              <a:t>saitamae</a:t>
            </a:r>
            <a:r>
              <a:rPr lang="tr-TR" dirty="0" smtClean="0"/>
              <a:t>, </a:t>
            </a:r>
            <a:r>
              <a:rPr lang="tr-TR" dirty="0" err="1" smtClean="0"/>
              <a:t>E.stimmosa</a:t>
            </a:r>
            <a:r>
              <a:rPr lang="tr-TR" dirty="0" smtClean="0"/>
              <a:t>, E. </a:t>
            </a:r>
            <a:r>
              <a:rPr lang="tr-TR" dirty="0" err="1" smtClean="0"/>
              <a:t>truncata</a:t>
            </a:r>
            <a:r>
              <a:rPr lang="tr-TR" dirty="0" smtClean="0"/>
              <a:t>, </a:t>
            </a:r>
            <a:r>
              <a:rPr lang="tr-TR" dirty="0" err="1" smtClean="0"/>
              <a:t>Tyzzeria</a:t>
            </a:r>
            <a:r>
              <a:rPr lang="tr-TR" dirty="0" smtClean="0"/>
              <a:t> </a:t>
            </a:r>
            <a:r>
              <a:rPr lang="tr-TR" dirty="0" err="1" smtClean="0"/>
              <a:t>perniciosa</a:t>
            </a:r>
            <a:r>
              <a:rPr lang="tr-TR" dirty="0" smtClean="0"/>
              <a:t>. </a:t>
            </a:r>
            <a:r>
              <a:rPr lang="tr-TR" dirty="0" err="1" smtClean="0"/>
              <a:t>From</a:t>
            </a:r>
            <a:r>
              <a:rPr lang="tr-TR" dirty="0" smtClean="0"/>
              <a:t> </a:t>
            </a:r>
            <a:r>
              <a:rPr lang="tr-TR" dirty="0" err="1" smtClean="0"/>
              <a:t>these</a:t>
            </a:r>
            <a:r>
              <a:rPr lang="tr-TR" dirty="0" smtClean="0"/>
              <a:t>, E. </a:t>
            </a:r>
            <a:r>
              <a:rPr lang="tr-TR" dirty="0" err="1" smtClean="0"/>
              <a:t>Truncata</a:t>
            </a:r>
            <a:r>
              <a:rPr lang="tr-TR" dirty="0" smtClean="0"/>
              <a:t> </a:t>
            </a:r>
            <a:r>
              <a:rPr lang="tr-TR" dirty="0" err="1" smtClean="0"/>
              <a:t>causes</a:t>
            </a:r>
            <a:r>
              <a:rPr lang="tr-TR" dirty="0" smtClean="0"/>
              <a:t> </a:t>
            </a:r>
            <a:r>
              <a:rPr lang="tr-TR" dirty="0" err="1" smtClean="0"/>
              <a:t>disease</a:t>
            </a:r>
            <a:r>
              <a:rPr lang="tr-TR" dirty="0" smtClean="0"/>
              <a:t>; </a:t>
            </a:r>
            <a:r>
              <a:rPr lang="tr-TR" dirty="0" err="1" smtClean="0"/>
              <a:t>The</a:t>
            </a:r>
            <a:r>
              <a:rPr lang="tr-TR" dirty="0" smtClean="0"/>
              <a:t> </a:t>
            </a:r>
            <a:r>
              <a:rPr lang="tr-TR" dirty="0" err="1" smtClean="0"/>
              <a:t>causative</a:t>
            </a:r>
            <a:r>
              <a:rPr lang="tr-TR" dirty="0" smtClean="0"/>
              <a:t> </a:t>
            </a:r>
            <a:r>
              <a:rPr lang="tr-TR" dirty="0" err="1" smtClean="0"/>
              <a:t>agent</a:t>
            </a:r>
            <a:r>
              <a:rPr lang="tr-TR" dirty="0" smtClean="0"/>
              <a:t> is </a:t>
            </a:r>
            <a:r>
              <a:rPr lang="tr-TR" dirty="0" err="1" smtClean="0"/>
              <a:t>caused</a:t>
            </a:r>
            <a:r>
              <a:rPr lang="tr-TR" dirty="0" smtClean="0"/>
              <a:t> </a:t>
            </a:r>
            <a:r>
              <a:rPr lang="tr-TR" dirty="0" err="1" smtClean="0"/>
              <a:t>by</a:t>
            </a:r>
            <a:r>
              <a:rPr lang="tr-TR" dirty="0" smtClean="0"/>
              <a:t> </a:t>
            </a:r>
            <a:r>
              <a:rPr lang="tr-TR" dirty="0" err="1" smtClean="0"/>
              <a:t>the</a:t>
            </a:r>
            <a:r>
              <a:rPr lang="tr-TR" dirty="0" smtClean="0"/>
              <a:t> </a:t>
            </a:r>
            <a:r>
              <a:rPr lang="tr-TR" dirty="0" err="1" smtClean="0"/>
              <a:t>kidneys</a:t>
            </a:r>
            <a:r>
              <a:rPr lang="tr-TR" dirty="0" smtClean="0"/>
              <a:t>, </a:t>
            </a:r>
            <a:r>
              <a:rPr lang="tr-TR" dirty="0" err="1" smtClean="0"/>
              <a:t>unlike</a:t>
            </a:r>
            <a:r>
              <a:rPr lang="tr-TR" dirty="0" smtClean="0"/>
              <a:t> </a:t>
            </a:r>
            <a:r>
              <a:rPr lang="tr-TR" dirty="0" err="1" smtClean="0"/>
              <a:t>other</a:t>
            </a:r>
            <a:r>
              <a:rPr lang="tr-TR" dirty="0" smtClean="0"/>
              <a:t> </a:t>
            </a:r>
            <a:r>
              <a:rPr lang="tr-TR" dirty="0" err="1" smtClean="0"/>
              <a:t>wings</a:t>
            </a:r>
            <a:r>
              <a:rPr lang="tr-TR" dirty="0" smtClean="0"/>
              <a:t>. </a:t>
            </a:r>
            <a:r>
              <a:rPr lang="tr-TR" dirty="0" err="1" smtClean="0"/>
              <a:t>Other</a:t>
            </a:r>
            <a:r>
              <a:rPr lang="tr-TR" dirty="0" smtClean="0"/>
              <a:t> </a:t>
            </a:r>
            <a:r>
              <a:rPr lang="tr-TR" dirty="0" err="1" smtClean="0"/>
              <a:t>factors</a:t>
            </a:r>
            <a:r>
              <a:rPr lang="tr-TR" dirty="0" smtClean="0"/>
              <a:t> </a:t>
            </a:r>
            <a:r>
              <a:rPr lang="tr-TR" dirty="0" err="1" smtClean="0"/>
              <a:t>lead</a:t>
            </a:r>
            <a:r>
              <a:rPr lang="tr-TR" dirty="0" smtClean="0"/>
              <a:t> </a:t>
            </a:r>
            <a:r>
              <a:rPr lang="tr-TR" dirty="0" err="1" smtClean="0"/>
              <a:t>to</a:t>
            </a:r>
            <a:r>
              <a:rPr lang="tr-TR" dirty="0" smtClean="0"/>
              <a:t> </a:t>
            </a:r>
            <a:r>
              <a:rPr lang="tr-TR" dirty="0" err="1" smtClean="0"/>
              <a:t>intestinal</a:t>
            </a:r>
            <a:r>
              <a:rPr lang="tr-TR" dirty="0" smtClean="0"/>
              <a:t> </a:t>
            </a:r>
            <a:r>
              <a:rPr lang="tr-TR" dirty="0" err="1" smtClean="0"/>
              <a:t>coccidiosis</a:t>
            </a:r>
            <a:r>
              <a:rPr lang="tr-TR" dirty="0" smtClean="0"/>
              <a:t>. </a:t>
            </a:r>
            <a:r>
              <a:rPr lang="tr-TR" dirty="0" err="1" smtClean="0"/>
              <a:t>In</a:t>
            </a:r>
            <a:r>
              <a:rPr lang="tr-TR" dirty="0" smtClean="0"/>
              <a:t> </a:t>
            </a:r>
            <a:r>
              <a:rPr lang="tr-TR" dirty="0" err="1" smtClean="0"/>
              <a:t>the</a:t>
            </a:r>
            <a:r>
              <a:rPr lang="tr-TR" dirty="0" smtClean="0"/>
              <a:t> </a:t>
            </a:r>
            <a:r>
              <a:rPr lang="tr-TR" dirty="0" err="1" smtClean="0"/>
              <a:t>ducks</a:t>
            </a:r>
            <a:r>
              <a:rPr lang="tr-TR" dirty="0" smtClean="0"/>
              <a:t>, </a:t>
            </a:r>
            <a:r>
              <a:rPr lang="tr-TR" dirty="0" err="1" smtClean="0"/>
              <a:t>parasites</a:t>
            </a:r>
            <a:r>
              <a:rPr lang="tr-TR" dirty="0" smtClean="0"/>
              <a:t> in </a:t>
            </a:r>
            <a:r>
              <a:rPr lang="tr-TR" dirty="0" err="1" smtClean="0"/>
              <a:t>Eimeria</a:t>
            </a:r>
            <a:r>
              <a:rPr lang="tr-TR" dirty="0" smtClean="0"/>
              <a:t>, </a:t>
            </a:r>
            <a:r>
              <a:rPr lang="tr-TR" dirty="0" err="1" smtClean="0"/>
              <a:t>Tyzzeria</a:t>
            </a:r>
            <a:r>
              <a:rPr lang="tr-TR" dirty="0" smtClean="0"/>
              <a:t> </a:t>
            </a:r>
            <a:r>
              <a:rPr lang="tr-TR" dirty="0" err="1" smtClean="0"/>
              <a:t>and</a:t>
            </a:r>
            <a:r>
              <a:rPr lang="tr-TR" dirty="0" smtClean="0"/>
              <a:t> </a:t>
            </a:r>
            <a:r>
              <a:rPr lang="tr-TR" dirty="0" err="1" smtClean="0"/>
              <a:t>Wenyonella</a:t>
            </a:r>
            <a:r>
              <a:rPr lang="tr-TR" dirty="0" smtClean="0"/>
              <a:t> </a:t>
            </a:r>
            <a:r>
              <a:rPr lang="tr-TR" dirty="0" err="1" smtClean="0"/>
              <a:t>lineage</a:t>
            </a:r>
            <a:r>
              <a:rPr lang="tr-TR" dirty="0" smtClean="0"/>
              <a:t> can </a:t>
            </a:r>
            <a:r>
              <a:rPr lang="tr-TR" dirty="0" err="1" smtClean="0"/>
              <a:t>infect</a:t>
            </a:r>
            <a:r>
              <a:rPr lang="tr-TR" dirty="0" smtClean="0"/>
              <a:t> </a:t>
            </a:r>
            <a:r>
              <a:rPr lang="tr-TR" dirty="0" err="1" smtClean="0"/>
              <a:t>the</a:t>
            </a:r>
            <a:r>
              <a:rPr lang="tr-TR" dirty="0" smtClean="0"/>
              <a:t> </a:t>
            </a:r>
            <a:r>
              <a:rPr lang="tr-TR" dirty="0" err="1" smtClean="0"/>
              <a:t>entire</a:t>
            </a:r>
            <a:r>
              <a:rPr lang="tr-TR" dirty="0" smtClean="0"/>
              <a:t> </a:t>
            </a:r>
            <a:r>
              <a:rPr lang="tr-TR" dirty="0" err="1" smtClean="0"/>
              <a:t>intestine</a:t>
            </a:r>
            <a:r>
              <a:rPr lang="tr-TR" dirty="0" smtClean="0"/>
              <a:t>.</a:t>
            </a:r>
          </a:p>
          <a:p>
            <a:r>
              <a:rPr lang="tr-TR" dirty="0" err="1" smtClean="0"/>
              <a:t>Pigeon</a:t>
            </a:r>
            <a:r>
              <a:rPr lang="tr-TR" dirty="0" smtClean="0"/>
              <a:t>: E. </a:t>
            </a:r>
            <a:r>
              <a:rPr lang="tr-TR" dirty="0" err="1" smtClean="0"/>
              <a:t>columbae</a:t>
            </a:r>
            <a:r>
              <a:rPr lang="tr-TR" dirty="0" smtClean="0"/>
              <a:t>, E. </a:t>
            </a:r>
            <a:r>
              <a:rPr lang="tr-TR" dirty="0" err="1" smtClean="0"/>
              <a:t>tropicalis</a:t>
            </a:r>
            <a:r>
              <a:rPr lang="tr-TR" dirty="0" smtClean="0"/>
              <a:t>, E. </a:t>
            </a:r>
            <a:r>
              <a:rPr lang="tr-TR" dirty="0" err="1" smtClean="0"/>
              <a:t>columbarum</a:t>
            </a:r>
            <a:r>
              <a:rPr lang="tr-TR" dirty="0" smtClean="0"/>
              <a:t>.</a:t>
            </a:r>
          </a:p>
          <a:p>
            <a:r>
              <a:rPr lang="tr-TR" dirty="0" err="1" smtClean="0"/>
              <a:t>Quail</a:t>
            </a:r>
            <a:r>
              <a:rPr lang="tr-TR" dirty="0" smtClean="0"/>
              <a:t>: </a:t>
            </a:r>
            <a:r>
              <a:rPr lang="tr-TR" dirty="0" err="1" smtClean="0"/>
              <a:t>E.dispersa</a:t>
            </a:r>
            <a:r>
              <a:rPr lang="tr-TR" dirty="0" smtClean="0"/>
              <a:t>, </a:t>
            </a:r>
            <a:r>
              <a:rPr lang="tr-TR" dirty="0" err="1" smtClean="0"/>
              <a:t>E.lettyae</a:t>
            </a:r>
            <a:r>
              <a:rPr lang="tr-TR" dirty="0" smtClean="0"/>
              <a:t>.</a:t>
            </a:r>
          </a:p>
          <a:p>
            <a:r>
              <a:rPr lang="tr-TR" dirty="0" err="1" smtClean="0"/>
              <a:t>Pheasant</a:t>
            </a:r>
            <a:r>
              <a:rPr lang="tr-TR" dirty="0" smtClean="0"/>
              <a:t>: E. </a:t>
            </a:r>
            <a:r>
              <a:rPr lang="tr-TR" dirty="0" err="1" smtClean="0"/>
              <a:t>colchici</a:t>
            </a:r>
            <a:r>
              <a:rPr lang="tr-TR" dirty="0" smtClean="0"/>
              <a:t>, E. </a:t>
            </a:r>
            <a:r>
              <a:rPr lang="tr-TR" dirty="0" err="1" smtClean="0"/>
              <a:t>dyspera</a:t>
            </a:r>
            <a:r>
              <a:rPr lang="tr-TR" dirty="0" smtClean="0"/>
              <a:t>, E. </a:t>
            </a:r>
            <a:r>
              <a:rPr lang="tr-TR" dirty="0" err="1" smtClean="0"/>
              <a:t>duodenalis</a:t>
            </a:r>
            <a:r>
              <a:rPr lang="tr-TR" dirty="0" smtClean="0"/>
              <a:t>, E. </a:t>
            </a:r>
            <a:r>
              <a:rPr lang="tr-TR" dirty="0" err="1" smtClean="0"/>
              <a:t>lanigeroni</a:t>
            </a:r>
            <a:r>
              <a:rPr lang="tr-TR" dirty="0" smtClean="0"/>
              <a:t>.</a:t>
            </a:r>
          </a:p>
          <a:p>
            <a:r>
              <a:rPr lang="tr-TR" dirty="0" err="1" smtClean="0"/>
              <a:t>Cattle</a:t>
            </a:r>
            <a:r>
              <a:rPr lang="tr-TR" dirty="0" smtClean="0"/>
              <a:t>: </a:t>
            </a:r>
            <a:r>
              <a:rPr lang="tr-TR" dirty="0" err="1" smtClean="0"/>
              <a:t>There</a:t>
            </a:r>
            <a:r>
              <a:rPr lang="tr-TR" dirty="0" smtClean="0"/>
              <a:t> </a:t>
            </a:r>
            <a:r>
              <a:rPr lang="tr-TR" dirty="0" err="1" smtClean="0"/>
              <a:t>are</a:t>
            </a:r>
            <a:r>
              <a:rPr lang="tr-TR" dirty="0" smtClean="0"/>
              <a:t> 17 </a:t>
            </a:r>
            <a:r>
              <a:rPr lang="tr-TR" dirty="0" err="1" smtClean="0"/>
              <a:t>species</a:t>
            </a:r>
            <a:r>
              <a:rPr lang="tr-TR" dirty="0" smtClean="0"/>
              <a:t> of </a:t>
            </a:r>
            <a:r>
              <a:rPr lang="tr-TR" dirty="0" err="1" smtClean="0"/>
              <a:t>Eimeria</a:t>
            </a:r>
            <a:r>
              <a:rPr lang="tr-TR" dirty="0" smtClean="0"/>
              <a:t> </a:t>
            </a:r>
            <a:r>
              <a:rPr lang="tr-TR" dirty="0" err="1" smtClean="0"/>
              <a:t>that</a:t>
            </a:r>
            <a:r>
              <a:rPr lang="tr-TR" dirty="0" smtClean="0"/>
              <a:t> </a:t>
            </a:r>
            <a:r>
              <a:rPr lang="tr-TR" dirty="0" err="1" smtClean="0"/>
              <a:t>cause</a:t>
            </a:r>
            <a:r>
              <a:rPr lang="tr-TR" dirty="0" smtClean="0"/>
              <a:t> </a:t>
            </a:r>
            <a:r>
              <a:rPr lang="tr-TR" dirty="0" err="1" smtClean="0"/>
              <a:t>coccidiosis</a:t>
            </a:r>
            <a:r>
              <a:rPr lang="tr-TR" dirty="0" smtClean="0"/>
              <a:t> in </a:t>
            </a:r>
            <a:r>
              <a:rPr lang="tr-TR" dirty="0" err="1" smtClean="0"/>
              <a:t>cattle</a:t>
            </a:r>
            <a:r>
              <a:rPr lang="tr-TR" dirty="0" smtClean="0"/>
              <a:t>; </a:t>
            </a:r>
            <a:r>
              <a:rPr lang="tr-TR" dirty="0" err="1" smtClean="0"/>
              <a:t>the</a:t>
            </a:r>
            <a:r>
              <a:rPr lang="tr-TR" dirty="0" smtClean="0"/>
              <a:t> main </a:t>
            </a:r>
            <a:r>
              <a:rPr lang="tr-TR" dirty="0" err="1" smtClean="0"/>
              <a:t>ones</a:t>
            </a:r>
            <a:r>
              <a:rPr lang="tr-TR" dirty="0" smtClean="0"/>
              <a:t> </a:t>
            </a:r>
            <a:r>
              <a:rPr lang="tr-TR" dirty="0" err="1" smtClean="0"/>
              <a:t>are</a:t>
            </a:r>
            <a:r>
              <a:rPr lang="tr-TR" dirty="0" smtClean="0"/>
              <a:t>: </a:t>
            </a:r>
            <a:r>
              <a:rPr lang="tr-TR" dirty="0" err="1" smtClean="0"/>
              <a:t>E.zuernii</a:t>
            </a:r>
            <a:r>
              <a:rPr lang="tr-TR" dirty="0" smtClean="0"/>
              <a:t>, E. </a:t>
            </a:r>
            <a:r>
              <a:rPr lang="tr-TR" dirty="0" err="1" smtClean="0"/>
              <a:t>canadensis</a:t>
            </a:r>
            <a:r>
              <a:rPr lang="tr-TR" dirty="0" smtClean="0"/>
              <a:t>, </a:t>
            </a:r>
            <a:r>
              <a:rPr lang="tr-TR" dirty="0" err="1" smtClean="0"/>
              <a:t>E.cylindrica</a:t>
            </a:r>
            <a:r>
              <a:rPr lang="tr-TR" dirty="0" smtClean="0"/>
              <a:t>, E. </a:t>
            </a:r>
            <a:r>
              <a:rPr lang="tr-TR" dirty="0" err="1" smtClean="0"/>
              <a:t>bovis</a:t>
            </a:r>
            <a:r>
              <a:rPr lang="tr-TR" dirty="0" smtClean="0"/>
              <a:t> </a:t>
            </a:r>
            <a:r>
              <a:rPr lang="tr-TR" dirty="0" err="1" smtClean="0"/>
              <a:t>and</a:t>
            </a:r>
            <a:r>
              <a:rPr lang="tr-TR" dirty="0" smtClean="0"/>
              <a:t> </a:t>
            </a:r>
            <a:r>
              <a:rPr lang="tr-TR" dirty="0" err="1" smtClean="0"/>
              <a:t>E.ellipsoidalis</a:t>
            </a:r>
            <a:r>
              <a:rPr lang="tr-TR" dirty="0" smtClean="0"/>
              <a:t>.</a:t>
            </a:r>
          </a:p>
          <a:p>
            <a:r>
              <a:rPr lang="tr-TR" dirty="0" err="1" smtClean="0"/>
              <a:t>Sheep</a:t>
            </a:r>
            <a:r>
              <a:rPr lang="tr-TR" dirty="0" smtClean="0"/>
              <a:t>: </a:t>
            </a:r>
            <a:r>
              <a:rPr lang="tr-TR" dirty="0" err="1" smtClean="0"/>
              <a:t>There</a:t>
            </a:r>
            <a:r>
              <a:rPr lang="tr-TR" dirty="0" smtClean="0"/>
              <a:t> </a:t>
            </a:r>
            <a:r>
              <a:rPr lang="tr-TR" dirty="0" err="1" smtClean="0"/>
              <a:t>are</a:t>
            </a:r>
            <a:r>
              <a:rPr lang="tr-TR" dirty="0" smtClean="0"/>
              <a:t> 15 </a:t>
            </a:r>
            <a:r>
              <a:rPr lang="tr-TR" dirty="0" err="1" smtClean="0"/>
              <a:t>species</a:t>
            </a:r>
            <a:r>
              <a:rPr lang="tr-TR" dirty="0" smtClean="0"/>
              <a:t> of </a:t>
            </a:r>
            <a:r>
              <a:rPr lang="tr-TR" dirty="0" err="1" smtClean="0"/>
              <a:t>Eimeria</a:t>
            </a:r>
            <a:r>
              <a:rPr lang="tr-TR" dirty="0" smtClean="0"/>
              <a:t>, </a:t>
            </a:r>
            <a:r>
              <a:rPr lang="tr-TR" dirty="0" err="1" smtClean="0"/>
              <a:t>the</a:t>
            </a:r>
            <a:r>
              <a:rPr lang="tr-TR" dirty="0" smtClean="0"/>
              <a:t> </a:t>
            </a:r>
            <a:r>
              <a:rPr lang="tr-TR" dirty="0" err="1" smtClean="0"/>
              <a:t>most</a:t>
            </a:r>
            <a:r>
              <a:rPr lang="tr-TR" dirty="0" smtClean="0"/>
              <a:t> </a:t>
            </a:r>
            <a:r>
              <a:rPr lang="tr-TR" dirty="0" err="1" smtClean="0"/>
              <a:t>important</a:t>
            </a:r>
            <a:r>
              <a:rPr lang="tr-TR" dirty="0" smtClean="0"/>
              <a:t> </a:t>
            </a:r>
            <a:r>
              <a:rPr lang="tr-TR" dirty="0" err="1" smtClean="0"/>
              <a:t>being</a:t>
            </a:r>
            <a:r>
              <a:rPr lang="tr-TR" dirty="0" smtClean="0"/>
              <a:t> </a:t>
            </a:r>
            <a:r>
              <a:rPr lang="tr-TR" dirty="0" err="1" smtClean="0"/>
              <a:t>E.ovina</a:t>
            </a:r>
            <a:r>
              <a:rPr lang="tr-TR" dirty="0" smtClean="0"/>
              <a:t>, </a:t>
            </a:r>
            <a:r>
              <a:rPr lang="tr-TR" dirty="0" err="1" smtClean="0"/>
              <a:t>E.parva</a:t>
            </a:r>
            <a:r>
              <a:rPr lang="tr-TR" dirty="0" smtClean="0"/>
              <a:t>, </a:t>
            </a:r>
            <a:r>
              <a:rPr lang="tr-TR" dirty="0" err="1" smtClean="0"/>
              <a:t>E.ninakohlyakomovae</a:t>
            </a:r>
            <a:r>
              <a:rPr lang="tr-TR" dirty="0" smtClean="0"/>
              <a:t> (</a:t>
            </a:r>
            <a:r>
              <a:rPr lang="tr-TR" dirty="0" err="1" smtClean="0"/>
              <a:t>E.ovinadalis</a:t>
            </a:r>
            <a:r>
              <a:rPr lang="tr-TR" dirty="0" smtClean="0"/>
              <a:t>), </a:t>
            </a:r>
            <a:r>
              <a:rPr lang="tr-TR" dirty="0" err="1" smtClean="0"/>
              <a:t>E.intrica</a:t>
            </a:r>
            <a:r>
              <a:rPr lang="tr-TR" dirty="0" smtClean="0"/>
              <a:t>, </a:t>
            </a:r>
            <a:r>
              <a:rPr lang="tr-TR" dirty="0" err="1" smtClean="0"/>
              <a:t>E.candalallis</a:t>
            </a:r>
            <a:r>
              <a:rPr lang="tr-TR" dirty="0" smtClean="0"/>
              <a:t>.</a:t>
            </a:r>
          </a:p>
          <a:p>
            <a:r>
              <a:rPr lang="tr-TR" dirty="0" err="1" smtClean="0"/>
              <a:t>Goat</a:t>
            </a:r>
            <a:r>
              <a:rPr lang="tr-TR" dirty="0" smtClean="0"/>
              <a:t>: </a:t>
            </a:r>
            <a:r>
              <a:rPr lang="tr-TR" dirty="0" err="1" smtClean="0"/>
              <a:t>There</a:t>
            </a:r>
            <a:r>
              <a:rPr lang="tr-TR" dirty="0" smtClean="0"/>
              <a:t> </a:t>
            </a:r>
            <a:r>
              <a:rPr lang="tr-TR" dirty="0" err="1" smtClean="0"/>
              <a:t>are</a:t>
            </a:r>
            <a:r>
              <a:rPr lang="tr-TR" dirty="0" smtClean="0"/>
              <a:t> at </a:t>
            </a:r>
            <a:r>
              <a:rPr lang="tr-TR" dirty="0" err="1" smtClean="0"/>
              <a:t>least</a:t>
            </a:r>
            <a:r>
              <a:rPr lang="tr-TR" dirty="0" smtClean="0"/>
              <a:t> 10 </a:t>
            </a:r>
            <a:r>
              <a:rPr lang="tr-TR" dirty="0" err="1" smtClean="0"/>
              <a:t>species</a:t>
            </a:r>
            <a:r>
              <a:rPr lang="tr-TR" dirty="0" smtClean="0"/>
              <a:t> of </a:t>
            </a:r>
            <a:r>
              <a:rPr lang="tr-TR" dirty="0" err="1" smtClean="0"/>
              <a:t>cocci</a:t>
            </a:r>
            <a:r>
              <a:rPr lang="tr-TR" dirty="0" smtClean="0"/>
              <a:t>, </a:t>
            </a:r>
            <a:r>
              <a:rPr lang="tr-TR" dirty="0" err="1" smtClean="0"/>
              <a:t>the</a:t>
            </a:r>
            <a:r>
              <a:rPr lang="tr-TR" dirty="0" smtClean="0"/>
              <a:t> </a:t>
            </a:r>
            <a:r>
              <a:rPr lang="tr-TR" dirty="0" err="1" smtClean="0"/>
              <a:t>most</a:t>
            </a:r>
            <a:r>
              <a:rPr lang="tr-TR" dirty="0" smtClean="0"/>
              <a:t> </a:t>
            </a:r>
            <a:r>
              <a:rPr lang="tr-TR" dirty="0" err="1" smtClean="0"/>
              <a:t>important</a:t>
            </a:r>
            <a:r>
              <a:rPr lang="tr-TR" dirty="0" smtClean="0"/>
              <a:t> of </a:t>
            </a:r>
            <a:r>
              <a:rPr lang="tr-TR" dirty="0" err="1" smtClean="0"/>
              <a:t>which</a:t>
            </a:r>
            <a:r>
              <a:rPr lang="tr-TR" dirty="0" smtClean="0"/>
              <a:t> </a:t>
            </a:r>
            <a:r>
              <a:rPr lang="tr-TR" dirty="0" err="1" smtClean="0"/>
              <a:t>are</a:t>
            </a:r>
            <a:r>
              <a:rPr lang="tr-TR" dirty="0" smtClean="0"/>
              <a:t> </a:t>
            </a:r>
            <a:r>
              <a:rPr lang="tr-TR" dirty="0" err="1" smtClean="0"/>
              <a:t>E.ninakohlyakimovae</a:t>
            </a:r>
            <a:r>
              <a:rPr lang="tr-TR" dirty="0" smtClean="0"/>
              <a:t>, </a:t>
            </a:r>
            <a:r>
              <a:rPr lang="tr-TR" dirty="0" err="1" smtClean="0"/>
              <a:t>E.arloingi</a:t>
            </a:r>
            <a:r>
              <a:rPr lang="tr-TR" dirty="0" smtClean="0"/>
              <a:t>, </a:t>
            </a:r>
            <a:r>
              <a:rPr lang="tr-TR" dirty="0" err="1" smtClean="0"/>
              <a:t>E.aljievi</a:t>
            </a:r>
            <a:r>
              <a:rPr lang="tr-TR" dirty="0" smtClean="0"/>
              <a:t>, </a:t>
            </a:r>
            <a:r>
              <a:rPr lang="tr-TR" dirty="0" err="1" smtClean="0"/>
              <a:t>E.Christiane</a:t>
            </a:r>
            <a:r>
              <a:rPr lang="tr-TR" dirty="0" smtClean="0"/>
              <a:t>.</a:t>
            </a:r>
          </a:p>
          <a:p>
            <a:r>
              <a:rPr lang="tr-TR" dirty="0" err="1" smtClean="0"/>
              <a:t>Horse</a:t>
            </a:r>
            <a:r>
              <a:rPr lang="tr-TR" dirty="0" smtClean="0"/>
              <a:t>: </a:t>
            </a:r>
            <a:r>
              <a:rPr lang="tr-TR" dirty="0" err="1" smtClean="0"/>
              <a:t>E.leuckarti</a:t>
            </a:r>
            <a:r>
              <a:rPr lang="tr-TR" dirty="0" smtClean="0"/>
              <a:t>, E. </a:t>
            </a:r>
            <a:r>
              <a:rPr lang="tr-TR" dirty="0" err="1" smtClean="0"/>
              <a:t>coli</a:t>
            </a:r>
            <a:r>
              <a:rPr lang="tr-TR" dirty="0" smtClean="0"/>
              <a:t>, E. </a:t>
            </a:r>
            <a:r>
              <a:rPr lang="tr-TR" dirty="0" err="1" smtClean="0"/>
              <a:t>uniungulati</a:t>
            </a:r>
            <a:r>
              <a:rPr lang="tr-TR" dirty="0" smtClean="0"/>
              <a:t>.</a:t>
            </a:r>
          </a:p>
          <a:p>
            <a:r>
              <a:rPr lang="tr-TR" dirty="0" err="1" smtClean="0"/>
              <a:t>Dog</a:t>
            </a:r>
            <a:r>
              <a:rPr lang="tr-TR" dirty="0" smtClean="0"/>
              <a:t> </a:t>
            </a:r>
            <a:r>
              <a:rPr lang="tr-TR" dirty="0" err="1" smtClean="0"/>
              <a:t>and</a:t>
            </a:r>
            <a:r>
              <a:rPr lang="tr-TR" dirty="0" smtClean="0"/>
              <a:t> </a:t>
            </a:r>
            <a:r>
              <a:rPr lang="tr-TR" dirty="0" err="1" smtClean="0"/>
              <a:t>cat</a:t>
            </a:r>
            <a:r>
              <a:rPr lang="tr-TR" dirty="0" smtClean="0"/>
              <a:t>: </a:t>
            </a:r>
            <a:r>
              <a:rPr lang="tr-TR" dirty="0" err="1" smtClean="0"/>
              <a:t>Isospora</a:t>
            </a:r>
            <a:r>
              <a:rPr lang="tr-TR" dirty="0" smtClean="0"/>
              <a:t> </a:t>
            </a:r>
            <a:r>
              <a:rPr lang="tr-TR" dirty="0" err="1" smtClean="0"/>
              <a:t>bigemina</a:t>
            </a:r>
            <a:r>
              <a:rPr lang="tr-TR" dirty="0" smtClean="0"/>
              <a:t>, </a:t>
            </a:r>
            <a:r>
              <a:rPr lang="tr-TR" dirty="0" err="1" smtClean="0"/>
              <a:t>I.felis</a:t>
            </a:r>
            <a:r>
              <a:rPr lang="tr-TR" dirty="0" smtClean="0"/>
              <a:t>, </a:t>
            </a:r>
            <a:r>
              <a:rPr lang="tr-TR" dirty="0" err="1" smtClean="0"/>
              <a:t>I.rivolta</a:t>
            </a:r>
            <a:r>
              <a:rPr lang="tr-TR" dirty="0" smtClean="0"/>
              <a:t>, E. </a:t>
            </a:r>
            <a:r>
              <a:rPr lang="tr-TR" dirty="0" err="1" smtClean="0"/>
              <a:t>canis</a:t>
            </a:r>
            <a:r>
              <a:rPr lang="tr-TR" dirty="0" smtClean="0"/>
              <a:t>, </a:t>
            </a:r>
            <a:r>
              <a:rPr lang="tr-TR" dirty="0" err="1" smtClean="0"/>
              <a:t>Sarcocystis</a:t>
            </a:r>
            <a:r>
              <a:rPr lang="tr-TR" dirty="0" smtClean="0"/>
              <a:t> </a:t>
            </a:r>
            <a:r>
              <a:rPr lang="tr-TR" dirty="0" err="1" smtClean="0"/>
              <a:t>bertrami</a:t>
            </a:r>
            <a:r>
              <a:rPr lang="tr-TR" dirty="0" smtClean="0"/>
              <a:t>, </a:t>
            </a:r>
            <a:r>
              <a:rPr lang="tr-TR" dirty="0" err="1" smtClean="0"/>
              <a:t>S.bigemina</a:t>
            </a:r>
            <a:r>
              <a:rPr lang="tr-TR" dirty="0" smtClean="0"/>
              <a:t>, </a:t>
            </a:r>
            <a:r>
              <a:rPr lang="tr-TR" dirty="0" err="1" smtClean="0"/>
              <a:t>S.cruzi</a:t>
            </a:r>
            <a:r>
              <a:rPr lang="tr-TR" dirty="0" smtClean="0"/>
              <a:t>, </a:t>
            </a:r>
            <a:r>
              <a:rPr lang="tr-TR" dirty="0" err="1" smtClean="0"/>
              <a:t>S.bovifelis</a:t>
            </a:r>
            <a:r>
              <a:rPr lang="tr-TR" dirty="0" smtClean="0"/>
              <a:t>, </a:t>
            </a:r>
            <a:r>
              <a:rPr lang="tr-TR" dirty="0" err="1" smtClean="0"/>
              <a:t>S.hirsuta</a:t>
            </a:r>
            <a:r>
              <a:rPr lang="tr-TR" dirty="0" smtClean="0"/>
              <a:t>, </a:t>
            </a:r>
            <a:r>
              <a:rPr lang="tr-TR" dirty="0" err="1" smtClean="0"/>
              <a:t>S.tenella</a:t>
            </a:r>
            <a:r>
              <a:rPr lang="tr-TR" dirty="0" smtClean="0"/>
              <a:t>.</a:t>
            </a:r>
          </a:p>
          <a:p>
            <a:r>
              <a:rPr lang="tr-TR" dirty="0" err="1" smtClean="0"/>
              <a:t>Rabbit</a:t>
            </a:r>
            <a:r>
              <a:rPr lang="tr-TR" dirty="0" smtClean="0"/>
              <a:t>: </a:t>
            </a:r>
            <a:r>
              <a:rPr lang="tr-TR" dirty="0" err="1" smtClean="0"/>
              <a:t>E.elongata</a:t>
            </a:r>
            <a:r>
              <a:rPr lang="tr-TR" dirty="0" smtClean="0"/>
              <a:t>, </a:t>
            </a:r>
            <a:r>
              <a:rPr lang="tr-TR" dirty="0" err="1" smtClean="0"/>
              <a:t>E.flavescens</a:t>
            </a:r>
            <a:r>
              <a:rPr lang="tr-TR" dirty="0" smtClean="0"/>
              <a:t>, </a:t>
            </a:r>
            <a:r>
              <a:rPr lang="tr-TR" dirty="0" err="1" smtClean="0"/>
              <a:t>E.exigua</a:t>
            </a:r>
            <a:r>
              <a:rPr lang="tr-TR" dirty="0" smtClean="0"/>
              <a:t>, </a:t>
            </a:r>
            <a:r>
              <a:rPr lang="tr-TR" dirty="0" err="1" smtClean="0"/>
              <a:t>E.media</a:t>
            </a:r>
            <a:r>
              <a:rPr lang="tr-TR" dirty="0" smtClean="0"/>
              <a:t>, </a:t>
            </a:r>
            <a:r>
              <a:rPr lang="tr-TR" dirty="0" err="1" smtClean="0"/>
              <a:t>E.intestinalis</a:t>
            </a:r>
            <a:r>
              <a:rPr lang="tr-TR" dirty="0" smtClean="0"/>
              <a:t>, </a:t>
            </a:r>
            <a:r>
              <a:rPr lang="tr-TR" dirty="0" err="1" smtClean="0"/>
              <a:t>E.Magna</a:t>
            </a:r>
            <a:r>
              <a:rPr lang="tr-TR" dirty="0" smtClean="0"/>
              <a:t>, </a:t>
            </a:r>
            <a:r>
              <a:rPr lang="tr-TR" dirty="0" err="1" smtClean="0"/>
              <a:t>E.perforans</a:t>
            </a:r>
            <a:r>
              <a:rPr lang="tr-TR" dirty="0" smtClean="0"/>
              <a:t>, </a:t>
            </a:r>
            <a:r>
              <a:rPr lang="tr-TR" dirty="0" err="1" smtClean="0"/>
              <a:t>E.stiedae</a:t>
            </a:r>
            <a:r>
              <a:rPr lang="tr-TR" dirty="0" smtClean="0"/>
              <a:t> (</a:t>
            </a:r>
            <a:r>
              <a:rPr lang="tr-TR" dirty="0" err="1" smtClean="0"/>
              <a:t>liver</a:t>
            </a:r>
            <a:r>
              <a:rPr lang="tr-TR" dirty="0" smtClean="0"/>
              <a:t>).</a:t>
            </a:r>
          </a:p>
          <a:p>
            <a:r>
              <a:rPr lang="tr-TR" dirty="0" err="1" smtClean="0"/>
              <a:t>Rat</a:t>
            </a:r>
            <a:r>
              <a:rPr lang="tr-TR" dirty="0" smtClean="0"/>
              <a:t>: </a:t>
            </a:r>
            <a:r>
              <a:rPr lang="tr-TR" dirty="0" err="1" smtClean="0"/>
              <a:t>E.separata</a:t>
            </a:r>
            <a:r>
              <a:rPr lang="tr-TR" dirty="0" smtClean="0"/>
              <a:t>, E. </a:t>
            </a:r>
            <a:r>
              <a:rPr lang="tr-TR" dirty="0" err="1" smtClean="0"/>
              <a:t>miyairii</a:t>
            </a:r>
            <a:r>
              <a:rPr lang="tr-TR" dirty="0" smtClean="0"/>
              <a:t>.</a:t>
            </a:r>
          </a:p>
          <a:p>
            <a:r>
              <a:rPr lang="tr-TR" dirty="0" err="1" smtClean="0"/>
              <a:t>Fish</a:t>
            </a:r>
            <a:r>
              <a:rPr lang="tr-TR" dirty="0" smtClean="0"/>
              <a:t>: : </a:t>
            </a:r>
            <a:r>
              <a:rPr lang="tr-TR" dirty="0" err="1" smtClean="0"/>
              <a:t>E.aurata</a:t>
            </a:r>
            <a:r>
              <a:rPr lang="tr-TR" dirty="0" smtClean="0"/>
              <a:t>, </a:t>
            </a:r>
            <a:r>
              <a:rPr lang="tr-TR" dirty="0" err="1" smtClean="0"/>
              <a:t>E.carpelli</a:t>
            </a:r>
            <a:r>
              <a:rPr lang="tr-TR" dirty="0" smtClean="0"/>
              <a:t>, </a:t>
            </a:r>
            <a:r>
              <a:rPr lang="tr-TR" dirty="0" err="1" smtClean="0"/>
              <a:t>E.cyprini</a:t>
            </a:r>
            <a:r>
              <a:rPr lang="tr-TR" dirty="0" smtClean="0"/>
              <a:t>, </a:t>
            </a:r>
            <a:r>
              <a:rPr lang="tr-TR" dirty="0" err="1" smtClean="0"/>
              <a:t>E.subepithelialis</a:t>
            </a:r>
            <a:r>
              <a:rPr lang="tr-TR" dirty="0" smtClean="0"/>
              <a:t>, </a:t>
            </a:r>
            <a:r>
              <a:rPr lang="tr-TR" dirty="0" err="1" smtClean="0"/>
              <a:t>E.truttae</a:t>
            </a:r>
            <a:endParaRPr lang="tr-TR" dirty="0"/>
          </a:p>
        </p:txBody>
      </p:sp>
    </p:spTree>
    <p:extLst>
      <p:ext uri="{BB962C8B-B14F-4D97-AF65-F5344CB8AC3E}">
        <p14:creationId xmlns:p14="http://schemas.microsoft.com/office/powerpoint/2010/main" val="3316280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5370</Words>
  <Application>Microsoft Office PowerPoint</Application>
  <PresentationFormat>Geniş ekran</PresentationFormat>
  <Paragraphs>620</Paragraphs>
  <Slides>72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72</vt:i4>
      </vt:variant>
    </vt:vector>
  </HeadingPairs>
  <TitlesOfParts>
    <vt:vector size="77" baseType="lpstr">
      <vt:lpstr>Arial</vt:lpstr>
      <vt:lpstr>Calibri</vt:lpstr>
      <vt:lpstr>Calibri Light</vt:lpstr>
      <vt:lpstr>Symbol</vt:lpstr>
      <vt:lpstr>Office Teması</vt:lpstr>
      <vt:lpstr>PowerPoint Sunusu</vt:lpstr>
      <vt:lpstr>PowerPoint Sunusu</vt:lpstr>
      <vt:lpstr>PowerPoint Sunusu</vt:lpstr>
      <vt:lpstr>According to the type of protozoa</vt:lpstr>
      <vt:lpstr>Drugs for Coccidiasis </vt:lpstr>
      <vt:lpstr>Coccidial cycle</vt:lpstr>
      <vt:lpstr>Coccidiosis</vt:lpstr>
      <vt:lpstr>PowerPoint Sunusu</vt:lpstr>
      <vt:lpstr>PowerPoint Sunusu</vt:lpstr>
      <vt:lpstr>PowerPoint Sunusu</vt:lpstr>
      <vt:lpstr>PowerPoint Sunusu</vt:lpstr>
      <vt:lpstr>Anticoccidial drugs</vt:lpstr>
      <vt:lpstr>Sulphonamides</vt:lpstr>
      <vt:lpstr>Sulphonamides</vt:lpstr>
      <vt:lpstr>PowerPoint Sunusu</vt:lpstr>
      <vt:lpstr>PowerPoint Sunusu</vt:lpstr>
      <vt:lpstr>Pyrimidine derivatives- Amprolium</vt:lpstr>
      <vt:lpstr>Amprolium</vt:lpstr>
      <vt:lpstr>PowerPoint Sunusu</vt:lpstr>
      <vt:lpstr>Dinitro compounds</vt:lpstr>
      <vt:lpstr>Quinolone</vt:lpstr>
      <vt:lpstr>PowerPoint Sunusu</vt:lpstr>
      <vt:lpstr>Pyridinols- Clopidol</vt:lpstr>
      <vt:lpstr>Ionophores</vt:lpstr>
      <vt:lpstr>Monensin</vt:lpstr>
      <vt:lpstr>PowerPoint Sunusu</vt:lpstr>
      <vt:lpstr>Benzene acetonitrile derivate- Triazine derivates</vt:lpstr>
      <vt:lpstr>Others- Robenidine </vt:lpstr>
      <vt:lpstr>Others- Halofuginone</vt:lpstr>
      <vt:lpstr>Management programs- Broiler </vt:lpstr>
      <vt:lpstr>Shuttle </vt:lpstr>
      <vt:lpstr>Rotation</vt:lpstr>
      <vt:lpstr>PowerPoint Sunusu</vt:lpstr>
      <vt:lpstr>Laying hens </vt:lpstr>
      <vt:lpstr>Trypanasoma</vt:lpstr>
      <vt:lpstr>Trichomoniasis</vt:lpstr>
      <vt:lpstr>Hexamitasis</vt:lpstr>
      <vt:lpstr>Amebiasis</vt:lpstr>
      <vt:lpstr>Giardiazis</vt:lpstr>
      <vt:lpstr>Sarcocystis</vt:lpstr>
      <vt:lpstr>Toxoplasmosis</vt:lpstr>
      <vt:lpstr>Leishmaniasis</vt:lpstr>
      <vt:lpstr>Leucocytozoonosis</vt:lpstr>
      <vt:lpstr>Cryptosporidiosis</vt:lpstr>
      <vt:lpstr>Hepatozoonosis</vt:lpstr>
      <vt:lpstr>Babesia</vt:lpstr>
      <vt:lpstr>Theleria</vt:lpstr>
      <vt:lpstr>Anaplasma</vt:lpstr>
      <vt:lpstr>Histomonas</vt:lpstr>
      <vt:lpstr>2. Babesia Türlerine Etkiyen İlaçlar</vt:lpstr>
      <vt:lpstr>2. Babesia Türlerine Etkiyen İlaçlar</vt:lpstr>
      <vt:lpstr>2. Babesia Türlerine Etkiyen İlaçlar</vt:lpstr>
      <vt:lpstr>2. Babesia Türlerine Etkiyen İlaçlar</vt:lpstr>
      <vt:lpstr>2. Babesia Türlerine Etkiyen İlaçlar</vt:lpstr>
      <vt:lpstr>2. Babesia Türlerine Etkiyen İlaçlar</vt:lpstr>
      <vt:lpstr>3. Theileria Türlerine Etkiyen İlaçlar</vt:lpstr>
      <vt:lpstr>3. Theileria Türlerine Etkiyen İlaçlar</vt:lpstr>
      <vt:lpstr>3. Theileria Türlerine Etkiyen İlaçlar</vt:lpstr>
      <vt:lpstr>4. Anaplazma Türlerine Etkiyen İlaçlar</vt:lpstr>
      <vt:lpstr>4. Anaplazma Türlerine Etkiyen İlaçlar</vt:lpstr>
      <vt:lpstr>4. Anaplazma Türlerine Etkiyen İlaçlar</vt:lpstr>
      <vt:lpstr>5. Histomonasa Etkiyen İlaçlar</vt:lpstr>
      <vt:lpstr>5. Histomonasa Etkiyen İlaçlar</vt:lpstr>
      <vt:lpstr>5. Histomonasa Etkiyen İlaçlar</vt:lpstr>
      <vt:lpstr>6. Tripanosoma Türlerine Etkiyen İlaçlar</vt:lpstr>
      <vt:lpstr>6. Tripanosoma Türlerine Etkiyen İlaçlar</vt:lpstr>
      <vt:lpstr>7. Diğer Protozoonlara Etkiyen İlaçlar</vt:lpstr>
      <vt:lpstr>7. Diğer Protozoonlara Etkiyen İlaçlar</vt:lpstr>
      <vt:lpstr>7. Diğer Protozoonlara Etkiyen İlaçlar</vt:lpstr>
      <vt:lpstr>7. Diğer Protozoonlara Etkiyen İlaçlar</vt:lpstr>
      <vt:lpstr>7. Diğer Protozoonlara Etkiyen İlaçlar</vt:lpstr>
      <vt:lpstr>7. Diğer Protozoonlara Etkiyen İlaçlar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begüm yurdakök</dc:creator>
  <cp:lastModifiedBy>begüm yurdakök</cp:lastModifiedBy>
  <cp:revision>20</cp:revision>
  <dcterms:created xsi:type="dcterms:W3CDTF">2018-03-05T07:23:23Z</dcterms:created>
  <dcterms:modified xsi:type="dcterms:W3CDTF">2018-03-06T14:02:18Z</dcterms:modified>
</cp:coreProperties>
</file>