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68" r:id="rId2"/>
    <p:sldId id="256" r:id="rId3"/>
    <p:sldId id="257" r:id="rId4"/>
    <p:sldId id="258" r:id="rId5"/>
    <p:sldId id="260" r:id="rId6"/>
    <p:sldId id="261" r:id="rId7"/>
    <p:sldId id="262" r:id="rId8"/>
    <p:sldId id="263" r:id="rId9"/>
    <p:sldId id="264" r:id="rId10"/>
    <p:sldId id="265"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58" d="100"/>
          <a:sy n="58" d="100"/>
        </p:scale>
        <p:origin x="-102" y="-348"/>
      </p:cViewPr>
      <p:guideLst>
        <p:guide orient="horz" pos="2160"/>
        <p:guide pos="384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pic>
        <p:nvPicPr>
          <p:cNvPr id="7" name="Picture 6" descr="Droplets-HD-Title-R1d.png"/>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0" y="0"/>
            <a:ext cx="12192000" cy="6858000"/>
          </a:xfrm>
          <a:prstGeom prst="rect">
            <a:avLst/>
          </a:prstGeom>
        </p:spPr>
      </p:pic>
      <p:sp>
        <p:nvSpPr>
          <p:cNvPr id="2" name="Title 1"/>
          <p:cNvSpPr>
            <a:spLocks noGrp="1"/>
          </p:cNvSpPr>
          <p:nvPr>
            <p:ph type="ctrTitle"/>
          </p:nvPr>
        </p:nvSpPr>
        <p:spPr>
          <a:xfrm>
            <a:off x="1751012" y="1300785"/>
            <a:ext cx="8689976" cy="2509213"/>
          </a:xfrm>
        </p:spPr>
        <p:txBody>
          <a:bodyPr anchor="b">
            <a:normAutofit/>
          </a:bodyPr>
          <a:lstStyle>
            <a:lvl1pPr algn="ctr">
              <a:defRPr sz="4800"/>
            </a:lvl1pPr>
          </a:lstStyle>
          <a:p>
            <a:r>
              <a:rPr lang="tr-TR" smtClean="0"/>
              <a:t>Asıl başlık stili için tıklatın</a:t>
            </a:r>
            <a:endParaRPr lang="en-US" dirty="0"/>
          </a:p>
        </p:txBody>
      </p:sp>
      <p:sp>
        <p:nvSpPr>
          <p:cNvPr id="3" name="Subtitle 2"/>
          <p:cNvSpPr>
            <a:spLocks noGrp="1"/>
          </p:cNvSpPr>
          <p:nvPr>
            <p:ph type="subTitle" idx="1"/>
          </p:nvPr>
        </p:nvSpPr>
        <p:spPr>
          <a:xfrm>
            <a:off x="1751012" y="3886200"/>
            <a:ext cx="8689976" cy="1371599"/>
          </a:xfrm>
        </p:spPr>
        <p:txBody>
          <a:bodyPr>
            <a:normAutofit/>
          </a:bodyPr>
          <a:lstStyle>
            <a:lvl1pPr marL="0" indent="0" algn="ctr">
              <a:buNone/>
              <a:defRPr sz="2200">
                <a:solidFill>
                  <a:schemeClr val="bg1">
                    <a:lumMod val="50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pPr/>
              <a:t>1/16/2019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Yazılı Panoramik Resim">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94" y="4289374"/>
            <a:ext cx="10364432" cy="811610"/>
          </a:xfrm>
        </p:spPr>
        <p:txBody>
          <a:bodyPr anchor="b"/>
          <a:lstStyle>
            <a:lvl1pPr>
              <a:defRPr sz="320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1184744" y="698261"/>
            <a:ext cx="9822532" cy="3214136"/>
          </a:xfrm>
          <a:prstGeom prst="roundRect">
            <a:avLst>
              <a:gd name="adj" fmla="val 4944"/>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913774" y="5108728"/>
            <a:ext cx="10364452" cy="682472"/>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48A87A34-81AB-432B-8DAE-1953F412C126}" type="datetimeFigureOut">
              <a:rPr lang="en-US" dirty="0"/>
              <a:pPr/>
              <a:t>1/16/2019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609599"/>
            <a:ext cx="10364452" cy="3427245"/>
          </a:xfrm>
        </p:spPr>
        <p:txBody>
          <a:bodyPr anchor="ctr"/>
          <a:lstStyle>
            <a:lvl1pPr algn="ctr">
              <a:defRPr sz="3200"/>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913775" y="4204821"/>
            <a:ext cx="10364452" cy="1586380"/>
          </a:xfrm>
        </p:spPr>
        <p:txBody>
          <a:bodyPr anchor="ct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48A87A34-81AB-432B-8DAE-1953F412C126}" type="datetimeFigureOut">
              <a:rPr lang="en-US" dirty="0"/>
              <a:pPr/>
              <a:t>1/16/2019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pic>
        <p:nvPicPr>
          <p:cNvPr id="11" name="Picture 10" descr="Droplets-HD-Content-R1d.png"/>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1446212" y="609600"/>
            <a:ext cx="9302752" cy="2992904"/>
          </a:xfrm>
        </p:spPr>
        <p:txBody>
          <a:bodyPr anchor="ctr"/>
          <a:lstStyle>
            <a:lvl1pPr>
              <a:defRPr sz="3200"/>
            </a:lvl1pPr>
          </a:lstStyle>
          <a:p>
            <a:r>
              <a:rPr lang="tr-TR" smtClean="0"/>
              <a:t>Asıl başlık stili için tıklatın</a:t>
            </a:r>
            <a:endParaRPr lang="en-US" dirty="0"/>
          </a:p>
        </p:txBody>
      </p:sp>
      <p:sp>
        <p:nvSpPr>
          <p:cNvPr id="12" name="Text Placeholder 3"/>
          <p:cNvSpPr>
            <a:spLocks noGrp="1"/>
          </p:cNvSpPr>
          <p:nvPr>
            <p:ph type="body" sz="half" idx="13"/>
          </p:nvPr>
        </p:nvSpPr>
        <p:spPr>
          <a:xfrm>
            <a:off x="1720644" y="3610032"/>
            <a:ext cx="8752299" cy="59478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4" name="Text Placeholder 3"/>
          <p:cNvSpPr>
            <a:spLocks noGrp="1"/>
          </p:cNvSpPr>
          <p:nvPr>
            <p:ph type="body" sz="half" idx="2"/>
          </p:nvPr>
        </p:nvSpPr>
        <p:spPr>
          <a:xfrm>
            <a:off x="913774" y="4372796"/>
            <a:ext cx="10364452" cy="1421053"/>
          </a:xfrm>
        </p:spPr>
        <p:txBody>
          <a:bodyPr anchor="ctr">
            <a:normAutofit/>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48A87A34-81AB-432B-8DAE-1953F412C126}" type="datetimeFigureOut">
              <a:rPr lang="en-US" dirty="0"/>
              <a:pPr/>
              <a:t>1/16/2019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pPr/>
              <a:t>‹#›</a:t>
            </a:fld>
            <a:endParaRPr lang="en-US" dirty="0"/>
          </a:p>
        </p:txBody>
      </p:sp>
      <p:sp>
        <p:nvSpPr>
          <p:cNvPr id="13" name="TextBox 12"/>
          <p:cNvSpPr txBox="1"/>
          <p:nvPr/>
        </p:nvSpPr>
        <p:spPr>
          <a:xfrm>
            <a:off x="1001488" y="754166"/>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4" name="TextBox 13"/>
          <p:cNvSpPr txBox="1"/>
          <p:nvPr/>
        </p:nvSpPr>
        <p:spPr>
          <a:xfrm>
            <a:off x="10557558" y="2993578"/>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5" y="2138721"/>
            <a:ext cx="10364452" cy="2511835"/>
          </a:xfrm>
        </p:spPr>
        <p:txBody>
          <a:bodyPr anchor="b"/>
          <a:lstStyle>
            <a:lvl1pPr algn="ctr">
              <a:defRPr sz="3200"/>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913775" y="4662335"/>
            <a:ext cx="10364452" cy="1140644"/>
          </a:xfrm>
        </p:spPr>
        <p:txBody>
          <a:bodyPr anchor="t"/>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48A87A34-81AB-432B-8DAE-1953F412C126}" type="datetimeFigureOut">
              <a:rPr lang="en-US" dirty="0"/>
              <a:pPr/>
              <a:t>1/16/2019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pPr/>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Sütun">
    <p:spTree>
      <p:nvGrpSpPr>
        <p:cNvPr id="1" name=""/>
        <p:cNvGrpSpPr/>
        <p:nvPr/>
      </p:nvGrpSpPr>
      <p:grpSpPr>
        <a:xfrm>
          <a:off x="0" y="0"/>
          <a:ext cx="0" cy="0"/>
          <a:chOff x="0" y="0"/>
          <a:chExt cx="0" cy="0"/>
        </a:xfrm>
      </p:grpSpPr>
      <p:pic>
        <p:nvPicPr>
          <p:cNvPr id="13" name="Picture 12" descr="Droplets-HD-Content-R1d.png"/>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0" y="0"/>
            <a:ext cx="12192000" cy="6858000"/>
          </a:xfrm>
          <a:prstGeom prst="rect">
            <a:avLst/>
          </a:prstGeom>
        </p:spPr>
      </p:pic>
      <p:sp>
        <p:nvSpPr>
          <p:cNvPr id="15" name="Title 1"/>
          <p:cNvSpPr>
            <a:spLocks noGrp="1"/>
          </p:cNvSpPr>
          <p:nvPr>
            <p:ph type="title"/>
          </p:nvPr>
        </p:nvSpPr>
        <p:spPr>
          <a:xfrm>
            <a:off x="913774" y="609600"/>
            <a:ext cx="10364452" cy="1605094"/>
          </a:xfrm>
        </p:spPr>
        <p:txBody>
          <a:bodyPr/>
          <a:lstStyle/>
          <a:p>
            <a:r>
              <a:rPr lang="tr-TR" smtClean="0"/>
              <a:t>Asıl başlık stili için tıklatın</a:t>
            </a:r>
            <a:endParaRPr lang="en-US" dirty="0"/>
          </a:p>
        </p:txBody>
      </p:sp>
      <p:sp>
        <p:nvSpPr>
          <p:cNvPr id="7" name="Text Placeholder 2"/>
          <p:cNvSpPr>
            <a:spLocks noGrp="1"/>
          </p:cNvSpPr>
          <p:nvPr>
            <p:ph type="body" idx="1"/>
          </p:nvPr>
        </p:nvSpPr>
        <p:spPr>
          <a:xfrm>
            <a:off x="913774" y="2367093"/>
            <a:ext cx="3298976"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8" name="Text Placeholder 3"/>
          <p:cNvSpPr>
            <a:spLocks noGrp="1"/>
          </p:cNvSpPr>
          <p:nvPr>
            <p:ph type="body" sz="half" idx="15"/>
          </p:nvPr>
        </p:nvSpPr>
        <p:spPr>
          <a:xfrm>
            <a:off x="913774" y="2943355"/>
            <a:ext cx="3298976"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9" name="Text Placeholder 4"/>
          <p:cNvSpPr>
            <a:spLocks noGrp="1"/>
          </p:cNvSpPr>
          <p:nvPr>
            <p:ph type="body" sz="quarter" idx="3"/>
          </p:nvPr>
        </p:nvSpPr>
        <p:spPr>
          <a:xfrm>
            <a:off x="4452389" y="2367093"/>
            <a:ext cx="3291521"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10" name="Text Placeholder 3"/>
          <p:cNvSpPr>
            <a:spLocks noGrp="1"/>
          </p:cNvSpPr>
          <p:nvPr>
            <p:ph type="body" sz="half" idx="16"/>
          </p:nvPr>
        </p:nvSpPr>
        <p:spPr>
          <a:xfrm>
            <a:off x="4441348" y="2943355"/>
            <a:ext cx="3303351"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11" name="Text Placeholder 4"/>
          <p:cNvSpPr>
            <a:spLocks noGrp="1"/>
          </p:cNvSpPr>
          <p:nvPr>
            <p:ph type="body" sz="quarter" idx="13"/>
          </p:nvPr>
        </p:nvSpPr>
        <p:spPr>
          <a:xfrm>
            <a:off x="7973298" y="2367093"/>
            <a:ext cx="3304928"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12" name="Text Placeholder 3"/>
          <p:cNvSpPr>
            <a:spLocks noGrp="1"/>
          </p:cNvSpPr>
          <p:nvPr>
            <p:ph type="body" sz="half" idx="17"/>
          </p:nvPr>
        </p:nvSpPr>
        <p:spPr>
          <a:xfrm>
            <a:off x="7973298" y="2943355"/>
            <a:ext cx="3304928"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3" name="Date Placeholder 2"/>
          <p:cNvSpPr>
            <a:spLocks noGrp="1"/>
          </p:cNvSpPr>
          <p:nvPr>
            <p:ph type="dt" sz="half" idx="10"/>
          </p:nvPr>
        </p:nvSpPr>
        <p:spPr/>
        <p:txBody>
          <a:bodyPr/>
          <a:lstStyle/>
          <a:p>
            <a:fld id="{48A87A34-81AB-432B-8DAE-1953F412C126}" type="datetimeFigureOut">
              <a:rPr lang="en-US" dirty="0"/>
              <a:pPr/>
              <a:t>1/16/2019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Resim Sütunu">
    <p:spTree>
      <p:nvGrpSpPr>
        <p:cNvPr id="1" name=""/>
        <p:cNvGrpSpPr/>
        <p:nvPr/>
      </p:nvGrpSpPr>
      <p:grpSpPr>
        <a:xfrm>
          <a:off x="0" y="0"/>
          <a:ext cx="0" cy="0"/>
          <a:chOff x="0" y="0"/>
          <a:chExt cx="0" cy="0"/>
        </a:xfrm>
      </p:grpSpPr>
      <p:pic>
        <p:nvPicPr>
          <p:cNvPr id="16" name="Picture 15" descr="Droplets-HD-Content-R1d.png"/>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0" y="0"/>
            <a:ext cx="12192000" cy="6858000"/>
          </a:xfrm>
          <a:prstGeom prst="rect">
            <a:avLst/>
          </a:prstGeom>
        </p:spPr>
      </p:pic>
      <p:sp>
        <p:nvSpPr>
          <p:cNvPr id="30" name="Title 1"/>
          <p:cNvSpPr>
            <a:spLocks noGrp="1"/>
          </p:cNvSpPr>
          <p:nvPr>
            <p:ph type="title"/>
          </p:nvPr>
        </p:nvSpPr>
        <p:spPr>
          <a:xfrm>
            <a:off x="913774" y="610772"/>
            <a:ext cx="10364452" cy="1603922"/>
          </a:xfrm>
        </p:spPr>
        <p:txBody>
          <a:bodyPr/>
          <a:lstStyle/>
          <a:p>
            <a:r>
              <a:rPr lang="tr-TR" smtClean="0"/>
              <a:t>Asıl başlık stili için tıklatın</a:t>
            </a:r>
            <a:endParaRPr lang="en-US" dirty="0"/>
          </a:p>
        </p:txBody>
      </p:sp>
      <p:sp>
        <p:nvSpPr>
          <p:cNvPr id="19" name="Text Placeholder 2"/>
          <p:cNvSpPr>
            <a:spLocks noGrp="1"/>
          </p:cNvSpPr>
          <p:nvPr>
            <p:ph type="body" idx="1"/>
          </p:nvPr>
        </p:nvSpPr>
        <p:spPr>
          <a:xfrm>
            <a:off x="913774" y="4204820"/>
            <a:ext cx="3296409"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20" name="Picture Placeholder 2"/>
          <p:cNvSpPr>
            <a:spLocks noGrp="1" noChangeAspect="1"/>
          </p:cNvSpPr>
          <p:nvPr>
            <p:ph type="pic" idx="15"/>
          </p:nvPr>
        </p:nvSpPr>
        <p:spPr>
          <a:xfrm>
            <a:off x="913774" y="2367093"/>
            <a:ext cx="3296409" cy="1524000"/>
          </a:xfrm>
          <a:prstGeom prst="roundRect">
            <a:avLst>
              <a:gd name="adj" fmla="val 9363"/>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1" name="Text Placeholder 3"/>
          <p:cNvSpPr>
            <a:spLocks noGrp="1"/>
          </p:cNvSpPr>
          <p:nvPr>
            <p:ph type="body" sz="half" idx="18"/>
          </p:nvPr>
        </p:nvSpPr>
        <p:spPr>
          <a:xfrm>
            <a:off x="913774" y="4781082"/>
            <a:ext cx="3296409" cy="1010118"/>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22" name="Text Placeholder 4"/>
          <p:cNvSpPr>
            <a:spLocks noGrp="1"/>
          </p:cNvSpPr>
          <p:nvPr>
            <p:ph type="body" sz="quarter" idx="3"/>
          </p:nvPr>
        </p:nvSpPr>
        <p:spPr>
          <a:xfrm>
            <a:off x="4442759" y="4204820"/>
            <a:ext cx="3301828"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23" name="Picture Placeholder 2"/>
          <p:cNvSpPr>
            <a:spLocks noGrp="1" noChangeAspect="1"/>
          </p:cNvSpPr>
          <p:nvPr>
            <p:ph type="pic" idx="21"/>
          </p:nvPr>
        </p:nvSpPr>
        <p:spPr>
          <a:xfrm>
            <a:off x="4441348" y="2367093"/>
            <a:ext cx="3303352" cy="1524000"/>
          </a:xfrm>
          <a:prstGeom prst="roundRect">
            <a:avLst>
              <a:gd name="adj" fmla="val 8841"/>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4" name="Text Placeholder 3"/>
          <p:cNvSpPr>
            <a:spLocks noGrp="1"/>
          </p:cNvSpPr>
          <p:nvPr>
            <p:ph type="body" sz="half" idx="19"/>
          </p:nvPr>
        </p:nvSpPr>
        <p:spPr>
          <a:xfrm>
            <a:off x="4441348" y="4781080"/>
            <a:ext cx="3303352" cy="1010119"/>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25" name="Text Placeholder 4"/>
          <p:cNvSpPr>
            <a:spLocks noGrp="1"/>
          </p:cNvSpPr>
          <p:nvPr>
            <p:ph type="body" sz="quarter" idx="13"/>
          </p:nvPr>
        </p:nvSpPr>
        <p:spPr>
          <a:xfrm>
            <a:off x="7973298" y="4204820"/>
            <a:ext cx="3300681"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26" name="Picture Placeholder 2"/>
          <p:cNvSpPr>
            <a:spLocks noGrp="1" noChangeAspect="1"/>
          </p:cNvSpPr>
          <p:nvPr>
            <p:ph type="pic" idx="22"/>
          </p:nvPr>
        </p:nvSpPr>
        <p:spPr>
          <a:xfrm>
            <a:off x="7973298" y="2367093"/>
            <a:ext cx="3304928" cy="1524000"/>
          </a:xfrm>
          <a:prstGeom prst="roundRect">
            <a:avLst>
              <a:gd name="adj" fmla="val 8841"/>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7" name="Text Placeholder 3"/>
          <p:cNvSpPr>
            <a:spLocks noGrp="1"/>
          </p:cNvSpPr>
          <p:nvPr>
            <p:ph type="body" sz="half" idx="20"/>
          </p:nvPr>
        </p:nvSpPr>
        <p:spPr>
          <a:xfrm>
            <a:off x="7973173" y="4781078"/>
            <a:ext cx="3305053" cy="1010121"/>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3" name="Date Placeholder 2"/>
          <p:cNvSpPr>
            <a:spLocks noGrp="1"/>
          </p:cNvSpPr>
          <p:nvPr>
            <p:ph type="dt" sz="half" idx="10"/>
          </p:nvPr>
        </p:nvSpPr>
        <p:spPr/>
        <p:txBody>
          <a:bodyPr/>
          <a:lstStyle/>
          <a:p>
            <a:fld id="{48A87A34-81AB-432B-8DAE-1953F412C126}" type="datetimeFigureOut">
              <a:rPr lang="en-US" dirty="0"/>
              <a:pPr/>
              <a:t>1/16/2019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tr-TR" smtClean="0"/>
              <a:t>Asıl başlık stili için tıklatın</a:t>
            </a:r>
            <a:endParaRPr lang="en-US" dirty="0"/>
          </a:p>
        </p:txBody>
      </p:sp>
      <p:sp>
        <p:nvSpPr>
          <p:cNvPr id="11" name="Vertical Text Placeholder 2"/>
          <p:cNvSpPr>
            <a:spLocks noGrp="1"/>
          </p:cNvSpPr>
          <p:nvPr>
            <p:ph type="body" orient="vert" sz="quarter" idx="13"/>
          </p:nvPr>
        </p:nvSpPr>
        <p:spPr>
          <a:xfrm>
            <a:off x="913775" y="2367093"/>
            <a:ext cx="10364452" cy="3424107"/>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pPr/>
              <a:t>1/16/2019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pPr/>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pic>
        <p:nvPicPr>
          <p:cNvPr id="9" name="Picture 8" descr="Droplets-HD-Content-R1d.png"/>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0" y="0"/>
            <a:ext cx="12192000" cy="6858000"/>
          </a:xfrm>
          <a:prstGeom prst="rect">
            <a:avLst/>
          </a:prstGeom>
        </p:spPr>
      </p:pic>
      <p:sp>
        <p:nvSpPr>
          <p:cNvPr id="2" name="Vertical Title 1"/>
          <p:cNvSpPr>
            <a:spLocks noGrp="1"/>
          </p:cNvSpPr>
          <p:nvPr>
            <p:ph type="title" orient="vert"/>
          </p:nvPr>
        </p:nvSpPr>
        <p:spPr>
          <a:xfrm>
            <a:off x="8724900" y="609601"/>
            <a:ext cx="2553326" cy="5181599"/>
          </a:xfrm>
        </p:spPr>
        <p:txBody>
          <a:bodyPr vert="eaVert"/>
          <a:lstStyle>
            <a:lvl1pPr algn="l">
              <a:defRPr/>
            </a:lvl1pPr>
          </a:lstStyle>
          <a:p>
            <a:r>
              <a:rPr lang="tr-TR" smtClean="0"/>
              <a:t>Asıl başlık stili için tıklatın</a:t>
            </a:r>
            <a:endParaRPr lang="en-US" dirty="0"/>
          </a:p>
        </p:txBody>
      </p:sp>
      <p:sp>
        <p:nvSpPr>
          <p:cNvPr id="8" name="Vertical Text Placeholder 2"/>
          <p:cNvSpPr>
            <a:spLocks noGrp="1"/>
          </p:cNvSpPr>
          <p:nvPr>
            <p:ph type="body" orient="vert" sz="quarter" idx="13"/>
          </p:nvPr>
        </p:nvSpPr>
        <p:spPr>
          <a:xfrm>
            <a:off x="913775" y="609601"/>
            <a:ext cx="7658724" cy="5181599"/>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pPr/>
              <a:t>1/16/2019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pic>
        <p:nvPicPr>
          <p:cNvPr id="3" name="Picture 2" descr="Droplets-HD-Content-R1d.png"/>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tr-TR" smtClean="0"/>
              <a:t>Asıl başlık stili için tıklatın</a:t>
            </a:r>
            <a:endParaRPr lang="en-US" dirty="0"/>
          </a:p>
        </p:txBody>
      </p:sp>
      <p:sp>
        <p:nvSpPr>
          <p:cNvPr id="12" name="Content Placeholder 2"/>
          <p:cNvSpPr>
            <a:spLocks noGrp="1"/>
          </p:cNvSpPr>
          <p:nvPr>
            <p:ph sz="quarter" idx="13"/>
          </p:nvPr>
        </p:nvSpPr>
        <p:spPr>
          <a:xfrm>
            <a:off x="913774" y="2367092"/>
            <a:ext cx="10363826" cy="3424107"/>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pPr/>
              <a:t>1/16/2019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pic>
        <p:nvPicPr>
          <p:cNvPr id="9" name="Picture 8" descr="Droplets-HD-Content-R1d.png"/>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828563"/>
            <a:ext cx="10351752" cy="2736819"/>
          </a:xfrm>
        </p:spPr>
        <p:txBody>
          <a:bodyPr anchor="b">
            <a:normAutofit/>
          </a:bodyPr>
          <a:lstStyle>
            <a:lvl1pPr>
              <a:defRPr sz="4000"/>
            </a:lvl1pPr>
          </a:lstStyle>
          <a:p>
            <a:r>
              <a:rPr lang="tr-TR" smtClean="0"/>
              <a:t>Asıl başlık stili için tıklatın</a:t>
            </a:r>
            <a:endParaRPr lang="en-US" dirty="0"/>
          </a:p>
        </p:txBody>
      </p:sp>
      <p:sp>
        <p:nvSpPr>
          <p:cNvPr id="3" name="Text Placeholder 2"/>
          <p:cNvSpPr>
            <a:spLocks noGrp="1"/>
          </p:cNvSpPr>
          <p:nvPr>
            <p:ph type="body" idx="1"/>
          </p:nvPr>
        </p:nvSpPr>
        <p:spPr>
          <a:xfrm>
            <a:off x="913774" y="3657457"/>
            <a:ext cx="10351752" cy="1368183"/>
          </a:xfrm>
        </p:spPr>
        <p:txBody>
          <a:bodyPr>
            <a:normAutofit/>
          </a:bodyPr>
          <a:lstStyle>
            <a:lvl1pPr marL="0" indent="0" algn="ctr">
              <a:buNone/>
              <a:defRPr sz="2000">
                <a:solidFill>
                  <a:schemeClr val="bg1">
                    <a:lumMod val="50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48A87A34-81AB-432B-8DAE-1953F412C126}" type="datetimeFigureOut">
              <a:rPr lang="en-US" dirty="0"/>
              <a:pPr/>
              <a:t>1/16/2019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0" y="0"/>
            <a:ext cx="12192000" cy="6858000"/>
          </a:xfrm>
          <a:prstGeom prst="rect">
            <a:avLst/>
          </a:prstGeom>
        </p:spPr>
      </p:pic>
      <p:sp>
        <p:nvSpPr>
          <p:cNvPr id="14" name="Title 1"/>
          <p:cNvSpPr>
            <a:spLocks noGrp="1"/>
          </p:cNvSpPr>
          <p:nvPr>
            <p:ph type="title"/>
          </p:nvPr>
        </p:nvSpPr>
        <p:spPr>
          <a:xfrm>
            <a:off x="913775" y="618517"/>
            <a:ext cx="10364451" cy="1596177"/>
          </a:xfrm>
        </p:spPr>
        <p:txBody>
          <a:bodyPr/>
          <a:lstStyle/>
          <a:p>
            <a:r>
              <a:rPr lang="tr-TR" smtClean="0"/>
              <a:t>Asıl başlık stili için tıklatın</a:t>
            </a:r>
            <a:endParaRPr lang="en-US" dirty="0"/>
          </a:p>
        </p:txBody>
      </p:sp>
      <p:sp>
        <p:nvSpPr>
          <p:cNvPr id="12" name="Content Placeholder 2"/>
          <p:cNvSpPr>
            <a:spLocks noGrp="1"/>
          </p:cNvSpPr>
          <p:nvPr>
            <p:ph sz="quarter" idx="13"/>
          </p:nvPr>
        </p:nvSpPr>
        <p:spPr>
          <a:xfrm>
            <a:off x="913774" y="2367092"/>
            <a:ext cx="5106026" cy="3424107"/>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13" name="Content Placeholder 3"/>
          <p:cNvSpPr>
            <a:spLocks noGrp="1"/>
          </p:cNvSpPr>
          <p:nvPr>
            <p:ph sz="quarter" idx="14"/>
          </p:nvPr>
        </p:nvSpPr>
        <p:spPr>
          <a:xfrm>
            <a:off x="6172200" y="2367092"/>
            <a:ext cx="5105400" cy="3424107"/>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pPr/>
              <a:t>1/16/2019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pic>
        <p:nvPicPr>
          <p:cNvPr id="15" name="Picture 14" descr="Droplets-HD-Content-R1d.png"/>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0" y="0"/>
            <a:ext cx="12192000" cy="6858000"/>
          </a:xfrm>
          <a:prstGeom prst="rect">
            <a:avLst/>
          </a:prstGeom>
        </p:spPr>
      </p:pic>
      <p:sp>
        <p:nvSpPr>
          <p:cNvPr id="14" name="Title 1"/>
          <p:cNvSpPr>
            <a:spLocks noGrp="1"/>
          </p:cNvSpPr>
          <p:nvPr>
            <p:ph type="title"/>
          </p:nvPr>
        </p:nvSpPr>
        <p:spPr>
          <a:xfrm>
            <a:off x="913775" y="618517"/>
            <a:ext cx="10364451" cy="1596177"/>
          </a:xfrm>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1146328" y="2371018"/>
            <a:ext cx="4873474" cy="679994"/>
          </a:xfrm>
        </p:spPr>
        <p:txBody>
          <a:bodyPr anchor="b">
            <a:noAutofit/>
          </a:bodyPr>
          <a:lstStyle>
            <a:lvl1pPr marL="0" indent="0">
              <a:lnSpc>
                <a:spcPct val="85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12" name="Content Placeholder 3"/>
          <p:cNvSpPr>
            <a:spLocks noGrp="1"/>
          </p:cNvSpPr>
          <p:nvPr>
            <p:ph sz="quarter" idx="13"/>
          </p:nvPr>
        </p:nvSpPr>
        <p:spPr>
          <a:xfrm>
            <a:off x="913774" y="3051012"/>
            <a:ext cx="5106027" cy="2740187"/>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6396423" y="2371018"/>
            <a:ext cx="4881804" cy="679994"/>
          </a:xfrm>
        </p:spPr>
        <p:txBody>
          <a:bodyPr anchor="b">
            <a:noAutofit/>
          </a:bodyPr>
          <a:lstStyle>
            <a:lvl1pPr marL="0" indent="0">
              <a:lnSpc>
                <a:spcPct val="85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13" name="Content Placeholder 5"/>
          <p:cNvSpPr>
            <a:spLocks noGrp="1"/>
          </p:cNvSpPr>
          <p:nvPr>
            <p:ph sz="quarter" idx="14"/>
          </p:nvPr>
        </p:nvSpPr>
        <p:spPr>
          <a:xfrm>
            <a:off x="6172200" y="3051012"/>
            <a:ext cx="5105401" cy="2740187"/>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pPr/>
              <a:t>1/16/2019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pPr/>
              <a:t>1/16/2019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pic>
        <p:nvPicPr>
          <p:cNvPr id="7" name="Picture 6" descr="Droplets-HD-Content-R1d.png"/>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0" y="0"/>
            <a:ext cx="12192000" cy="6858000"/>
          </a:xfrm>
          <a:prstGeom prst="rect">
            <a:avLst/>
          </a:prstGeom>
        </p:spPr>
      </p:pic>
      <p:sp>
        <p:nvSpPr>
          <p:cNvPr id="2" name="Date Placeholder 1"/>
          <p:cNvSpPr>
            <a:spLocks noGrp="1"/>
          </p:cNvSpPr>
          <p:nvPr>
            <p:ph type="dt" sz="half" idx="10"/>
          </p:nvPr>
        </p:nvSpPr>
        <p:spPr/>
        <p:txBody>
          <a:bodyPr/>
          <a:lstStyle/>
          <a:p>
            <a:fld id="{48A87A34-81AB-432B-8DAE-1953F412C126}" type="datetimeFigureOut">
              <a:rPr lang="en-US" dirty="0"/>
              <a:pPr/>
              <a:t>1/16/2019</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pic>
        <p:nvPicPr>
          <p:cNvPr id="11" name="Picture 10" descr="Droplets-HD-Content-R1d.png"/>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5" y="609600"/>
            <a:ext cx="3935688" cy="2023252"/>
          </a:xfrm>
        </p:spPr>
        <p:txBody>
          <a:bodyPr anchor="b"/>
          <a:lstStyle>
            <a:lvl1pPr algn="ctr">
              <a:defRPr sz="3200"/>
            </a:lvl1pPr>
          </a:lstStyle>
          <a:p>
            <a:r>
              <a:rPr lang="tr-TR" smtClean="0"/>
              <a:t>Asıl başlık stili için tıklatın</a:t>
            </a:r>
            <a:endParaRPr lang="en-US" dirty="0"/>
          </a:p>
        </p:txBody>
      </p:sp>
      <p:sp>
        <p:nvSpPr>
          <p:cNvPr id="10" name="Content Placeholder 2"/>
          <p:cNvSpPr>
            <a:spLocks noGrp="1"/>
          </p:cNvSpPr>
          <p:nvPr>
            <p:ph sz="quarter" idx="13"/>
          </p:nvPr>
        </p:nvSpPr>
        <p:spPr>
          <a:xfrm>
            <a:off x="5078062" y="609600"/>
            <a:ext cx="6200163" cy="5181599"/>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913774" y="2632852"/>
            <a:ext cx="3935689" cy="3158348"/>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48A87A34-81AB-432B-8DAE-1953F412C126}" type="datetimeFigureOut">
              <a:rPr lang="en-US" dirty="0"/>
              <a:pPr/>
              <a:t>1/16/2019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609600"/>
            <a:ext cx="5934969" cy="2023254"/>
          </a:xfrm>
        </p:spPr>
        <p:txBody>
          <a:bodyPr anchor="b"/>
          <a:lstStyle>
            <a:lvl1pPr algn="ctr">
              <a:defRPr sz="320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7424803" y="609601"/>
            <a:ext cx="3255358" cy="5181600"/>
          </a:xfrm>
          <a:prstGeom prst="roundRect">
            <a:avLst>
              <a:gd name="adj" fmla="val 4943"/>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913794" y="2632852"/>
            <a:ext cx="5934949" cy="3158347"/>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48A87A34-81AB-432B-8DAE-1953F412C126}" type="datetimeFigureOut">
              <a:rPr lang="en-US" dirty="0"/>
              <a:pPr/>
              <a:t>1/16/2019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pic>
        <p:nvPicPr>
          <p:cNvPr id="1026" name="Picture 2" descr="\\DROBO-FS\QuickDrops\JB\PPTX NG\Droplets\LightingOverlay.png"/>
          <p:cNvPicPr>
            <a:picLocks noChangeAspect="1" noChangeArrowheads="1"/>
          </p:cNvPicPr>
          <p:nvPr/>
        </p:nvPicPr>
        <p:blipFill>
          <a:blip r:embed="rId19">
            <a:alphaModFix/>
            <a:extLst>
              <a:ext uri="{28A0092B-C50C-407E-A947-70E740481C1C}">
                <a14:useLocalDpi xmlns:a14="http://schemas.microsoft.com/office/drawing/2010/main" xmlns="" val="0"/>
              </a:ext>
            </a:extLst>
          </a:blip>
          <a:srcRect/>
          <a:stretch>
            <a:fillRect/>
          </a:stretch>
        </p:blipFill>
        <p:spPr bwMode="auto">
          <a:xfrm>
            <a:off x="0" y="-1"/>
            <a:ext cx="12192003" cy="6858001"/>
          </a:xfrm>
          <a:prstGeom prst="rect">
            <a:avLst/>
          </a:prstGeom>
          <a:noFill/>
          <a:extLst>
            <a:ext uri="{909E8E84-426E-40DD-AFC4-6F175D3DCCD1}">
              <a14:hiddenFill xmlns:a14="http://schemas.microsoft.com/office/drawing/2010/main" xmlns="">
                <a:solidFill>
                  <a:srgbClr val="FFFFFF"/>
                </a:solidFill>
              </a14:hiddenFill>
            </a:ext>
          </a:extLst>
        </p:spPr>
      </p:pic>
      <p:sp>
        <p:nvSpPr>
          <p:cNvPr id="2" name="Title Placeholder 1"/>
          <p:cNvSpPr>
            <a:spLocks noGrp="1"/>
          </p:cNvSpPr>
          <p:nvPr>
            <p:ph type="title"/>
          </p:nvPr>
        </p:nvSpPr>
        <p:spPr>
          <a:xfrm>
            <a:off x="913775" y="618517"/>
            <a:ext cx="10364451" cy="1596177"/>
          </a:xfrm>
          <a:prstGeom prst="rect">
            <a:avLst/>
          </a:prstGeom>
        </p:spPr>
        <p:txBody>
          <a:bodyPr vert="horz" lIns="91440" tIns="45720" rIns="91440" bIns="45720" rtlCol="0" anchor="ctr">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913775" y="2367093"/>
            <a:ext cx="10364452" cy="3424107"/>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7678737" y="5883275"/>
            <a:ext cx="2743200" cy="365125"/>
          </a:xfrm>
          <a:prstGeom prst="rect">
            <a:avLst/>
          </a:prstGeom>
        </p:spPr>
        <p:txBody>
          <a:bodyPr vert="horz" lIns="91440" tIns="45720" rIns="91440" bIns="45720" rtlCol="0" anchor="ctr"/>
          <a:lstStyle>
            <a:lvl1pPr algn="r">
              <a:defRPr sz="1000">
                <a:solidFill>
                  <a:schemeClr val="tx1"/>
                </a:solidFill>
              </a:defRPr>
            </a:lvl1pPr>
          </a:lstStyle>
          <a:p>
            <a:fld id="{48A87A34-81AB-432B-8DAE-1953F412C126}" type="datetimeFigureOut">
              <a:rPr lang="en-US" dirty="0"/>
              <a:pPr/>
              <a:t>1/16/2019</a:t>
            </a:fld>
            <a:endParaRPr lang="en-US" dirty="0"/>
          </a:p>
        </p:txBody>
      </p:sp>
      <p:sp>
        <p:nvSpPr>
          <p:cNvPr id="5" name="Footer Placeholder 4"/>
          <p:cNvSpPr>
            <a:spLocks noGrp="1"/>
          </p:cNvSpPr>
          <p:nvPr>
            <p:ph type="ftr" sz="quarter" idx="3"/>
          </p:nvPr>
        </p:nvSpPr>
        <p:spPr>
          <a:xfrm>
            <a:off x="913774" y="5883275"/>
            <a:ext cx="6672887" cy="365125"/>
          </a:xfrm>
          <a:prstGeom prst="rect">
            <a:avLst/>
          </a:prstGeom>
        </p:spPr>
        <p:txBody>
          <a:bodyPr vert="horz" lIns="91440" tIns="45720" rIns="91440" bIns="45720" rtlCol="0" anchor="ctr"/>
          <a:lstStyle>
            <a:lvl1pPr algn="l">
              <a:defRPr sz="1000">
                <a:solidFill>
                  <a:schemeClr val="tx1"/>
                </a:solidFill>
              </a:defRPr>
            </a:lvl1pPr>
          </a:lstStyle>
          <a:p>
            <a:endParaRPr lang="en-US" dirty="0"/>
          </a:p>
        </p:txBody>
      </p:sp>
      <p:sp>
        <p:nvSpPr>
          <p:cNvPr id="6" name="Slide Number Placeholder 5"/>
          <p:cNvSpPr>
            <a:spLocks noGrp="1"/>
          </p:cNvSpPr>
          <p:nvPr>
            <p:ph type="sldNum" sz="quarter" idx="4"/>
          </p:nvPr>
        </p:nvSpPr>
        <p:spPr>
          <a:xfrm>
            <a:off x="10514011" y="5883275"/>
            <a:ext cx="764215" cy="365125"/>
          </a:xfrm>
          <a:prstGeom prst="rect">
            <a:avLst/>
          </a:prstGeom>
        </p:spPr>
        <p:txBody>
          <a:bodyPr vert="horz" lIns="91440" tIns="45720" rIns="91440" bIns="45720" rtlCol="0" anchor="ctr"/>
          <a:lstStyle>
            <a:lvl1pPr algn="r">
              <a:defRPr sz="1000">
                <a:solidFill>
                  <a:schemeClr val="tx1"/>
                </a:solidFill>
              </a:defRPr>
            </a:lvl1pPr>
          </a:lstStyle>
          <a:p>
            <a:fld id="{6D22F896-40B5-4ADD-8801-0D06FADFA09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6" r:id="rId12"/>
    <p:sldLayoutId id="2147483663" r:id="rId13"/>
    <p:sldLayoutId id="2147483667" r:id="rId14"/>
    <p:sldLayoutId id="2147483668" r:id="rId15"/>
    <p:sldLayoutId id="2147483658" r:id="rId16"/>
    <p:sldLayoutId id="2147483659" r:id="rId17"/>
  </p:sldLayoutIdLst>
  <p:txStyles>
    <p:titleStyle>
      <a:lvl1pPr algn="ctr" defTabSz="914400" rtl="0" eaLnBrk="1" latinLnBrk="0" hangingPunct="1">
        <a:lnSpc>
          <a:spcPct val="90000"/>
        </a:lnSpc>
        <a:spcBef>
          <a:spcPct val="0"/>
        </a:spcBef>
        <a:buNone/>
        <a:defRPr sz="3600" kern="1200" cap="all" baseline="0">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tx1"/>
        </a:buClr>
        <a:buFont typeface="Arial" panose="020B0604020202020204" pitchFamily="34" charset="0"/>
        <a:buChar char="•"/>
        <a:defRPr sz="2000" kern="1200" cap="all" baseline="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tx1"/>
        </a:buClr>
        <a:buFont typeface="Arial" panose="020B0604020202020204" pitchFamily="34" charset="0"/>
        <a:buChar char="•"/>
        <a:defRPr sz="1800" kern="1200" cap="all"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tx1"/>
        </a:buClr>
        <a:buFont typeface="Arial" panose="020B0604020202020204" pitchFamily="34" charset="0"/>
        <a:buChar char="•"/>
        <a:defRPr sz="1600" kern="1200" cap="all" baseline="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www.eiken.or.jp/eiken-junior/enjoy/welcome/detail01/detail_07.html" TargetMode="External"/><Relationship Id="rId2" Type="http://schemas.openxmlformats.org/officeDocument/2006/relationships/hyperlink" Target="https://www.nomap-inlife.com/entry/gengogaku2"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Başlık"/>
          <p:cNvSpPr>
            <a:spLocks noGrp="1"/>
          </p:cNvSpPr>
          <p:nvPr>
            <p:ph type="ctrTitle"/>
          </p:nvPr>
        </p:nvSpPr>
        <p:spPr/>
        <p:txBody>
          <a:bodyPr/>
          <a:lstStyle/>
          <a:p>
            <a:r>
              <a:rPr lang="tr-TR" dirty="0" smtClean="0"/>
              <a:t>JPN 319 SÖZLÜ ANLATIM </a:t>
            </a:r>
            <a:br>
              <a:rPr lang="tr-TR" dirty="0" smtClean="0"/>
            </a:br>
            <a:r>
              <a:rPr lang="tr-TR" dirty="0" smtClean="0"/>
              <a:t>(KEIGO)</a:t>
            </a:r>
            <a:endParaRPr lang="tr-TR" dirty="0"/>
          </a:p>
        </p:txBody>
      </p:sp>
      <p:sp>
        <p:nvSpPr>
          <p:cNvPr id="5" name="4 Alt Başlık"/>
          <p:cNvSpPr>
            <a:spLocks noGrp="1"/>
          </p:cNvSpPr>
          <p:nvPr>
            <p:ph type="subTitle" idx="1"/>
          </p:nvPr>
        </p:nvSpPr>
        <p:spPr/>
        <p:txBody>
          <a:bodyPr/>
          <a:lstStyle/>
          <a:p>
            <a:pPr algn="just"/>
            <a:r>
              <a:rPr lang="tr-TR" sz="2400" dirty="0" smtClean="0"/>
              <a:t>				</a:t>
            </a:r>
          </a:p>
          <a:p>
            <a:endParaRPr lang="tr-T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3"/>
          </p:nvPr>
        </p:nvSpPr>
        <p:spPr/>
        <p:txBody>
          <a:bodyPr>
            <a:normAutofit fontScale="77500" lnSpcReduction="20000"/>
          </a:bodyPr>
          <a:lstStyle/>
          <a:p>
            <a:r>
              <a:rPr lang="ja-JP" altLang="en-US" dirty="0" smtClean="0"/>
              <a:t>文化人類学を学ぶにおいて、「文化」は非常に重要な概念となります。文化には「後天的・歴史的に形成された外面的および内面的な生活設計の体系であり、集団の全員または特定のメンバーにより共有されるもの」などといった定義があります。文化とは実に様々なものを指します。私たちが日常使っている「言葉」も、そんな文化の一部です</a:t>
            </a:r>
            <a:r>
              <a:rPr lang="ja-JP" altLang="en-US" dirty="0" smtClean="0"/>
              <a:t>。</a:t>
            </a:r>
            <a:endParaRPr lang="en-US" altLang="ja-JP" dirty="0" smtClean="0"/>
          </a:p>
          <a:p>
            <a:pPr>
              <a:buNone/>
            </a:pPr>
            <a:r>
              <a:rPr lang="tr-TR" altLang="ja-JP" dirty="0" smtClean="0">
                <a:hlinkClick r:id="rId2"/>
              </a:rPr>
              <a:t>https://</a:t>
            </a:r>
            <a:r>
              <a:rPr lang="tr-TR" altLang="ja-JP" dirty="0" smtClean="0">
                <a:hlinkClick r:id="rId2"/>
              </a:rPr>
              <a:t>www.nomap-inlife.com/entry/gengogaku2</a:t>
            </a:r>
            <a:endParaRPr lang="en-US" altLang="ja-JP" dirty="0" smtClean="0"/>
          </a:p>
          <a:p>
            <a:pPr>
              <a:buNone/>
            </a:pPr>
            <a:endParaRPr lang="ja-JP" altLang="en-US" dirty="0" smtClean="0"/>
          </a:p>
          <a:p>
            <a:r>
              <a:rPr lang="ja-JP" altLang="en-US" dirty="0" smtClean="0"/>
              <a:t>一般的に、言語と文化は表裏一体だと言われている。しかし、言語は、単に文化的背景を表現しただけのものではない。その言語の話し手一人ひとりアイデン ティティを表現するものでもある。同じ日本人でも皆違うのであり、その違いも言語によって表現される。「日本人」としてのアイデンティティと「個人」とし てのアイデンティティの両方の表現手段なのである</a:t>
            </a:r>
            <a:r>
              <a:rPr lang="ja-JP" altLang="en-US" dirty="0" smtClean="0"/>
              <a:t>。</a:t>
            </a:r>
            <a:endParaRPr lang="en-US" altLang="ja-JP" dirty="0" smtClean="0"/>
          </a:p>
          <a:p>
            <a:pPr>
              <a:buNone/>
            </a:pPr>
            <a:r>
              <a:rPr lang="tr-TR" altLang="ja-JP" dirty="0" smtClean="0">
                <a:hlinkClick r:id="rId3"/>
              </a:rPr>
              <a:t>http</a:t>
            </a:r>
            <a:r>
              <a:rPr lang="tr-TR" altLang="ja-JP" dirty="0" smtClean="0">
                <a:hlinkClick r:id="rId3"/>
              </a:rPr>
              <a:t>://</a:t>
            </a:r>
            <a:r>
              <a:rPr lang="tr-TR" altLang="ja-JP" dirty="0" smtClean="0">
                <a:hlinkClick r:id="rId3"/>
              </a:rPr>
              <a:t>www.</a:t>
            </a:r>
            <a:r>
              <a:rPr lang="tr-TR" altLang="ja-JP" dirty="0" err="1" smtClean="0">
                <a:hlinkClick r:id="rId3"/>
              </a:rPr>
              <a:t>eiken</a:t>
            </a:r>
            <a:r>
              <a:rPr lang="tr-TR" altLang="ja-JP" dirty="0" smtClean="0">
                <a:hlinkClick r:id="rId3"/>
              </a:rPr>
              <a:t>.</a:t>
            </a:r>
            <a:r>
              <a:rPr lang="tr-TR" altLang="ja-JP" dirty="0" err="1" smtClean="0">
                <a:hlinkClick r:id="rId3"/>
              </a:rPr>
              <a:t>or</a:t>
            </a:r>
            <a:r>
              <a:rPr lang="tr-TR" altLang="ja-JP" dirty="0" smtClean="0">
                <a:hlinkClick r:id="rId3"/>
              </a:rPr>
              <a:t>.</a:t>
            </a:r>
            <a:r>
              <a:rPr lang="tr-TR" altLang="ja-JP" dirty="0" err="1" smtClean="0">
                <a:hlinkClick r:id="rId3"/>
              </a:rPr>
              <a:t>jp</a:t>
            </a:r>
            <a:r>
              <a:rPr lang="tr-TR" altLang="ja-JP" dirty="0" smtClean="0">
                <a:hlinkClick r:id="rId3"/>
              </a:rPr>
              <a:t>/</a:t>
            </a:r>
            <a:r>
              <a:rPr lang="tr-TR" altLang="ja-JP" dirty="0" err="1" smtClean="0">
                <a:hlinkClick r:id="rId3"/>
              </a:rPr>
              <a:t>eiken</a:t>
            </a:r>
            <a:r>
              <a:rPr lang="tr-TR" altLang="ja-JP" dirty="0" smtClean="0">
                <a:hlinkClick r:id="rId3"/>
              </a:rPr>
              <a:t>-</a:t>
            </a:r>
            <a:r>
              <a:rPr lang="tr-TR" altLang="ja-JP" dirty="0" err="1" smtClean="0">
                <a:hlinkClick r:id="rId3"/>
              </a:rPr>
              <a:t>junior</a:t>
            </a:r>
            <a:r>
              <a:rPr lang="tr-TR" altLang="ja-JP" dirty="0" smtClean="0">
                <a:hlinkClick r:id="rId3"/>
              </a:rPr>
              <a:t>/</a:t>
            </a:r>
            <a:r>
              <a:rPr lang="tr-TR" altLang="ja-JP" dirty="0" err="1" smtClean="0">
                <a:hlinkClick r:id="rId3"/>
              </a:rPr>
              <a:t>enjoy</a:t>
            </a:r>
            <a:r>
              <a:rPr lang="tr-TR" altLang="ja-JP" dirty="0" smtClean="0">
                <a:hlinkClick r:id="rId3"/>
              </a:rPr>
              <a:t>/</a:t>
            </a:r>
            <a:r>
              <a:rPr lang="tr-TR" altLang="ja-JP" dirty="0" err="1" smtClean="0">
                <a:hlinkClick r:id="rId3"/>
              </a:rPr>
              <a:t>welcome</a:t>
            </a:r>
            <a:r>
              <a:rPr lang="tr-TR" altLang="ja-JP" dirty="0" smtClean="0">
                <a:hlinkClick r:id="rId3"/>
              </a:rPr>
              <a:t>/detail01/</a:t>
            </a:r>
            <a:r>
              <a:rPr lang="tr-TR" altLang="ja-JP" dirty="0" err="1" smtClean="0">
                <a:hlinkClick r:id="rId3"/>
              </a:rPr>
              <a:t>detail</a:t>
            </a:r>
            <a:r>
              <a:rPr lang="tr-TR" altLang="ja-JP" dirty="0" smtClean="0">
                <a:hlinkClick r:id="rId3"/>
              </a:rPr>
              <a:t>_07.html</a:t>
            </a:r>
            <a:endParaRPr lang="en-US" altLang="ja-JP" dirty="0" smtClean="0"/>
          </a:p>
          <a:p>
            <a:endParaRPr lang="ja-JP" altLang="en-US" dirty="0" smtClean="0"/>
          </a:p>
          <a:p>
            <a:endParaRPr lang="tr-T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dirty="0" smtClean="0"/>
              <a:t>II. DERS</a:t>
            </a:r>
            <a:endParaRPr lang="en-US" dirty="0"/>
          </a:p>
        </p:txBody>
      </p:sp>
      <p:sp>
        <p:nvSpPr>
          <p:cNvPr id="3" name="Alt Başlık 2"/>
          <p:cNvSpPr>
            <a:spLocks noGrp="1"/>
          </p:cNvSpPr>
          <p:nvPr>
            <p:ph type="subTitle" idx="1"/>
          </p:nvPr>
        </p:nvSpPr>
        <p:spPr/>
        <p:txBody>
          <a:bodyPr/>
          <a:lstStyle/>
          <a:p>
            <a:r>
              <a:rPr lang="tr-TR" dirty="0" smtClean="0"/>
              <a:t>DİL VE kültür </a:t>
            </a:r>
            <a:r>
              <a:rPr lang="tr-TR" dirty="0" smtClean="0"/>
              <a:t>ilişkisi</a:t>
            </a:r>
            <a:endParaRPr lang="tr-TR" dirty="0" smtClean="0"/>
          </a:p>
        </p:txBody>
      </p:sp>
    </p:spTree>
    <p:extLst>
      <p:ext uri="{BB962C8B-B14F-4D97-AF65-F5344CB8AC3E}">
        <p14:creationId xmlns:p14="http://schemas.microsoft.com/office/powerpoint/2010/main" xmlns="" val="282084290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en-US" dirty="0"/>
          </a:p>
        </p:txBody>
      </p:sp>
      <p:sp>
        <p:nvSpPr>
          <p:cNvPr id="3" name="İçerik Yer Tutucusu 2"/>
          <p:cNvSpPr>
            <a:spLocks noGrp="1"/>
          </p:cNvSpPr>
          <p:nvPr>
            <p:ph sz="quarter" idx="13"/>
          </p:nvPr>
        </p:nvSpPr>
        <p:spPr/>
        <p:txBody>
          <a:bodyPr/>
          <a:lstStyle/>
          <a:p>
            <a:r>
              <a:rPr lang="tr-TR" dirty="0" smtClean="0"/>
              <a:t>Dil NEDİR?</a:t>
            </a:r>
            <a:endParaRPr lang="tr-TR" dirty="0"/>
          </a:p>
          <a:p>
            <a:pPr marL="457200" lvl="1" indent="0">
              <a:buNone/>
            </a:pPr>
            <a:r>
              <a:rPr lang="tr-TR" dirty="0"/>
              <a:t>Japonca ve Türkçe </a:t>
            </a:r>
            <a:r>
              <a:rPr lang="tr-TR" dirty="0" smtClean="0"/>
              <a:t>SÖZLÜKLERDE dilin </a:t>
            </a:r>
            <a:r>
              <a:rPr lang="tr-TR" dirty="0"/>
              <a:t>tanımlanış </a:t>
            </a:r>
            <a:r>
              <a:rPr lang="tr-TR" dirty="0" err="1" smtClean="0"/>
              <a:t>biçimlerı</a:t>
            </a:r>
            <a:endParaRPr lang="tr-TR" dirty="0" smtClean="0"/>
          </a:p>
          <a:p>
            <a:r>
              <a:rPr lang="tr-TR" dirty="0" smtClean="0"/>
              <a:t>Kültür nedir?</a:t>
            </a:r>
          </a:p>
          <a:p>
            <a:pPr marL="685800" lvl="2">
              <a:spcBef>
                <a:spcPts val="1000"/>
              </a:spcBef>
            </a:pPr>
            <a:r>
              <a:rPr lang="tr-TR" dirty="0"/>
              <a:t>Japonca ve Türkçe SÖZLÜKLERDE KÜLTÜRÜN tanımlanış </a:t>
            </a:r>
            <a:r>
              <a:rPr lang="tr-TR" smtClean="0"/>
              <a:t>biçimlerı</a:t>
            </a:r>
            <a:endParaRPr lang="tr-TR" dirty="0" smtClean="0"/>
          </a:p>
          <a:p>
            <a:pPr marL="228600" lvl="1">
              <a:spcBef>
                <a:spcPts val="1000"/>
              </a:spcBef>
            </a:pPr>
            <a:r>
              <a:rPr lang="tr-TR" dirty="0"/>
              <a:t>Dil- kültür </a:t>
            </a:r>
            <a:r>
              <a:rPr lang="tr-TR" dirty="0" smtClean="0"/>
              <a:t>bağıntısı</a:t>
            </a:r>
          </a:p>
        </p:txBody>
      </p:sp>
    </p:spTree>
    <p:extLst>
      <p:ext uri="{BB962C8B-B14F-4D97-AF65-F5344CB8AC3E}">
        <p14:creationId xmlns:p14="http://schemas.microsoft.com/office/powerpoint/2010/main" xmlns="" val="100108119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DİL-KÜLTÜR</a:t>
            </a:r>
            <a:endParaRPr lang="en-US" dirty="0"/>
          </a:p>
        </p:txBody>
      </p:sp>
      <p:sp>
        <p:nvSpPr>
          <p:cNvPr id="3" name="İçerik Yer Tutucusu 2"/>
          <p:cNvSpPr>
            <a:spLocks noGrp="1"/>
          </p:cNvSpPr>
          <p:nvPr>
            <p:ph sz="quarter" idx="13"/>
          </p:nvPr>
        </p:nvSpPr>
        <p:spPr/>
        <p:txBody>
          <a:bodyPr>
            <a:normAutofit fontScale="70000" lnSpcReduction="20000"/>
          </a:bodyPr>
          <a:lstStyle/>
          <a:p>
            <a:r>
              <a:rPr lang="tr-TR" dirty="0" err="1" smtClean="0"/>
              <a:t>Humboldt’un</a:t>
            </a:r>
            <a:r>
              <a:rPr lang="tr-TR" dirty="0" smtClean="0"/>
              <a:t> Dil-içi Dünya görüşü</a:t>
            </a:r>
          </a:p>
          <a:p>
            <a:pPr lvl="1"/>
            <a:r>
              <a:rPr lang="tr-TR" dirty="0"/>
              <a:t>Dillerin sözcükleri bütünde aynı anlamı gösterseler bile gerçekten eş anlamlı değildir</a:t>
            </a:r>
          </a:p>
          <a:p>
            <a:pPr lvl="1"/>
            <a:r>
              <a:rPr lang="tr-TR" dirty="0"/>
              <a:t> Ulusların </a:t>
            </a:r>
            <a:r>
              <a:rPr lang="tr-TR" dirty="0" err="1"/>
              <a:t>Dunya</a:t>
            </a:r>
            <a:r>
              <a:rPr lang="tr-TR" dirty="0"/>
              <a:t> Görüşleri dillerinden </a:t>
            </a:r>
            <a:r>
              <a:rPr lang="tr-TR" dirty="0" smtClean="0"/>
              <a:t>çıkarılabilir</a:t>
            </a:r>
          </a:p>
          <a:p>
            <a:r>
              <a:rPr lang="tr-TR" dirty="0" smtClean="0"/>
              <a:t>LOCKE</a:t>
            </a:r>
          </a:p>
          <a:p>
            <a:pPr lvl="1"/>
            <a:r>
              <a:rPr lang="tr-TR" dirty="0" smtClean="0"/>
              <a:t>Bir sözcük bütün anlamları ile birlikte tam anlamıyla anlaşılabilir</a:t>
            </a:r>
          </a:p>
          <a:p>
            <a:pPr lvl="1"/>
            <a:r>
              <a:rPr lang="tr-TR" dirty="0" smtClean="0"/>
              <a:t>Bütün anlamları ile birlikte birbirini tam olarak yansıtan sözcüklere rastlamak imkansızdır.</a:t>
            </a:r>
          </a:p>
          <a:p>
            <a:r>
              <a:rPr lang="tr-TR" dirty="0" err="1" smtClean="0"/>
              <a:t>POrZİG</a:t>
            </a:r>
            <a:endParaRPr lang="tr-TR" dirty="0"/>
          </a:p>
          <a:p>
            <a:pPr lvl="1"/>
            <a:r>
              <a:rPr lang="tr-TR" dirty="0"/>
              <a:t>Kültürün bulunduğu her yerde onun koşulu olan dili, onu konuşanların ortaklığını Buluruz</a:t>
            </a:r>
            <a:r>
              <a:rPr lang="tr-TR" dirty="0" smtClean="0"/>
              <a:t>.</a:t>
            </a:r>
          </a:p>
          <a:p>
            <a:pPr lvl="1"/>
            <a:r>
              <a:rPr lang="en-US" dirty="0" smtClean="0"/>
              <a:t>Her </a:t>
            </a:r>
            <a:r>
              <a:rPr lang="en-US" dirty="0" err="1"/>
              <a:t>dil</a:t>
            </a:r>
            <a:r>
              <a:rPr lang="en-US" dirty="0"/>
              <a:t> </a:t>
            </a:r>
            <a:r>
              <a:rPr lang="en-US" dirty="0" err="1"/>
              <a:t>ifadesi</a:t>
            </a:r>
            <a:r>
              <a:rPr lang="en-US" dirty="0"/>
              <a:t>, </a:t>
            </a:r>
            <a:r>
              <a:rPr lang="en-US" dirty="0" err="1"/>
              <a:t>realiteden</a:t>
            </a:r>
            <a:r>
              <a:rPr lang="en-US" dirty="0"/>
              <a:t> </a:t>
            </a:r>
            <a:r>
              <a:rPr lang="en-US" dirty="0" err="1"/>
              <a:t>bir</a:t>
            </a:r>
            <a:r>
              <a:rPr lang="en-US" dirty="0"/>
              <a:t> </a:t>
            </a:r>
            <a:r>
              <a:rPr lang="en-US" dirty="0" err="1"/>
              <a:t>parçayı</a:t>
            </a:r>
            <a:r>
              <a:rPr lang="en-US" dirty="0"/>
              <a:t>, </a:t>
            </a:r>
            <a:r>
              <a:rPr lang="en-US" dirty="0" err="1"/>
              <a:t>dış</a:t>
            </a:r>
            <a:r>
              <a:rPr lang="en-US" dirty="0"/>
              <a:t> </a:t>
            </a:r>
            <a:r>
              <a:rPr lang="en-US" dirty="0" err="1"/>
              <a:t>dünyadan</a:t>
            </a:r>
            <a:r>
              <a:rPr lang="en-US" dirty="0"/>
              <a:t> </a:t>
            </a:r>
            <a:r>
              <a:rPr lang="en-US" dirty="0" err="1"/>
              <a:t>bir</a:t>
            </a:r>
            <a:r>
              <a:rPr lang="en-US" dirty="0"/>
              <a:t> </a:t>
            </a:r>
            <a:r>
              <a:rPr lang="en-US" dirty="0" err="1"/>
              <a:t>olguyu</a:t>
            </a:r>
            <a:r>
              <a:rPr lang="en-US" dirty="0"/>
              <a:t> </a:t>
            </a:r>
            <a:r>
              <a:rPr lang="en-US" dirty="0" err="1"/>
              <a:t>kastetmek</a:t>
            </a:r>
            <a:r>
              <a:rPr lang="en-US" dirty="0"/>
              <a:t> </a:t>
            </a:r>
            <a:r>
              <a:rPr lang="en-US" dirty="0" err="1"/>
              <a:t>kudretine</a:t>
            </a:r>
            <a:r>
              <a:rPr lang="en-US" dirty="0"/>
              <a:t> </a:t>
            </a:r>
            <a:r>
              <a:rPr lang="en-US" dirty="0" err="1"/>
              <a:t>sahiptir</a:t>
            </a:r>
            <a:r>
              <a:rPr lang="en-US" dirty="0"/>
              <a:t> </a:t>
            </a:r>
            <a:r>
              <a:rPr lang="en-US" dirty="0" err="1"/>
              <a:t>ve</a:t>
            </a:r>
            <a:r>
              <a:rPr lang="en-US" dirty="0"/>
              <a:t> </a:t>
            </a:r>
            <a:r>
              <a:rPr lang="en-US" dirty="0" err="1"/>
              <a:t>bununla</a:t>
            </a:r>
            <a:r>
              <a:rPr lang="en-US" dirty="0"/>
              <a:t> </a:t>
            </a:r>
            <a:r>
              <a:rPr lang="en-US" dirty="0" err="1"/>
              <a:t>görevlidir</a:t>
            </a:r>
            <a:r>
              <a:rPr lang="en-US" dirty="0"/>
              <a:t>. Dili </a:t>
            </a:r>
            <a:r>
              <a:rPr lang="en-US" dirty="0" err="1"/>
              <a:t>dil</a:t>
            </a:r>
            <a:r>
              <a:rPr lang="en-US" dirty="0"/>
              <a:t> </a:t>
            </a:r>
            <a:r>
              <a:rPr lang="en-US" dirty="0" err="1"/>
              <a:t>yapan</a:t>
            </a:r>
            <a:r>
              <a:rPr lang="en-US" dirty="0"/>
              <a:t> da </a:t>
            </a:r>
            <a:r>
              <a:rPr lang="en-US" dirty="0" err="1"/>
              <a:t>zaten</a:t>
            </a:r>
            <a:r>
              <a:rPr lang="en-US" dirty="0"/>
              <a:t> </a:t>
            </a:r>
            <a:r>
              <a:rPr lang="en-US" dirty="0" err="1" smtClean="0"/>
              <a:t>budur</a:t>
            </a:r>
            <a:r>
              <a:rPr lang="en-US" dirty="0"/>
              <a:t> (1995:155) </a:t>
            </a:r>
            <a:endParaRPr lang="tr-TR" dirty="0" smtClean="0"/>
          </a:p>
          <a:p>
            <a:r>
              <a:rPr lang="tr-TR" dirty="0"/>
              <a:t>WİTTGENSTEİN</a:t>
            </a:r>
          </a:p>
          <a:p>
            <a:pPr lvl="1"/>
            <a:r>
              <a:rPr lang="tr-TR" dirty="0"/>
              <a:t>Dilimin sınırları dünyamın sınırları</a:t>
            </a:r>
          </a:p>
          <a:p>
            <a:pPr marL="457200" lvl="1" indent="0">
              <a:buNone/>
            </a:pPr>
            <a:endParaRPr lang="tr-TR" dirty="0" smtClean="0"/>
          </a:p>
          <a:p>
            <a:pPr marL="457200" lvl="1" indent="0">
              <a:buNone/>
            </a:pPr>
            <a:endParaRPr lang="tr-TR" dirty="0" smtClean="0"/>
          </a:p>
          <a:p>
            <a:pPr lvl="1"/>
            <a:endParaRPr lang="en-US" dirty="0"/>
          </a:p>
        </p:txBody>
      </p:sp>
    </p:spTree>
    <p:extLst>
      <p:ext uri="{BB962C8B-B14F-4D97-AF65-F5344CB8AC3E}">
        <p14:creationId xmlns:p14="http://schemas.microsoft.com/office/powerpoint/2010/main" xmlns="" val="39904788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en-US" dirty="0"/>
          </a:p>
        </p:txBody>
      </p:sp>
      <p:sp>
        <p:nvSpPr>
          <p:cNvPr id="3" name="İçerik Yer Tutucusu 2"/>
          <p:cNvSpPr>
            <a:spLocks noGrp="1"/>
          </p:cNvSpPr>
          <p:nvPr>
            <p:ph sz="quarter" idx="13"/>
          </p:nvPr>
        </p:nvSpPr>
        <p:spPr/>
        <p:txBody>
          <a:bodyPr>
            <a:normAutofit fontScale="92500" lnSpcReduction="20000"/>
          </a:bodyPr>
          <a:lstStyle/>
          <a:p>
            <a:r>
              <a:rPr lang="tr-TR" dirty="0" err="1" smtClean="0"/>
              <a:t>Weisberger</a:t>
            </a:r>
            <a:r>
              <a:rPr lang="tr-TR" dirty="0" smtClean="0"/>
              <a:t> (1949)</a:t>
            </a:r>
          </a:p>
          <a:p>
            <a:pPr marL="685800" lvl="2">
              <a:spcBef>
                <a:spcPts val="1000"/>
              </a:spcBef>
            </a:pPr>
            <a:r>
              <a:rPr lang="en-US" dirty="0"/>
              <a:t>“</a:t>
            </a:r>
            <a:r>
              <a:rPr lang="en-US" dirty="0" err="1"/>
              <a:t>dil</a:t>
            </a:r>
            <a:r>
              <a:rPr lang="en-US" dirty="0"/>
              <a:t>, </a:t>
            </a:r>
            <a:r>
              <a:rPr lang="en-US" dirty="0" err="1"/>
              <a:t>dünyayı</a:t>
            </a:r>
            <a:r>
              <a:rPr lang="en-US" dirty="0"/>
              <a:t> </a:t>
            </a:r>
            <a:r>
              <a:rPr lang="en-US" dirty="0" err="1"/>
              <a:t>söze</a:t>
            </a:r>
            <a:r>
              <a:rPr lang="en-US" dirty="0"/>
              <a:t> </a:t>
            </a:r>
            <a:r>
              <a:rPr lang="en-US" dirty="0" err="1"/>
              <a:t>dönüştürme</a:t>
            </a:r>
            <a:r>
              <a:rPr lang="en-US" dirty="0"/>
              <a:t> </a:t>
            </a:r>
            <a:r>
              <a:rPr lang="en-US" dirty="0" err="1"/>
              <a:t>olayıdır</a:t>
            </a:r>
            <a:r>
              <a:rPr lang="en-US" dirty="0"/>
              <a:t> </a:t>
            </a:r>
            <a:r>
              <a:rPr lang="en-US" dirty="0" err="1"/>
              <a:t>ve</a:t>
            </a:r>
            <a:r>
              <a:rPr lang="en-US" dirty="0"/>
              <a:t> </a:t>
            </a:r>
            <a:r>
              <a:rPr lang="en-US" dirty="0" err="1"/>
              <a:t>insanlar</a:t>
            </a:r>
            <a:r>
              <a:rPr lang="en-US" dirty="0"/>
              <a:t> </a:t>
            </a:r>
            <a:r>
              <a:rPr lang="en-US" dirty="0" err="1"/>
              <a:t>bir</a:t>
            </a:r>
            <a:r>
              <a:rPr lang="en-US" dirty="0"/>
              <a:t> ‘</a:t>
            </a:r>
            <a:r>
              <a:rPr lang="en-US" dirty="0" err="1"/>
              <a:t>dil</a:t>
            </a:r>
            <a:r>
              <a:rPr lang="en-US" dirty="0"/>
              <a:t> </a:t>
            </a:r>
            <a:r>
              <a:rPr lang="en-US" dirty="0" err="1"/>
              <a:t>ara</a:t>
            </a:r>
            <a:r>
              <a:rPr lang="en-US" dirty="0"/>
              <a:t> </a:t>
            </a:r>
            <a:r>
              <a:rPr lang="en-US" dirty="0" err="1"/>
              <a:t>dünya</a:t>
            </a:r>
            <a:r>
              <a:rPr lang="en-US" dirty="0"/>
              <a:t>’</a:t>
            </a:r>
            <a:r>
              <a:rPr lang="tr-TR" dirty="0"/>
              <a:t> içinde </a:t>
            </a:r>
            <a:r>
              <a:rPr lang="en-US" dirty="0" err="1"/>
              <a:t>yaşamaktadırlar</a:t>
            </a:r>
            <a:r>
              <a:rPr lang="en-US" dirty="0"/>
              <a:t>. </a:t>
            </a:r>
            <a:r>
              <a:rPr lang="en-US" dirty="0" err="1"/>
              <a:t>Dilin</a:t>
            </a:r>
            <a:r>
              <a:rPr lang="en-US" dirty="0"/>
              <a:t> </a:t>
            </a:r>
            <a:r>
              <a:rPr lang="en-US" dirty="0" err="1"/>
              <a:t>anlattığı</a:t>
            </a:r>
            <a:r>
              <a:rPr lang="en-US" dirty="0"/>
              <a:t> </a:t>
            </a:r>
            <a:r>
              <a:rPr lang="en-US" dirty="0" err="1"/>
              <a:t>gerçek</a:t>
            </a:r>
            <a:r>
              <a:rPr lang="en-US" dirty="0"/>
              <a:t> de </a:t>
            </a:r>
            <a:r>
              <a:rPr lang="en-US" dirty="0" err="1"/>
              <a:t>ancak</a:t>
            </a:r>
            <a:r>
              <a:rPr lang="en-US" dirty="0"/>
              <a:t> </a:t>
            </a:r>
            <a:r>
              <a:rPr lang="en-US" dirty="0" err="1"/>
              <a:t>insanların</a:t>
            </a:r>
            <a:r>
              <a:rPr lang="en-US" dirty="0"/>
              <a:t> </a:t>
            </a:r>
            <a:r>
              <a:rPr lang="en-US" dirty="0" err="1"/>
              <a:t>zihninin</a:t>
            </a:r>
            <a:r>
              <a:rPr lang="en-US" dirty="0"/>
              <a:t> </a:t>
            </a:r>
            <a:r>
              <a:rPr lang="en-US" dirty="0" err="1"/>
              <a:t>süzgecinden</a:t>
            </a:r>
            <a:r>
              <a:rPr lang="en-US" dirty="0"/>
              <a:t> </a:t>
            </a:r>
            <a:r>
              <a:rPr lang="en-US" dirty="0" err="1"/>
              <a:t>geçmiş</a:t>
            </a:r>
            <a:r>
              <a:rPr lang="en-US" dirty="0"/>
              <a:t> </a:t>
            </a:r>
            <a:r>
              <a:rPr lang="en-US" dirty="0" err="1"/>
              <a:t>gerçektir</a:t>
            </a:r>
            <a:r>
              <a:rPr lang="en-US" dirty="0"/>
              <a:t>” (</a:t>
            </a:r>
            <a:r>
              <a:rPr lang="en-US" dirty="0" err="1"/>
              <a:t>Akt</a:t>
            </a:r>
            <a:r>
              <a:rPr lang="en-US" dirty="0"/>
              <a:t>. </a:t>
            </a:r>
            <a:r>
              <a:rPr lang="en-US" dirty="0" err="1"/>
              <a:t>Kayaalp</a:t>
            </a:r>
            <a:r>
              <a:rPr lang="en-US" dirty="0"/>
              <a:t>, 1998: 69) </a:t>
            </a:r>
            <a:endParaRPr lang="tr-TR" dirty="0" smtClean="0"/>
          </a:p>
          <a:p>
            <a:r>
              <a:rPr lang="tr-TR" dirty="0" smtClean="0"/>
              <a:t>HALLIDAY</a:t>
            </a:r>
          </a:p>
          <a:p>
            <a:pPr lvl="1"/>
            <a:r>
              <a:rPr lang="en-US" dirty="0"/>
              <a:t>“</a:t>
            </a:r>
            <a:r>
              <a:rPr lang="en-US" dirty="0" err="1"/>
              <a:t>dil</a:t>
            </a:r>
            <a:r>
              <a:rPr lang="en-US" dirty="0"/>
              <a:t>, </a:t>
            </a:r>
            <a:r>
              <a:rPr lang="en-US" dirty="0" err="1"/>
              <a:t>içeriğin</a:t>
            </a:r>
            <a:r>
              <a:rPr lang="en-US" dirty="0"/>
              <a:t> </a:t>
            </a:r>
            <a:r>
              <a:rPr lang="en-US" dirty="0" err="1"/>
              <a:t>ifade</a:t>
            </a:r>
            <a:r>
              <a:rPr lang="en-US" dirty="0"/>
              <a:t> </a:t>
            </a:r>
            <a:r>
              <a:rPr lang="en-US" dirty="0" err="1"/>
              <a:t>edilmesini</a:t>
            </a:r>
            <a:r>
              <a:rPr lang="en-US" dirty="0"/>
              <a:t> </a:t>
            </a:r>
            <a:r>
              <a:rPr lang="en-US" dirty="0" err="1"/>
              <a:t>sağlar</a:t>
            </a:r>
            <a:r>
              <a:rPr lang="en-US" dirty="0"/>
              <a:t>; </a:t>
            </a:r>
            <a:r>
              <a:rPr lang="en-US" dirty="0" err="1"/>
              <a:t>kendi</a:t>
            </a:r>
            <a:r>
              <a:rPr lang="en-US" dirty="0"/>
              <a:t> </a:t>
            </a:r>
            <a:r>
              <a:rPr lang="en-US" dirty="0" err="1"/>
              <a:t>bilincinin</a:t>
            </a:r>
            <a:r>
              <a:rPr lang="en-US" dirty="0"/>
              <a:t> </a:t>
            </a:r>
            <a:r>
              <a:rPr lang="en-US" dirty="0" err="1"/>
              <a:t>iç</a:t>
            </a:r>
            <a:r>
              <a:rPr lang="en-US" dirty="0"/>
              <a:t> </a:t>
            </a:r>
            <a:r>
              <a:rPr lang="en-US" dirty="0" err="1"/>
              <a:t>dünyası</a:t>
            </a:r>
            <a:r>
              <a:rPr lang="en-US" dirty="0"/>
              <a:t> da </a:t>
            </a:r>
            <a:r>
              <a:rPr lang="en-US" dirty="0" err="1"/>
              <a:t>dahil</a:t>
            </a:r>
            <a:r>
              <a:rPr lang="en-US" dirty="0"/>
              <a:t> </a:t>
            </a:r>
            <a:r>
              <a:rPr lang="en-US" dirty="0" err="1"/>
              <a:t>olmak</a:t>
            </a:r>
            <a:r>
              <a:rPr lang="en-US" dirty="0"/>
              <a:t> </a:t>
            </a:r>
            <a:r>
              <a:rPr lang="en-US" dirty="0" err="1"/>
              <a:t>üzere</a:t>
            </a:r>
            <a:r>
              <a:rPr lang="en-US" dirty="0"/>
              <a:t>, </a:t>
            </a:r>
            <a:r>
              <a:rPr lang="en-US" dirty="0" err="1"/>
              <a:t>konuşanın</a:t>
            </a:r>
            <a:r>
              <a:rPr lang="en-US" dirty="0"/>
              <a:t> </a:t>
            </a:r>
            <a:r>
              <a:rPr lang="en-US" dirty="0" err="1"/>
              <a:t>gerçek</a:t>
            </a:r>
            <a:r>
              <a:rPr lang="en-US" dirty="0"/>
              <a:t> </a:t>
            </a:r>
            <a:r>
              <a:rPr lang="en-US" dirty="0" err="1"/>
              <a:t>dünyayı</a:t>
            </a:r>
            <a:r>
              <a:rPr lang="en-US" dirty="0"/>
              <a:t> </a:t>
            </a:r>
            <a:r>
              <a:rPr lang="en-US" dirty="0" err="1"/>
              <a:t>ifade</a:t>
            </a:r>
            <a:r>
              <a:rPr lang="en-US" dirty="0"/>
              <a:t> </a:t>
            </a:r>
            <a:r>
              <a:rPr lang="en-US" dirty="0" err="1"/>
              <a:t>etmesine</a:t>
            </a:r>
            <a:r>
              <a:rPr lang="en-US" dirty="0"/>
              <a:t> </a:t>
            </a:r>
            <a:r>
              <a:rPr lang="en-US" dirty="0" err="1" smtClean="0"/>
              <a:t>yarar</a:t>
            </a:r>
            <a:endParaRPr lang="tr-TR" dirty="0" smtClean="0"/>
          </a:p>
          <a:p>
            <a:r>
              <a:rPr lang="en-US" dirty="0" err="1"/>
              <a:t>Cündioğlu</a:t>
            </a:r>
            <a:r>
              <a:rPr lang="en-US" dirty="0"/>
              <a:t> (1997: 189</a:t>
            </a:r>
            <a:r>
              <a:rPr lang="en-US" dirty="0" smtClean="0"/>
              <a:t>)</a:t>
            </a:r>
            <a:endParaRPr lang="tr-TR" dirty="0" smtClean="0"/>
          </a:p>
          <a:p>
            <a:pPr lvl="1"/>
            <a:r>
              <a:rPr lang="en-US" dirty="0" smtClean="0"/>
              <a:t> </a:t>
            </a:r>
            <a:r>
              <a:rPr lang="en-US" dirty="0" err="1"/>
              <a:t>bu</a:t>
            </a:r>
            <a:r>
              <a:rPr lang="en-US" dirty="0"/>
              <a:t> </a:t>
            </a:r>
            <a:r>
              <a:rPr lang="en-US" dirty="0" err="1"/>
              <a:t>durumu</a:t>
            </a:r>
            <a:r>
              <a:rPr lang="en-US" dirty="0"/>
              <a:t>; “</a:t>
            </a:r>
            <a:r>
              <a:rPr lang="en-US" dirty="0" err="1"/>
              <a:t>sözcük</a:t>
            </a:r>
            <a:r>
              <a:rPr lang="en-US" dirty="0"/>
              <a:t> </a:t>
            </a:r>
            <a:r>
              <a:rPr lang="en-US" dirty="0" err="1"/>
              <a:t>olmadan</a:t>
            </a:r>
            <a:r>
              <a:rPr lang="en-US" dirty="0"/>
              <a:t> </a:t>
            </a:r>
            <a:r>
              <a:rPr lang="en-US" dirty="0" err="1"/>
              <a:t>varlık</a:t>
            </a:r>
            <a:r>
              <a:rPr lang="en-US" dirty="0"/>
              <a:t> </a:t>
            </a:r>
            <a:r>
              <a:rPr lang="en-US" dirty="0" err="1"/>
              <a:t>suskunluğa</a:t>
            </a:r>
            <a:r>
              <a:rPr lang="en-US" dirty="0"/>
              <a:t>, </a:t>
            </a:r>
            <a:r>
              <a:rPr lang="en-US" dirty="0" err="1"/>
              <a:t>sessizliğe</a:t>
            </a:r>
            <a:r>
              <a:rPr lang="en-US" dirty="0"/>
              <a:t>, </a:t>
            </a:r>
            <a:r>
              <a:rPr lang="en-US" dirty="0" err="1"/>
              <a:t>anlamsızlığa</a:t>
            </a:r>
            <a:r>
              <a:rPr lang="en-US" dirty="0"/>
              <a:t> </a:t>
            </a:r>
            <a:r>
              <a:rPr lang="en-US" dirty="0" err="1"/>
              <a:t>gömülürdü</a:t>
            </a:r>
            <a:r>
              <a:rPr lang="en-US" dirty="0"/>
              <a:t>, </a:t>
            </a:r>
            <a:r>
              <a:rPr lang="en-US" dirty="0" err="1"/>
              <a:t>hatta</a:t>
            </a:r>
            <a:r>
              <a:rPr lang="en-US" dirty="0"/>
              <a:t> </a:t>
            </a:r>
            <a:r>
              <a:rPr lang="en-US" dirty="0" err="1"/>
              <a:t>var</a:t>
            </a:r>
            <a:r>
              <a:rPr lang="en-US" dirty="0"/>
              <a:t> </a:t>
            </a:r>
            <a:r>
              <a:rPr lang="en-US" dirty="0" err="1"/>
              <a:t>olamazdı</a:t>
            </a:r>
            <a:r>
              <a:rPr lang="en-US" dirty="0"/>
              <a:t>, </a:t>
            </a:r>
            <a:r>
              <a:rPr lang="en-US" dirty="0" err="1"/>
              <a:t>çünkü</a:t>
            </a:r>
            <a:r>
              <a:rPr lang="en-US" dirty="0"/>
              <a:t> </a:t>
            </a:r>
            <a:r>
              <a:rPr lang="en-US" dirty="0" err="1"/>
              <a:t>varlığını</a:t>
            </a:r>
            <a:r>
              <a:rPr lang="en-US" dirty="0"/>
              <a:t> </a:t>
            </a:r>
            <a:r>
              <a:rPr lang="en-US" dirty="0" err="1"/>
              <a:t>ifade</a:t>
            </a:r>
            <a:r>
              <a:rPr lang="en-US" dirty="0"/>
              <a:t> </a:t>
            </a:r>
            <a:r>
              <a:rPr lang="en-US" dirty="0" err="1"/>
              <a:t>edemezdi</a:t>
            </a:r>
            <a:r>
              <a:rPr lang="en-US" dirty="0"/>
              <a:t>. </a:t>
            </a:r>
            <a:r>
              <a:rPr lang="en-US" dirty="0" err="1"/>
              <a:t>Dil</a:t>
            </a:r>
            <a:r>
              <a:rPr lang="en-US" dirty="0"/>
              <a:t> </a:t>
            </a:r>
            <a:r>
              <a:rPr lang="en-US" dirty="0" err="1"/>
              <a:t>kavrama</a:t>
            </a:r>
            <a:r>
              <a:rPr lang="en-US" dirty="0"/>
              <a:t>, </a:t>
            </a:r>
            <a:r>
              <a:rPr lang="en-US" dirty="0" err="1"/>
              <a:t>kavram</a:t>
            </a:r>
            <a:r>
              <a:rPr lang="en-US" dirty="0"/>
              <a:t> da </a:t>
            </a:r>
            <a:r>
              <a:rPr lang="en-US" dirty="0" err="1"/>
              <a:t>varlığa</a:t>
            </a:r>
            <a:r>
              <a:rPr lang="en-US" dirty="0"/>
              <a:t>, </a:t>
            </a:r>
            <a:r>
              <a:rPr lang="en-US" dirty="0" err="1"/>
              <a:t>varlıklara</a:t>
            </a:r>
            <a:r>
              <a:rPr lang="en-US" dirty="0"/>
              <a:t> </a:t>
            </a:r>
            <a:r>
              <a:rPr lang="en-US" dirty="0" err="1"/>
              <a:t>uzanır</a:t>
            </a:r>
            <a:r>
              <a:rPr lang="en-US" dirty="0"/>
              <a:t>; </a:t>
            </a:r>
            <a:r>
              <a:rPr lang="en-US" dirty="0" err="1"/>
              <a:t>gerçeklik</a:t>
            </a:r>
            <a:r>
              <a:rPr lang="en-US" dirty="0"/>
              <a:t> de </a:t>
            </a:r>
            <a:r>
              <a:rPr lang="en-US" dirty="0" err="1"/>
              <a:t>işte</a:t>
            </a:r>
            <a:r>
              <a:rPr lang="en-US" dirty="0"/>
              <a:t> </a:t>
            </a:r>
            <a:r>
              <a:rPr lang="en-US" dirty="0" err="1"/>
              <a:t>bu</a:t>
            </a:r>
            <a:r>
              <a:rPr lang="en-US" dirty="0"/>
              <a:t> </a:t>
            </a:r>
            <a:r>
              <a:rPr lang="en-US" dirty="0" err="1"/>
              <a:t>sürecin</a:t>
            </a:r>
            <a:r>
              <a:rPr lang="en-US" dirty="0"/>
              <a:t> </a:t>
            </a:r>
            <a:r>
              <a:rPr lang="en-US" dirty="0" err="1"/>
              <a:t>bütünlüğünde</a:t>
            </a:r>
            <a:r>
              <a:rPr lang="en-US" dirty="0"/>
              <a:t> </a:t>
            </a:r>
            <a:r>
              <a:rPr lang="en-US" dirty="0" err="1"/>
              <a:t>tezahür</a:t>
            </a:r>
            <a:r>
              <a:rPr lang="en-US" dirty="0"/>
              <a:t> </a:t>
            </a:r>
            <a:r>
              <a:rPr lang="en-US" dirty="0" err="1"/>
              <a:t>eder</a:t>
            </a:r>
            <a:r>
              <a:rPr lang="en-US" dirty="0"/>
              <a:t>” </a:t>
            </a:r>
            <a:endParaRPr lang="tr-TR" dirty="0" smtClean="0"/>
          </a:p>
        </p:txBody>
      </p:sp>
    </p:spTree>
    <p:extLst>
      <p:ext uri="{BB962C8B-B14F-4D97-AF65-F5344CB8AC3E}">
        <p14:creationId xmlns:p14="http://schemas.microsoft.com/office/powerpoint/2010/main" xmlns="" val="120622936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JAPONCA DİL TANIMI</a:t>
            </a:r>
            <a:r>
              <a:rPr lang="en-US" dirty="0" smtClean="0"/>
              <a:t/>
            </a:r>
            <a:br>
              <a:rPr lang="en-US" dirty="0" smtClean="0"/>
            </a:br>
            <a:r>
              <a:rPr lang="ja-JP" altLang="en-US" dirty="0" smtClean="0"/>
              <a:t>言語</a:t>
            </a:r>
            <a:endParaRPr lang="tr-TR" dirty="0"/>
          </a:p>
        </p:txBody>
      </p:sp>
      <p:sp>
        <p:nvSpPr>
          <p:cNvPr id="3" name="2 İçerik Yer Tutucusu"/>
          <p:cNvSpPr>
            <a:spLocks noGrp="1"/>
          </p:cNvSpPr>
          <p:nvPr>
            <p:ph sz="quarter" idx="13"/>
          </p:nvPr>
        </p:nvSpPr>
        <p:spPr/>
        <p:txBody>
          <a:bodyPr/>
          <a:lstStyle/>
          <a:p>
            <a:r>
              <a:rPr lang="ja-JP" altLang="en-US" dirty="0" smtClean="0"/>
              <a:t>言語：「げん」は漢音、「ご」は呉音。「ことば」の意の字音語的表現。</a:t>
            </a:r>
            <a:endParaRPr lang="en-US" altLang="ja-JP" dirty="0" smtClean="0"/>
          </a:p>
          <a:p>
            <a:pPr>
              <a:buNone/>
            </a:pPr>
            <a:r>
              <a:rPr lang="en-US" altLang="ja-JP" dirty="0" smtClean="0"/>
              <a:t>(</a:t>
            </a:r>
            <a:r>
              <a:rPr lang="ja-JP" altLang="en-US" dirty="0" smtClean="0"/>
              <a:t>新明</a:t>
            </a:r>
            <a:r>
              <a:rPr lang="ja-JP" altLang="en-US" dirty="0" smtClean="0"/>
              <a:t>解　国語辞典</a:t>
            </a:r>
            <a:r>
              <a:rPr lang="tr-TR" altLang="ja-JP" dirty="0" smtClean="0"/>
              <a:t> </a:t>
            </a:r>
            <a:r>
              <a:rPr lang="ja-JP" altLang="en-US" dirty="0" smtClean="0"/>
              <a:t>三省堂、</a:t>
            </a:r>
            <a:r>
              <a:rPr lang="tr-TR" altLang="ja-JP" dirty="0" smtClean="0"/>
              <a:t>6. Baskı)</a:t>
            </a:r>
          </a:p>
          <a:p>
            <a:r>
              <a:rPr lang="ja-JP" altLang="en-US" dirty="0" smtClean="0"/>
              <a:t>音声また</a:t>
            </a:r>
            <a:r>
              <a:rPr lang="ja-JP" altLang="en-US" dirty="0" smtClean="0"/>
              <a:t>は連続文字を思想・感情・意思などを伝え合う体系。また、その行為・ことば・種族、または民族によって違うが、形態から、独立後、膠着語、屈折語・抱会語に分けることもある。</a:t>
            </a:r>
            <a:endParaRPr lang="en-US" altLang="ja-JP" dirty="0" smtClean="0"/>
          </a:p>
          <a:p>
            <a:pPr>
              <a:buNone/>
            </a:pPr>
            <a:r>
              <a:rPr lang="ja-JP" altLang="en-US" dirty="0" smtClean="0"/>
              <a:t>日本語大辞典、講談社</a:t>
            </a:r>
            <a:endParaRPr lang="tr-TR" dirty="0" smtClean="0"/>
          </a:p>
          <a:p>
            <a:pPr>
              <a:buNone/>
            </a:pPr>
            <a:endParaRPr lang="tr-T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JAPONCA DİL TANIMI</a:t>
            </a:r>
            <a:r>
              <a:rPr lang="en-US" altLang="ja-JP" dirty="0" smtClean="0"/>
              <a:t/>
            </a:r>
            <a:br>
              <a:rPr lang="en-US" altLang="ja-JP" dirty="0" smtClean="0"/>
            </a:br>
            <a:r>
              <a:rPr lang="ja-JP" altLang="en-US" dirty="0" smtClean="0"/>
              <a:t>こ</a:t>
            </a:r>
            <a:r>
              <a:rPr lang="ja-JP" altLang="en-US" dirty="0" smtClean="0"/>
              <a:t>とば</a:t>
            </a:r>
            <a:endParaRPr lang="tr-TR" dirty="0"/>
          </a:p>
        </p:txBody>
      </p:sp>
      <p:sp>
        <p:nvSpPr>
          <p:cNvPr id="3" name="2 İçerik Yer Tutucusu"/>
          <p:cNvSpPr>
            <a:spLocks noGrp="1"/>
          </p:cNvSpPr>
          <p:nvPr>
            <p:ph sz="quarter" idx="13"/>
          </p:nvPr>
        </p:nvSpPr>
        <p:spPr/>
        <p:txBody>
          <a:bodyPr/>
          <a:lstStyle/>
          <a:p>
            <a:r>
              <a:rPr lang="ja-JP" altLang="en-US" dirty="0" smtClean="0"/>
              <a:t>その社会を構成する人々が思想・感情。意思などを伝え会うための記号として伝統的な習慣に従って用いる音声。また、その音声による表現行為。</a:t>
            </a:r>
            <a:endParaRPr lang="en-US" altLang="ja-JP" dirty="0" smtClean="0"/>
          </a:p>
          <a:p>
            <a:pPr>
              <a:buNone/>
            </a:pPr>
            <a:r>
              <a:rPr lang="en-US" altLang="ja-JP" dirty="0" smtClean="0"/>
              <a:t>(</a:t>
            </a:r>
            <a:r>
              <a:rPr lang="ja-JP" altLang="en-US" dirty="0" smtClean="0"/>
              <a:t>新明解　国語辞典</a:t>
            </a:r>
            <a:r>
              <a:rPr lang="tr-TR" altLang="ja-JP" dirty="0" smtClean="0"/>
              <a:t> </a:t>
            </a:r>
            <a:r>
              <a:rPr lang="ja-JP" altLang="en-US" dirty="0" smtClean="0"/>
              <a:t>三省堂、</a:t>
            </a:r>
            <a:r>
              <a:rPr lang="tr-TR" altLang="ja-JP" dirty="0" smtClean="0"/>
              <a:t>6. Baskı</a:t>
            </a:r>
            <a:r>
              <a:rPr lang="tr-TR" altLang="ja-JP" dirty="0" smtClean="0"/>
              <a:t>)</a:t>
            </a:r>
            <a:endParaRPr lang="en-US" altLang="ja-JP" dirty="0" smtClean="0"/>
          </a:p>
          <a:p>
            <a:endParaRPr lang="en-US" altLang="ja-JP" dirty="0" smtClean="0"/>
          </a:p>
          <a:p>
            <a:r>
              <a:rPr lang="ja-JP" altLang="en-US" dirty="0" smtClean="0"/>
              <a:t>人間が思想・感情を他人に伝えるために用いる音声やそれを記した文字。</a:t>
            </a:r>
            <a:endParaRPr lang="en-US" altLang="ja-JP" dirty="0" smtClean="0"/>
          </a:p>
          <a:p>
            <a:pPr>
              <a:buNone/>
            </a:pPr>
            <a:r>
              <a:rPr lang="ja-JP" altLang="en-US" dirty="0" smtClean="0"/>
              <a:t>日本語大辞</a:t>
            </a:r>
            <a:r>
              <a:rPr lang="ja-JP" altLang="en-US" dirty="0" smtClean="0"/>
              <a:t>典、講談社</a:t>
            </a:r>
            <a:endParaRPr lang="tr-T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en-US" altLang="ja-JP" dirty="0" smtClean="0"/>
              <a:t>JAPONCADA</a:t>
            </a:r>
            <a:r>
              <a:rPr lang="tr-TR" altLang="ja-JP" dirty="0" smtClean="0"/>
              <a:t> “KÜLTÜR” TANIMI</a:t>
            </a:r>
            <a:endParaRPr lang="tr-TR" dirty="0"/>
          </a:p>
        </p:txBody>
      </p:sp>
      <p:sp>
        <p:nvSpPr>
          <p:cNvPr id="3" name="2 İçerik Yer Tutucusu"/>
          <p:cNvSpPr>
            <a:spLocks noGrp="1"/>
          </p:cNvSpPr>
          <p:nvPr>
            <p:ph sz="quarter" idx="13"/>
          </p:nvPr>
        </p:nvSpPr>
        <p:spPr/>
        <p:txBody>
          <a:bodyPr>
            <a:normAutofit fontScale="92500" lnSpcReduction="20000"/>
          </a:bodyPr>
          <a:lstStyle/>
          <a:p>
            <a:r>
              <a:rPr lang="ja-JP" altLang="en-US" dirty="0" smtClean="0"/>
              <a:t>人間が自然に手を加えて形成してきた物心両面の成果。衣食住をはじめ技術・学問・芸術・道徳・宗教・政治など生活形成の様式と内容とを含む。文明と道義に用いられることが多いが、西洋では人間の精神生活にかかわるものを文化と呼び、技術的発展のニュアンスが強い文明と区別する</a:t>
            </a:r>
            <a:r>
              <a:rPr lang="ja-JP" altLang="en-US" dirty="0" smtClean="0"/>
              <a:t>」</a:t>
            </a:r>
            <a:endParaRPr lang="en-US" altLang="ja-JP" dirty="0" smtClean="0"/>
          </a:p>
          <a:p>
            <a:pPr>
              <a:buNone/>
            </a:pPr>
            <a:r>
              <a:rPr lang="ja-JP" altLang="en-US" dirty="0" smtClean="0"/>
              <a:t>広辞苑</a:t>
            </a:r>
            <a:endParaRPr lang="en-US" altLang="ja-JP" dirty="0" smtClean="0"/>
          </a:p>
          <a:p>
            <a:r>
              <a:rPr lang="ja-JP" altLang="en-US" dirty="0" smtClean="0"/>
              <a:t>そ</a:t>
            </a:r>
            <a:r>
              <a:rPr lang="ja-JP" altLang="en-US" dirty="0" smtClean="0"/>
              <a:t>の人間集</a:t>
            </a:r>
            <a:r>
              <a:rPr lang="ja-JP" altLang="en-US" dirty="0" smtClean="0"/>
              <a:t>団の構成員に共通しの価値観を反映した、物心両面にわたる活動の様式（の総体）。またそれによって作り出されたもの（ただし生物的本能に基づくものは除外する。</a:t>
            </a:r>
            <a:r>
              <a:rPr lang="ja-JP" altLang="en-US" dirty="0" smtClean="0"/>
              <a:t> 狭義では、生産活動と必ずしも直結しない形で 真善美を追求したり 獲得した知識・知恵を伝達したり 人の心に感動を与えたリ する高度の精神活動、すなわち 学問・芸術・宗教・教育・出版などの領域について言う。</a:t>
            </a:r>
            <a:r>
              <a:rPr lang="en-US" altLang="ja-JP" dirty="0" smtClean="0"/>
              <a:t>[</a:t>
            </a:r>
            <a:r>
              <a:rPr lang="ja-JP" altLang="en-US" dirty="0" smtClean="0"/>
              <a:t>後略</a:t>
            </a:r>
            <a:r>
              <a:rPr lang="en-US" altLang="ja-JP" dirty="0" smtClean="0"/>
              <a:t>]〕</a:t>
            </a:r>
            <a:r>
              <a:rPr lang="ja-JP" altLang="en-US" dirty="0" smtClean="0"/>
              <a:t>」</a:t>
            </a:r>
            <a:endParaRPr lang="en-US" altLang="ja-JP" dirty="0" smtClean="0"/>
          </a:p>
          <a:p>
            <a:r>
              <a:rPr lang="ja-JP" altLang="en-US" dirty="0" smtClean="0"/>
              <a:t>新明解　国語辞典</a:t>
            </a:r>
            <a:r>
              <a:rPr lang="tr-TR" altLang="ja-JP" dirty="0" smtClean="0"/>
              <a:t> </a:t>
            </a:r>
            <a:r>
              <a:rPr lang="ja-JP" altLang="en-US" dirty="0" smtClean="0"/>
              <a:t>三省堂、</a:t>
            </a:r>
            <a:r>
              <a:rPr lang="tr-TR" altLang="ja-JP" dirty="0" smtClean="0"/>
              <a:t>6. Baskı</a:t>
            </a:r>
            <a:endParaRPr lang="tr-T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en-US" altLang="ja-JP" dirty="0" smtClean="0"/>
              <a:t>JAPONCADA</a:t>
            </a:r>
            <a:r>
              <a:rPr lang="tr-TR" altLang="ja-JP" dirty="0" smtClean="0"/>
              <a:t> </a:t>
            </a:r>
            <a:r>
              <a:rPr lang="tr-TR" altLang="ja-JP" dirty="0" smtClean="0"/>
              <a:t>“KÜLTÜR” TANIMI</a:t>
            </a:r>
            <a:r>
              <a:rPr lang="ja-JP" altLang="en-US" dirty="0" smtClean="0"/>
              <a:t>　</a:t>
            </a:r>
            <a:r>
              <a:rPr lang="en-US" altLang="ja-JP" dirty="0" smtClean="0"/>
              <a:t>II</a:t>
            </a:r>
            <a:endParaRPr lang="tr-TR" dirty="0"/>
          </a:p>
        </p:txBody>
      </p:sp>
      <p:sp>
        <p:nvSpPr>
          <p:cNvPr id="3" name="2 İçerik Yer Tutucusu"/>
          <p:cNvSpPr>
            <a:spLocks noGrp="1"/>
          </p:cNvSpPr>
          <p:nvPr>
            <p:ph sz="quarter" idx="13"/>
          </p:nvPr>
        </p:nvSpPr>
        <p:spPr/>
        <p:txBody>
          <a:bodyPr/>
          <a:lstStyle/>
          <a:p>
            <a:r>
              <a:rPr lang="ja-JP" altLang="en-US" dirty="0" smtClean="0"/>
              <a:t>自然に働きかけて人類の生活に役立たせる努力。学問・芸術・宗教などの人間の精神活動の産物。技術的活動の所産をいう文明に対する語。</a:t>
            </a:r>
            <a:endParaRPr lang="en-US" altLang="ja-JP" dirty="0" smtClean="0"/>
          </a:p>
          <a:p>
            <a:pPr>
              <a:buNone/>
            </a:pPr>
            <a:r>
              <a:rPr lang="ja-JP" altLang="en-US" dirty="0" smtClean="0"/>
              <a:t>日本語大辞典、講談</a:t>
            </a:r>
            <a:r>
              <a:rPr lang="ja-JP" altLang="en-US" dirty="0" smtClean="0"/>
              <a:t>社</a:t>
            </a:r>
            <a:endParaRPr lang="en-US" altLang="ja-JP" dirty="0" smtClean="0"/>
          </a:p>
          <a:p>
            <a:pPr latinLnBrk="1"/>
            <a:r>
              <a:rPr lang="ja-JP" altLang="en-US" dirty="0" smtClean="0"/>
              <a:t> </a:t>
            </a:r>
            <a:r>
              <a:rPr lang="ja-JP" altLang="en-US" dirty="0" smtClean="0"/>
              <a:t>社会を構成する人々に</a:t>
            </a:r>
            <a:r>
              <a:rPr lang="ja-JP" altLang="en-US" dirty="0" smtClean="0"/>
              <a:t>よっ</a:t>
            </a:r>
            <a:r>
              <a:rPr lang="ja-JP" altLang="en-US" dirty="0" smtClean="0"/>
              <a:t>て習得・共有・伝達さ</a:t>
            </a:r>
            <a:r>
              <a:rPr lang="ja-JP" altLang="en-US" dirty="0" smtClean="0"/>
              <a:t>れ</a:t>
            </a:r>
            <a:r>
              <a:rPr lang="ja-JP" altLang="en-US" dirty="0" smtClean="0"/>
              <a:t>る行動様式な</a:t>
            </a:r>
            <a:r>
              <a:rPr lang="ja-JP" altLang="en-US" dirty="0" smtClean="0"/>
              <a:t>い</a:t>
            </a:r>
            <a:r>
              <a:rPr lang="ja-JP" altLang="en-US" dirty="0" smtClean="0"/>
              <a:t>し生活様式の総体。言語・習俗・道徳・宗教、種々の制度な</a:t>
            </a:r>
            <a:r>
              <a:rPr lang="ja-JP" altLang="en-US" dirty="0" smtClean="0"/>
              <a:t>どはそ</a:t>
            </a:r>
            <a:r>
              <a:rPr lang="ja-JP" altLang="en-US" dirty="0" smtClean="0"/>
              <a:t>の具体例。文化相対主義においては、それぞれの人間集団は個別の</a:t>
            </a:r>
            <a:r>
              <a:rPr lang="ja-JP" altLang="en-US" dirty="0" smtClean="0"/>
              <a:t>文化をもち</a:t>
            </a:r>
            <a:r>
              <a:rPr lang="ja-JP" altLang="en-US" dirty="0" smtClean="0"/>
              <a:t>、個別文</a:t>
            </a:r>
            <a:r>
              <a:rPr lang="ja-JP" altLang="en-US" dirty="0" smtClean="0"/>
              <a:t>化</a:t>
            </a:r>
            <a:r>
              <a:rPr lang="ja-JP" altLang="en-US" dirty="0" smtClean="0"/>
              <a:t>はそれぞれ独</a:t>
            </a:r>
            <a:r>
              <a:rPr lang="ja-JP" altLang="en-US" dirty="0" smtClean="0"/>
              <a:t>自</a:t>
            </a:r>
            <a:r>
              <a:rPr lang="ja-JP" altLang="en-US" dirty="0" smtClean="0"/>
              <a:t>の価値を持ってお</a:t>
            </a:r>
            <a:r>
              <a:rPr lang="ja-JP" altLang="en-US" dirty="0" smtClean="0"/>
              <a:t>り、その間</a:t>
            </a:r>
            <a:r>
              <a:rPr lang="ja-JP" altLang="en-US" dirty="0" smtClean="0"/>
              <a:t>に高低・優劣の差</a:t>
            </a:r>
            <a:r>
              <a:rPr lang="ja-JP" altLang="en-US" dirty="0" smtClean="0"/>
              <a:t>はな</a:t>
            </a:r>
            <a:r>
              <a:rPr lang="ja-JP" altLang="en-US" dirty="0" smtClean="0"/>
              <a:t>い。</a:t>
            </a:r>
            <a:endParaRPr lang="en-US" altLang="ja-JP" dirty="0" smtClean="0"/>
          </a:p>
          <a:p>
            <a:pPr latinLnBrk="1">
              <a:buNone/>
            </a:pPr>
            <a:r>
              <a:rPr lang="ja-JP" altLang="en-US" dirty="0" smtClean="0"/>
              <a:t>三省</a:t>
            </a:r>
            <a:r>
              <a:rPr lang="ja-JP" altLang="en-US" dirty="0" smtClean="0"/>
              <a:t>堂</a:t>
            </a:r>
            <a:r>
              <a:rPr lang="ja-JP" altLang="en-US" smtClean="0"/>
              <a:t>　大辞林</a:t>
            </a:r>
            <a:endParaRPr lang="ja-JP" altLang="en-US" dirty="0" smtClean="0"/>
          </a:p>
          <a:p>
            <a:endParaRPr lang="tr-TR" dirty="0" smtClean="0"/>
          </a:p>
          <a:p>
            <a:endParaRPr lang="tr-TR" dirty="0"/>
          </a:p>
        </p:txBody>
      </p:sp>
    </p:spTree>
  </p:cSld>
  <p:clrMapOvr>
    <a:masterClrMapping/>
  </p:clrMapOvr>
</p:sld>
</file>

<file path=ppt/theme/theme1.xml><?xml version="1.0" encoding="utf-8"?>
<a:theme xmlns:a="http://schemas.openxmlformats.org/drawingml/2006/main" name="Damla">
  <a:themeElements>
    <a:clrScheme name="Droplet">
      <a:dk1>
        <a:sysClr val="windowText" lastClr="000000"/>
      </a:dk1>
      <a:lt1>
        <a:sysClr val="window" lastClr="FFFFFF"/>
      </a:lt1>
      <a:dk2>
        <a:srgbClr val="355071"/>
      </a:dk2>
      <a:lt2>
        <a:srgbClr val="AABED7"/>
      </a:lt2>
      <a:accent1>
        <a:srgbClr val="2FA3EE"/>
      </a:accent1>
      <a:accent2>
        <a:srgbClr val="4BCAAD"/>
      </a:accent2>
      <a:accent3>
        <a:srgbClr val="86C157"/>
      </a:accent3>
      <a:accent4>
        <a:srgbClr val="D99C3F"/>
      </a:accent4>
      <a:accent5>
        <a:srgbClr val="CE6633"/>
      </a:accent5>
      <a:accent6>
        <a:srgbClr val="A35DD1"/>
      </a:accent6>
      <a:hlink>
        <a:srgbClr val="56BCFE"/>
      </a:hlink>
      <a:folHlink>
        <a:srgbClr val="97C5E3"/>
      </a:folHlink>
    </a:clrScheme>
    <a:fontScheme name="Droplet">
      <a:majorFont>
        <a:latin typeface="Tw Cen M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w Cen MT"/>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Droplet">
      <a:fillStyleLst>
        <a:solidFill>
          <a:schemeClr val="phClr"/>
        </a:solidFill>
        <a:solidFill>
          <a:schemeClr val="phClr">
            <a:tint val="69000"/>
            <a:satMod val="105000"/>
            <a:lumMod val="110000"/>
          </a:schemeClr>
        </a:solidFill>
        <a:gradFill rotWithShape="1">
          <a:gsLst>
            <a:gs pos="0">
              <a:schemeClr val="phClr">
                <a:tint val="94000"/>
                <a:satMod val="100000"/>
                <a:lumMod val="108000"/>
              </a:schemeClr>
            </a:gs>
            <a:gs pos="50000">
              <a:schemeClr val="phClr">
                <a:tint val="98000"/>
                <a:shade val="100000"/>
                <a:satMod val="100000"/>
                <a:lumMod val="100000"/>
              </a:schemeClr>
            </a:gs>
            <a:gs pos="100000">
              <a:schemeClr val="phClr">
                <a:shade val="72000"/>
                <a:satMod val="120000"/>
                <a:lumMod val="100000"/>
              </a:schemeClr>
            </a:gs>
          </a:gsLst>
          <a:lin ang="5400000" scaled="0"/>
        </a:gradFill>
      </a:fillStyleLst>
      <a:lnStyleLst>
        <a:ln w="9525" cap="flat" cmpd="sng" algn="ctr">
          <a:solidFill>
            <a:schemeClr val="phClr">
              <a:shade val="60000"/>
            </a:scheme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effectStyle>
        <a:effectStyle>
          <a:effectLst>
            <a:outerShdw blurRad="63500" dist="25400" dir="5400000" algn="ctr" rotWithShape="0">
              <a:srgbClr val="000000">
                <a:alpha val="69000"/>
              </a:srgbClr>
            </a:outerShdw>
          </a:effectLst>
          <a:scene3d>
            <a:camera prst="orthographicFront">
              <a:rot lat="0" lon="0" rev="0"/>
            </a:camera>
            <a:lightRig rig="balanced" dir="t">
              <a:rot lat="0" lon="0" rev="1200000"/>
            </a:lightRig>
          </a:scene3d>
          <a:sp3d prstMaterial="plastic">
            <a:bevelT w="25400" h="25400"/>
          </a:sp3d>
        </a:effectStyle>
      </a:effectStyleLst>
      <a:bgFillStyleLst>
        <a:solidFill>
          <a:schemeClr val="phClr"/>
        </a:solidFill>
        <a:gradFill rotWithShape="1">
          <a:gsLst>
            <a:gs pos="0">
              <a:schemeClr val="phClr">
                <a:tint val="90000"/>
                <a:lumMod val="110000"/>
              </a:schemeClr>
            </a:gs>
            <a:gs pos="100000">
              <a:schemeClr val="phClr">
                <a:shade val="64000"/>
                <a:lumMod val="88000"/>
              </a:schemeClr>
            </a:gs>
          </a:gsLst>
          <a:lin ang="5400000" scaled="0"/>
        </a:gradFill>
        <a:gradFill rotWithShape="1">
          <a:gsLst>
            <a:gs pos="0">
              <a:schemeClr val="phClr">
                <a:tint val="84000"/>
                <a:shade val="100000"/>
                <a:hueMod val="130000"/>
                <a:satMod val="150000"/>
                <a:lumMod val="112000"/>
              </a:schemeClr>
            </a:gs>
            <a:gs pos="100000">
              <a:schemeClr val="phClr">
                <a:shade val="92000"/>
                <a:satMod val="140000"/>
                <a:lumMod val="110000"/>
              </a:schemeClr>
            </a:gs>
          </a:gsLst>
          <a:lin ang="5400000" scaled="0"/>
        </a:gradFill>
      </a:bgFillStyleLst>
    </a:fmtScheme>
  </a:themeElements>
  <a:objectDefaults/>
  <a:extraClrSchemeLst/>
  <a:extLst>
    <a:ext uri="{05A4C25C-085E-4340-85A3-A5531E510DB2}">
      <thm15:themeFamily xmlns:thm15="http://schemas.microsoft.com/office/thememl/2012/main" xmlns="" name="Droplet" id="{8984A317-299A-4E50-B45D-BFC9EDE2337A}" vid="{A633B6A3-9E7F-4C10-9C98-2517A3134361}"/>
    </a:ext>
  </a:extLst>
</a:theme>
</file>

<file path=docProps/app.xml><?xml version="1.0" encoding="utf-8"?>
<Properties xmlns="http://schemas.openxmlformats.org/officeDocument/2006/extended-properties" xmlns:vt="http://schemas.openxmlformats.org/officeDocument/2006/docPropsVTypes">
  <Template>TM04033925[[fn=Damla]]</Template>
  <TotalTime>157</TotalTime>
  <Words>1078</Words>
  <Application>Microsoft Office PowerPoint</Application>
  <PresentationFormat>Özel</PresentationFormat>
  <Paragraphs>54</Paragraphs>
  <Slides>10</Slides>
  <Notes>0</Notes>
  <HiddenSlides>0</HiddenSlides>
  <MMClips>0</MMClips>
  <ScaleCrop>false</ScaleCrop>
  <HeadingPairs>
    <vt:vector size="4" baseType="variant">
      <vt:variant>
        <vt:lpstr>Tema</vt:lpstr>
      </vt:variant>
      <vt:variant>
        <vt:i4>1</vt:i4>
      </vt:variant>
      <vt:variant>
        <vt:lpstr>Slayt Başlıkları</vt:lpstr>
      </vt:variant>
      <vt:variant>
        <vt:i4>10</vt:i4>
      </vt:variant>
    </vt:vector>
  </HeadingPairs>
  <TitlesOfParts>
    <vt:vector size="11" baseType="lpstr">
      <vt:lpstr>Damla</vt:lpstr>
      <vt:lpstr>JPN 319 SÖZLÜ ANLATIM  (KEIGO)</vt:lpstr>
      <vt:lpstr>II. DERS</vt:lpstr>
      <vt:lpstr>Slayt 3</vt:lpstr>
      <vt:lpstr>DİL-KÜLTÜR</vt:lpstr>
      <vt:lpstr>Slayt 5</vt:lpstr>
      <vt:lpstr>JAPONCA DİL TANIMI 言語</vt:lpstr>
      <vt:lpstr>JAPONCA DİL TANIMI ことば</vt:lpstr>
      <vt:lpstr>JAPONCADA “KÜLTÜR” TANIMI</vt:lpstr>
      <vt:lpstr>JAPONCADA “KÜLTÜR” TANIMI　II</vt:lpstr>
      <vt:lpstr>Slayt 10</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 DERS</dc:title>
  <dc:creator>Windows Kullanıcısı</dc:creator>
  <cp:lastModifiedBy>Kouhaku</cp:lastModifiedBy>
  <cp:revision>7</cp:revision>
  <dcterms:created xsi:type="dcterms:W3CDTF">2018-10-16T00:12:15Z</dcterms:created>
  <dcterms:modified xsi:type="dcterms:W3CDTF">2019-01-16T11:59:14Z</dcterms:modified>
</cp:coreProperties>
</file>