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354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97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142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50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5425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345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345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852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94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301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7924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0593E39-E1BD-1E4E-9D31-8DC15E56345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A6D2D32-6031-E146-9747-B849AC849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39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3020D5-3F87-ED44-97A8-4012DDBDE1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Kentli Hakları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8A8536B-10CB-0F46-BEFD-83D3F73C01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(Kuramsal Boyut)</a:t>
            </a:r>
          </a:p>
          <a:p>
            <a:r>
              <a:rPr lang="tr-TR" dirty="0"/>
              <a:t>Konu 6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3389189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CE9C79-50C9-944B-9192-8C21D220A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Harvey</a:t>
            </a:r>
            <a:r>
              <a:rPr lang="tr-TR" dirty="0"/>
              <a:t> ve Kentli Hakları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CC644B-A00F-1B41-A10D-2886A5D3D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İngiliz coğrafyacı ve antropolog David </a:t>
            </a:r>
            <a:r>
              <a:rPr lang="tr-TR" sz="2800" dirty="0" err="1"/>
              <a:t>Harvey</a:t>
            </a:r>
            <a:r>
              <a:rPr lang="tr-TR" sz="2800" dirty="0"/>
              <a:t>, kent hakkı kavramına herkesçe farklı anlamlar yüklenebileceğini ifade etmiştir. Ona göre, bu hakkın içinin doldurulması, açık bir tanımının yapılması ve pratiğe yansıtılması süreçleri, ayrı ayrı yurttaşların mücadelesiyle gerçekleşecektir (</a:t>
            </a:r>
            <a:r>
              <a:rPr lang="tr-TR" sz="2800" dirty="0" err="1"/>
              <a:t>Harvey</a:t>
            </a:r>
            <a:r>
              <a:rPr lang="tr-TR" sz="2800" dirty="0"/>
              <a:t>, (2012</a:t>
            </a:r>
            <a:r>
              <a:rPr lang="tr-TR" sz="2800" dirty="0">
                <a:sym typeface="Symbol"/>
              </a:rPr>
              <a:t>)</a:t>
            </a:r>
            <a:r>
              <a:rPr lang="tr-TR" sz="2800" dirty="0"/>
              <a:t>; 36). </a:t>
            </a:r>
            <a:endParaRPr lang="en-US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7941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04C815-F4F2-214F-8655-48856BF62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Harvey</a:t>
            </a:r>
            <a:r>
              <a:rPr lang="tr-TR" dirty="0"/>
              <a:t> ve Kentli Hakları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19D714-4C62-454A-B4AD-79AC3D947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Günümüzde sınırları giderek daraltılmakta olan kent hakkı, kenti kendi çıkarları doğrultusunda biçimlendiren siyasal ve ticari bir azınlığın güdümündedir (</a:t>
            </a:r>
            <a:r>
              <a:rPr lang="tr-TR" sz="2800" dirty="0" err="1"/>
              <a:t>Harvey</a:t>
            </a:r>
            <a:r>
              <a:rPr lang="tr-TR" sz="2800" dirty="0"/>
              <a:t>, (2012: 67).</a:t>
            </a:r>
          </a:p>
        </p:txBody>
      </p:sp>
    </p:spTree>
    <p:extLst>
      <p:ext uri="{BB962C8B-B14F-4D97-AF65-F5344CB8AC3E}">
        <p14:creationId xmlns:p14="http://schemas.microsoft.com/office/powerpoint/2010/main" val="240344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E3C2D7-0323-064E-8291-2347FE3E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Castells</a:t>
            </a:r>
            <a:r>
              <a:rPr lang="tr-TR" dirty="0"/>
              <a:t> ve 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2024A0-BE65-3749-AF56-5045376B6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İspanyol sosyolog Manuel </a:t>
            </a:r>
            <a:r>
              <a:rPr lang="tr-TR" sz="2800" dirty="0" err="1"/>
              <a:t>Castells</a:t>
            </a:r>
            <a:r>
              <a:rPr lang="tr-TR" sz="2800" dirty="0"/>
              <a:t>, </a:t>
            </a:r>
            <a:r>
              <a:rPr lang="tr-TR" sz="2800" dirty="0" err="1"/>
              <a:t>toplutüketim</a:t>
            </a:r>
            <a:r>
              <a:rPr lang="tr-TR" sz="2800" dirty="0"/>
              <a:t> (hizmetlerin toplu biçimde sunulması) kavramı üzerinden kenti okumaya çalışmaktadır. Kentsel hizmetlerin yeterli ve ödenebilir biçimde sunulmaması, kentsel çelişki ve çatışmaları keskinleştirir.</a:t>
            </a:r>
          </a:p>
        </p:txBody>
      </p:sp>
    </p:spTree>
    <p:extLst>
      <p:ext uri="{BB962C8B-B14F-4D97-AF65-F5344CB8AC3E}">
        <p14:creationId xmlns:p14="http://schemas.microsoft.com/office/powerpoint/2010/main" val="3927214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7174F3-5C35-1448-9510-C334C98AF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Castells</a:t>
            </a:r>
            <a:r>
              <a:rPr lang="tr-TR" dirty="0"/>
              <a:t> ve Kentli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9C1E2-79C7-CA41-AB99-8E6BB899F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2800" dirty="0"/>
          </a:p>
          <a:p>
            <a:r>
              <a:rPr lang="tr-TR" sz="2800" dirty="0" err="1"/>
              <a:t>Castells’in</a:t>
            </a:r>
            <a:r>
              <a:rPr lang="tr-TR" sz="2800" dirty="0"/>
              <a:t> ifadesiyle kentsel sistemdeki çelişkilere karşı örgütlenme gerçekleştirildiğinde ise kentsel toplumsal hareket ortaya çıkmaktadır (1983: 270-273). </a:t>
            </a:r>
          </a:p>
          <a:p>
            <a:r>
              <a:rPr lang="tr-TR" sz="2800" dirty="0"/>
              <a:t>Yasal ve barışçıl biçimde gerçekleşmesi gereken bu hareketler, kentli haklarının gerçekleştirilmesine zemin hazırlamaktadırlar.</a:t>
            </a:r>
          </a:p>
        </p:txBody>
      </p:sp>
    </p:spTree>
    <p:extLst>
      <p:ext uri="{BB962C8B-B14F-4D97-AF65-F5344CB8AC3E}">
        <p14:creationId xmlns:p14="http://schemas.microsoft.com/office/powerpoint/2010/main" val="2486815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DE2351-6EE5-FC4D-B483-749C788F8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Kentli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5E12F4-98B8-7F4C-BCEF-7C571284B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Kentli haklarının kent yaşamına yansıtılabilmesi, bireylerin kenti biçimlendirme çabası, yaşanabilir kent talebi, etkin işbirliği ve kenti biçimlendirme arzusu ve kentlilerin etkin işbirliğiyle mümkün olabilecektir.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835085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232192-76F5-F948-901C-30C7014EF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B6E204-15FE-934D-9C77-E907C9ADA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Harvey</a:t>
            </a:r>
            <a:r>
              <a:rPr lang="tr-TR" dirty="0"/>
              <a:t>, David (2012), Sermaye Muamması: Kapitalizmin Krizleri, İstanbul: Sel Yayıncılık.</a:t>
            </a:r>
          </a:p>
          <a:p>
            <a:r>
              <a:rPr lang="tr-TR" dirty="0" err="1"/>
              <a:t>Castells</a:t>
            </a:r>
            <a:r>
              <a:rPr lang="tr-TR" dirty="0"/>
              <a:t>, Manuel (1983), </a:t>
            </a:r>
            <a:r>
              <a:rPr lang="tr-TR" dirty="0" err="1"/>
              <a:t>The</a:t>
            </a:r>
            <a:r>
              <a:rPr lang="tr-TR" dirty="0"/>
              <a:t> City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Grassroots</a:t>
            </a:r>
            <a:r>
              <a:rPr lang="tr-TR" dirty="0"/>
              <a:t>, </a:t>
            </a:r>
            <a:r>
              <a:rPr lang="tr-TR" dirty="0" err="1"/>
              <a:t>USA:University</a:t>
            </a:r>
            <a:r>
              <a:rPr lang="tr-TR" dirty="0"/>
              <a:t> of California </a:t>
            </a:r>
            <a:r>
              <a:rPr lang="tr-TR" dirty="0" err="1"/>
              <a:t>Press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43577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{E8A656DD-2C2F-6447-82AC-DDD5ADD63AE1}tf10001067</Template>
  <TotalTime>27</TotalTime>
  <Words>232</Words>
  <Application>Microsoft Macintosh PowerPoint</Application>
  <PresentationFormat>Geniş ekran</PresentationFormat>
  <Paragraphs>19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Century Gothic</vt:lpstr>
      <vt:lpstr>Garamond</vt:lpstr>
      <vt:lpstr>Sabun</vt:lpstr>
      <vt:lpstr>Kentli Hakları</vt:lpstr>
      <vt:lpstr>Harvey ve Kentli Hakları </vt:lpstr>
      <vt:lpstr>Harvey ve Kentli Hakları </vt:lpstr>
      <vt:lpstr>Castells ve Kent</vt:lpstr>
      <vt:lpstr>Castells ve Kentli Hakları</vt:lpstr>
      <vt:lpstr>Kentli Hakları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Kentli Hakları</dc:title>
  <dc:creator>Microsoft Office User</dc:creator>
  <cp:lastModifiedBy>Microsoft Office User</cp:lastModifiedBy>
  <cp:revision>6</cp:revision>
  <dcterms:created xsi:type="dcterms:W3CDTF">2021-04-01T19:29:39Z</dcterms:created>
  <dcterms:modified xsi:type="dcterms:W3CDTF">2021-04-01T19:57:03Z</dcterms:modified>
</cp:coreProperties>
</file>