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332" r:id="rId3"/>
    <p:sldId id="333" r:id="rId4"/>
    <p:sldId id="334" r:id="rId5"/>
    <p:sldId id="335" r:id="rId6"/>
    <p:sldId id="336" r:id="rId7"/>
    <p:sldId id="337" r:id="rId8"/>
    <p:sldId id="338" r:id="rId9"/>
    <p:sldId id="339" r:id="rId10"/>
    <p:sldId id="340" r:id="rId11"/>
    <p:sldId id="341" r:id="rId12"/>
    <p:sldId id="342" r:id="rId13"/>
    <p:sldId id="343" r:id="rId14"/>
    <p:sldId id="34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A40C8E"/>
    <a:srgbClr val="000099"/>
    <a:srgbClr val="006600"/>
    <a:srgbClr val="800000"/>
    <a:srgbClr val="66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5253054"/>
          </a:xfrm>
        </p:spPr>
        <p:txBody>
          <a:bodyPr anchor="ctr"/>
          <a:lstStyle/>
          <a:p>
            <a:r>
              <a:rPr lang="tr-TR" sz="4400" dirty="0" smtClean="0">
                <a:solidFill>
                  <a:schemeClr val="bg1">
                    <a:lumMod val="95000"/>
                  </a:schemeClr>
                </a:solidFill>
                <a:effectLst>
                  <a:outerShdw blurRad="38100" dist="38100" dir="2700000" algn="tl">
                    <a:srgbClr val="000000">
                      <a:alpha val="43137"/>
                    </a:srgbClr>
                  </a:outerShdw>
                </a:effectLst>
              </a:rPr>
              <a:t>TURİZMİN PARASAL (MONETER) KAYNAKLI EKONOMİK ETKİLERİ </a:t>
            </a:r>
            <a:endParaRPr lang="tr-TR" sz="44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r"/>
            <a:r>
              <a:rPr lang="tr-TR" sz="2800" b="1" dirty="0" smtClean="0">
                <a:solidFill>
                  <a:schemeClr val="tx2"/>
                </a:solidFill>
              </a:rPr>
              <a:t>Turizmin İç Fiyatlara Etkisi </a:t>
            </a:r>
            <a:endParaRPr lang="tr-TR" sz="2800" b="1" dirty="0">
              <a:solidFill>
                <a:schemeClr val="tx2"/>
              </a:solidFill>
            </a:endParaRPr>
          </a:p>
        </p:txBody>
      </p:sp>
      <p:sp>
        <p:nvSpPr>
          <p:cNvPr id="3" name="2 İçerik Yer Tutucusu"/>
          <p:cNvSpPr>
            <a:spLocks noGrp="1"/>
          </p:cNvSpPr>
          <p:nvPr>
            <p:ph idx="1"/>
          </p:nvPr>
        </p:nvSpPr>
        <p:spPr>
          <a:xfrm>
            <a:off x="457200" y="1285860"/>
            <a:ext cx="7239000" cy="5169876"/>
          </a:xfrm>
        </p:spPr>
        <p:txBody>
          <a:bodyPr>
            <a:normAutofit lnSpcReduction="10000"/>
          </a:bodyPr>
          <a:lstStyle/>
          <a:p>
            <a:pPr marL="187325" indent="0" algn="just">
              <a:buClr>
                <a:srgbClr val="FF0000"/>
              </a:buClr>
              <a:buSzPct val="100000"/>
            </a:pPr>
            <a:r>
              <a:rPr lang="tr-TR" sz="3200" b="1" dirty="0" smtClean="0">
                <a:latin typeface="+mj-lt"/>
              </a:rPr>
              <a:t>Uluslararası  turizm  ve  iç  turizm canlandıkça  hem  ithal  mallar  talebinde  hem de bölgesel  ürün  ve üretim faktörleri talebinde bir artış olur. Bu talep artışı üretim faktörlerinin maliyetlerinin artmasına neden olduğu gibi artan talebi karşılamak amacıyla alınan yatırım kararları ile yatırımın gerçekleşmesi arasında geçecek sürede fiyat artışlarına neden olur. </a:t>
            </a:r>
            <a:endParaRPr lang="tr-TR" sz="3000" b="1" dirty="0" smtClean="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22944"/>
          </a:xfrm>
        </p:spPr>
        <p:txBody>
          <a:bodyPr>
            <a:noAutofit/>
          </a:bodyPr>
          <a:lstStyle/>
          <a:p>
            <a:pPr algn="r"/>
            <a:r>
              <a:rPr lang="tr-TR" sz="2800" b="1" dirty="0" smtClean="0">
                <a:solidFill>
                  <a:schemeClr val="tx2"/>
                </a:solidFill>
              </a:rPr>
              <a:t>Turizmin Enflasyon ve Döviz </a:t>
            </a:r>
            <a:br>
              <a:rPr lang="tr-TR" sz="2800" b="1" dirty="0" smtClean="0">
                <a:solidFill>
                  <a:schemeClr val="tx2"/>
                </a:solidFill>
              </a:rPr>
            </a:br>
            <a:r>
              <a:rPr lang="tr-TR" sz="2800" b="1" dirty="0" smtClean="0">
                <a:solidFill>
                  <a:schemeClr val="tx2"/>
                </a:solidFill>
              </a:rPr>
              <a:t>Kurlarına Etkisi </a:t>
            </a:r>
            <a:endParaRPr lang="tr-TR" sz="2800" b="1" dirty="0">
              <a:solidFill>
                <a:schemeClr val="tx2"/>
              </a:solidFill>
            </a:endParaRPr>
          </a:p>
        </p:txBody>
      </p:sp>
      <p:sp>
        <p:nvSpPr>
          <p:cNvPr id="3" name="2 İçerik Yer Tutucusu"/>
          <p:cNvSpPr>
            <a:spLocks noGrp="1"/>
          </p:cNvSpPr>
          <p:nvPr>
            <p:ph idx="1"/>
          </p:nvPr>
        </p:nvSpPr>
        <p:spPr>
          <a:xfrm>
            <a:off x="214282" y="1285860"/>
            <a:ext cx="7481918" cy="5169876"/>
          </a:xfrm>
        </p:spPr>
        <p:txBody>
          <a:bodyPr>
            <a:normAutofit fontScale="70000" lnSpcReduction="20000"/>
          </a:bodyPr>
          <a:lstStyle/>
          <a:p>
            <a:pPr marL="187325" indent="0" algn="just">
              <a:buClr>
                <a:srgbClr val="FF0000"/>
              </a:buClr>
              <a:buSzPct val="100000"/>
            </a:pPr>
            <a:r>
              <a:rPr lang="tr-TR" sz="3200" b="1" dirty="0" smtClean="0">
                <a:latin typeface="+mj-lt"/>
              </a:rPr>
              <a:t>Enflasyon;  fiyatlar  genel  düzeyinde  ortaya  çıkan  sürekli  artışlardır.  Tek  tek  fiyat artışları enflasyon olarak tanımlanmaz. Fiyatlar genel düzeyi, sürekli bir artış içerisinde olmalıdır. Bir veya birkaç malın fiyatının sürekli artış göstermesi ya da bütün malların bir defa artış göstermesi enflasyon değildir.  </a:t>
            </a:r>
          </a:p>
          <a:p>
            <a:pPr marL="187325" indent="0" algn="just">
              <a:buClr>
                <a:srgbClr val="FF0000"/>
              </a:buClr>
              <a:buSzPct val="100000"/>
            </a:pPr>
            <a:r>
              <a:rPr lang="tr-TR" sz="3200" b="1" dirty="0" smtClean="0">
                <a:latin typeface="+mj-lt"/>
              </a:rPr>
              <a:t>Turistik gelişmenin ek maliyeti olarak ortaya çıkan enflasyonist baskılar, hem sektörün yararlandığı turistik mal ve hizmet fiyatlarının hem de sektöre mal ve hizmet üreten sektörlerdeki fiyatların artışına yol açar. Bu fiyat artışları turizm talebini etkileyen faktörlerden biridir. </a:t>
            </a:r>
          </a:p>
          <a:p>
            <a:pPr marL="187325" indent="0" algn="just">
              <a:buClr>
                <a:srgbClr val="FF0000"/>
              </a:buClr>
              <a:buSzPct val="100000"/>
            </a:pPr>
            <a:r>
              <a:rPr lang="tr-TR" sz="3200" b="1" dirty="0" smtClean="0">
                <a:latin typeface="+mj-lt"/>
              </a:rPr>
              <a:t> Turizm  hareketleri  belli  zamanda,  belli  dönemlerde  ve  belli  bölgelerde  yoğunlaşmaktadır.  Turizm hizmetlerinin de fiyatları, piyasa şartlarına göre daha hızlı artmaktadır. </a:t>
            </a:r>
            <a:endParaRPr lang="tr-TR" sz="3000" b="1" dirty="0" smtClean="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965820"/>
          </a:xfrm>
        </p:spPr>
        <p:txBody>
          <a:bodyPr>
            <a:noAutofit/>
          </a:bodyPr>
          <a:lstStyle/>
          <a:p>
            <a:pPr algn="r"/>
            <a:r>
              <a:rPr lang="tr-TR" sz="2800" b="1" dirty="0" smtClean="0">
                <a:solidFill>
                  <a:schemeClr val="tx2"/>
                </a:solidFill>
              </a:rPr>
              <a:t>Turizmin Enflasyon ve Döviz </a:t>
            </a:r>
            <a:br>
              <a:rPr lang="tr-TR" sz="2800" b="1" dirty="0" smtClean="0">
                <a:solidFill>
                  <a:schemeClr val="tx2"/>
                </a:solidFill>
              </a:rPr>
            </a:br>
            <a:r>
              <a:rPr lang="tr-TR" sz="2800" b="1" dirty="0" smtClean="0">
                <a:solidFill>
                  <a:schemeClr val="tx2"/>
                </a:solidFill>
              </a:rPr>
              <a:t>Kurlarına Etkisi </a:t>
            </a:r>
            <a:endParaRPr lang="tr-TR" sz="2800" b="1" dirty="0">
              <a:solidFill>
                <a:schemeClr val="tx2"/>
              </a:solidFill>
            </a:endParaRPr>
          </a:p>
        </p:txBody>
      </p:sp>
      <p:sp>
        <p:nvSpPr>
          <p:cNvPr id="3" name="2 İçerik Yer Tutucusu"/>
          <p:cNvSpPr>
            <a:spLocks noGrp="1"/>
          </p:cNvSpPr>
          <p:nvPr>
            <p:ph idx="1"/>
          </p:nvPr>
        </p:nvSpPr>
        <p:spPr/>
        <p:txBody>
          <a:bodyPr>
            <a:normAutofit fontScale="70000" lnSpcReduction="20000"/>
          </a:bodyPr>
          <a:lstStyle/>
          <a:p>
            <a:pPr marL="187325" indent="0" algn="just">
              <a:buClr>
                <a:srgbClr val="FF0000"/>
              </a:buClr>
              <a:buSzPct val="100000"/>
            </a:pPr>
            <a:r>
              <a:rPr lang="tr-TR" sz="3200" b="1" dirty="0" smtClean="0">
                <a:latin typeface="+mj-lt"/>
              </a:rPr>
              <a:t>Bir  ülkenin  parasının  başka  bir  ülke  parasına  dönüşümünü  sağlayan  orantıya  “döviz kuru  (parite)”  adı  verilir.  Nominal  (parasal)  döviz  kuru;  iki  ülkenin  paralarının karşılıklı nispi fiyatıdır. Reel döviz kuru ise iki ülkenin mallarının nispi fiyatıdır. </a:t>
            </a:r>
          </a:p>
          <a:p>
            <a:pPr marL="187325" indent="0" algn="just">
              <a:buClr>
                <a:srgbClr val="FF0000"/>
              </a:buClr>
              <a:buSzPct val="100000"/>
            </a:pPr>
            <a:r>
              <a:rPr lang="tr-TR" sz="3200" b="1" dirty="0" smtClean="0">
                <a:latin typeface="+mj-lt"/>
              </a:rPr>
              <a:t> Sabit  döviz  kuru  sisteminde  hükümetin  aldığı  bir  kararla  resmi  döviz  kurunun yükseltilmesi  ve  ulusal  paranın  değerini  yabancı  paralar  karşısında  düşürmesine </a:t>
            </a:r>
            <a:r>
              <a:rPr lang="tr-TR" sz="3200" b="1" dirty="0" smtClean="0">
                <a:solidFill>
                  <a:srgbClr val="FF0000"/>
                </a:solidFill>
                <a:latin typeface="+mj-lt"/>
              </a:rPr>
              <a:t>devalüasyon</a:t>
            </a:r>
            <a:r>
              <a:rPr lang="tr-TR" sz="3200" b="1" dirty="0" smtClean="0">
                <a:latin typeface="+mj-lt"/>
              </a:rPr>
              <a:t> denir.  </a:t>
            </a:r>
          </a:p>
          <a:p>
            <a:pPr marL="187325" indent="0" algn="just">
              <a:buClr>
                <a:srgbClr val="FF0000"/>
              </a:buClr>
              <a:buSzPct val="100000"/>
            </a:pPr>
            <a:r>
              <a:rPr lang="tr-TR" sz="3200" b="1" dirty="0" smtClean="0">
                <a:latin typeface="+mj-lt"/>
              </a:rPr>
              <a:t>Esnek döviz kuru sistemlerinde böyle bir şey söz konusu değildir. </a:t>
            </a:r>
          </a:p>
          <a:p>
            <a:pPr marL="187325" indent="0" algn="just">
              <a:buClr>
                <a:srgbClr val="FF0000"/>
              </a:buClr>
              <a:buSzPct val="100000"/>
            </a:pPr>
            <a:r>
              <a:rPr lang="tr-TR" sz="3200" b="1" dirty="0" smtClean="0">
                <a:latin typeface="+mj-lt"/>
              </a:rPr>
              <a:t>Devalüasyon, dış turizmi olumlu olarak etkiler, devalüasyon yapan ülkeye giden turist daha fazla mal ve hizmet satın alır. </a:t>
            </a:r>
            <a:endParaRPr lang="tr-TR" sz="3000" b="1" dirty="0" smtClean="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94382"/>
          </a:xfrm>
        </p:spPr>
        <p:txBody>
          <a:bodyPr>
            <a:noAutofit/>
          </a:bodyPr>
          <a:lstStyle/>
          <a:p>
            <a:pPr algn="r"/>
            <a:r>
              <a:rPr lang="tr-TR" sz="2800" b="1" dirty="0" smtClean="0">
                <a:solidFill>
                  <a:schemeClr val="tx2"/>
                </a:solidFill>
              </a:rPr>
              <a:t>Turizmin Enflasyon ve Döviz </a:t>
            </a:r>
            <a:br>
              <a:rPr lang="tr-TR" sz="2800" b="1" dirty="0" smtClean="0">
                <a:solidFill>
                  <a:schemeClr val="tx2"/>
                </a:solidFill>
              </a:rPr>
            </a:br>
            <a:r>
              <a:rPr lang="tr-TR" sz="2800" b="1" dirty="0" smtClean="0">
                <a:solidFill>
                  <a:schemeClr val="tx2"/>
                </a:solidFill>
              </a:rPr>
              <a:t>Kurlarına Etkisi </a:t>
            </a:r>
            <a:endParaRPr lang="tr-TR" sz="2800" b="1" dirty="0">
              <a:solidFill>
                <a:schemeClr val="tx2"/>
              </a:solidFill>
            </a:endParaRPr>
          </a:p>
        </p:txBody>
      </p:sp>
      <p:sp>
        <p:nvSpPr>
          <p:cNvPr id="3" name="2 İçerik Yer Tutucusu"/>
          <p:cNvSpPr>
            <a:spLocks noGrp="1"/>
          </p:cNvSpPr>
          <p:nvPr>
            <p:ph idx="1"/>
          </p:nvPr>
        </p:nvSpPr>
        <p:spPr/>
        <p:txBody>
          <a:bodyPr>
            <a:normAutofit fontScale="70000" lnSpcReduction="20000"/>
          </a:bodyPr>
          <a:lstStyle/>
          <a:p>
            <a:pPr marL="187325" indent="0" algn="just">
              <a:buClr>
                <a:srgbClr val="FF0000"/>
              </a:buClr>
              <a:buSzPct val="100000"/>
            </a:pPr>
            <a:endParaRPr lang="tr-TR" sz="3200" b="1" dirty="0" smtClean="0">
              <a:latin typeface="+mj-lt"/>
            </a:endParaRPr>
          </a:p>
          <a:p>
            <a:pPr marL="187325" indent="0" algn="just">
              <a:buClr>
                <a:srgbClr val="FF0000"/>
              </a:buClr>
              <a:buSzPct val="100000"/>
            </a:pPr>
            <a:r>
              <a:rPr lang="tr-TR" sz="3200" b="1" dirty="0" smtClean="0">
                <a:latin typeface="+mj-lt"/>
              </a:rPr>
              <a:t>Sabit kur rejimlerinde dış ödeme fazlası veren bir ülkede bu fazlalığı gidermek amacıyla hükümet  kararıyla  resmi döviz  fiyatının düşürülmesi  yani  ulusal  paranın  diğer paralar karşısında değerinin yükseltilmesine</a:t>
            </a:r>
            <a:r>
              <a:rPr lang="tr-TR" sz="3200" b="1" dirty="0" smtClean="0">
                <a:solidFill>
                  <a:srgbClr val="FF0000"/>
                </a:solidFill>
                <a:latin typeface="+mj-lt"/>
              </a:rPr>
              <a:t> revalüasyon </a:t>
            </a:r>
            <a:r>
              <a:rPr lang="tr-TR" sz="3200" b="1" dirty="0" smtClean="0">
                <a:latin typeface="+mj-lt"/>
              </a:rPr>
              <a:t>denir. Revalüasyon ithalatı ucuzlatır; ihracatı pahalılaştırır.  </a:t>
            </a:r>
          </a:p>
          <a:p>
            <a:pPr marL="187325" indent="0" algn="just">
              <a:buClr>
                <a:srgbClr val="FF0000"/>
              </a:buClr>
              <a:buSzPct val="100000"/>
            </a:pPr>
            <a:r>
              <a:rPr lang="tr-TR" sz="3200" b="1" dirty="0" smtClean="0">
                <a:latin typeface="+mj-lt"/>
              </a:rPr>
              <a:t>Dış turizm açısından revalüasyon da milli paranın değerlenmesi sonucu ücretlilerin reel gelirlerinde meydana  gelen  artışlar,  ülkede  dış  pasif  turizmin  artmasına,  dış  aktif  turizmin  azalmasına  sebep olur. Ülkenin dış ticaret bilançosu bundan olumsuz etkilenir. Turizm açısından revalüasyon olumlu bir durum değildir. </a:t>
            </a:r>
            <a:endParaRPr lang="tr-TR" sz="3000" b="1" dirty="0" smtClean="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smtClean="0"/>
              <a:t>Ankuzem</a:t>
            </a:r>
            <a:r>
              <a:rPr lang="tr-TR" smtClean="0"/>
              <a:t> modül.</a:t>
            </a:r>
            <a:endParaRPr lang="tr-TR"/>
          </a:p>
        </p:txBody>
      </p:sp>
    </p:spTree>
    <p:extLst>
      <p:ext uri="{BB962C8B-B14F-4D97-AF65-F5344CB8AC3E}">
        <p14:creationId xmlns:p14="http://schemas.microsoft.com/office/powerpoint/2010/main" val="3246405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Turizm ve Milli Gelir</a:t>
            </a:r>
            <a:endParaRPr lang="tr-TR" sz="3600" b="1" dirty="0">
              <a:solidFill>
                <a:schemeClr val="tx2"/>
              </a:solidFill>
            </a:endParaRPr>
          </a:p>
        </p:txBody>
      </p:sp>
      <p:sp>
        <p:nvSpPr>
          <p:cNvPr id="3" name="2 İçerik Yer Tutucusu"/>
          <p:cNvSpPr>
            <a:spLocks noGrp="1"/>
          </p:cNvSpPr>
          <p:nvPr>
            <p:ph idx="1"/>
          </p:nvPr>
        </p:nvSpPr>
        <p:spPr/>
        <p:txBody>
          <a:bodyPr>
            <a:normAutofit lnSpcReduction="10000"/>
          </a:bodyPr>
          <a:lstStyle/>
          <a:p>
            <a:pPr marL="187325" indent="0" algn="just">
              <a:buClr>
                <a:srgbClr val="FF0000"/>
              </a:buClr>
              <a:buSzPct val="100000"/>
              <a:buNone/>
            </a:pPr>
            <a:r>
              <a:rPr lang="tr-TR" sz="3200" b="1" dirty="0" smtClean="0">
                <a:solidFill>
                  <a:srgbClr val="FF0000"/>
                </a:solidFill>
                <a:latin typeface="+mj-lt"/>
              </a:rPr>
              <a:t>Milli Gelir Kavramları</a:t>
            </a:r>
          </a:p>
          <a:p>
            <a:pPr marL="187325" indent="0" algn="just">
              <a:buClr>
                <a:srgbClr val="FF0000"/>
              </a:buClr>
              <a:buSzPct val="100000"/>
            </a:pPr>
            <a:r>
              <a:rPr lang="tr-TR" sz="3000" b="1" dirty="0" smtClean="0">
                <a:latin typeface="+mj-lt"/>
              </a:rPr>
              <a:t>Bir  ülkenin  belli  bir  dönemde  mal  ve  hizmet  üretiminden  doğan  üretim  faktörleri (sermaye ve emek gibi) gelirlerinin parasal değerine milli gelir denir.  </a:t>
            </a:r>
          </a:p>
          <a:p>
            <a:pPr marL="187325" indent="0" algn="just">
              <a:buClr>
                <a:srgbClr val="FF0000"/>
              </a:buClr>
              <a:buSzPct val="100000"/>
              <a:buNone/>
            </a:pPr>
            <a:r>
              <a:rPr lang="tr-TR" sz="3000" b="1" dirty="0" smtClean="0">
                <a:latin typeface="+mj-lt"/>
              </a:rPr>
              <a:t> Milli gelir hesaplamaları ekonomide bir yılık sürede üretilen nihai (tamamlanmış) mal ve hizmetlerin piyasa değerlerinin toplam olarak ölçümünü sağlar.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751506"/>
          </a:xfrm>
        </p:spPr>
        <p:txBody>
          <a:bodyPr>
            <a:noAutofit/>
          </a:bodyPr>
          <a:lstStyle/>
          <a:p>
            <a:pPr algn="r"/>
            <a:r>
              <a:rPr lang="tr-TR" sz="2800" b="1" dirty="0" smtClean="0">
                <a:solidFill>
                  <a:schemeClr val="tx2"/>
                </a:solidFill>
              </a:rPr>
              <a:t>Turizm ve Milli Gelir</a:t>
            </a:r>
            <a:endParaRPr lang="tr-TR" sz="2800" b="1" dirty="0">
              <a:solidFill>
                <a:schemeClr val="tx2"/>
              </a:solidFill>
            </a:endParaRPr>
          </a:p>
        </p:txBody>
      </p:sp>
      <p:sp>
        <p:nvSpPr>
          <p:cNvPr id="3" name="2 İçerik Yer Tutucusu"/>
          <p:cNvSpPr>
            <a:spLocks noGrp="1"/>
          </p:cNvSpPr>
          <p:nvPr>
            <p:ph idx="1"/>
          </p:nvPr>
        </p:nvSpPr>
        <p:spPr>
          <a:xfrm>
            <a:off x="457200" y="1285860"/>
            <a:ext cx="7239000" cy="5169876"/>
          </a:xfrm>
        </p:spPr>
        <p:txBody>
          <a:bodyPr>
            <a:normAutofit fontScale="70000" lnSpcReduction="20000"/>
          </a:bodyPr>
          <a:lstStyle/>
          <a:p>
            <a:pPr marL="187325" indent="0" algn="just">
              <a:buClr>
                <a:srgbClr val="FF0000"/>
              </a:buClr>
              <a:buSzPct val="100000"/>
            </a:pPr>
            <a:r>
              <a:rPr lang="tr-TR" sz="3200" b="1" dirty="0" smtClean="0">
                <a:latin typeface="+mj-lt"/>
              </a:rPr>
              <a:t>Bir  ekonomide  belirli  bir  dönemde  tamamlanmış  mal  ve  hizmetlerin  piyasa  değerinin toplamına gayri safi milli hasıla (GSMH) denir. Bu kavram ülkenin genel ekonomik performansının değerlendirilmesinde önemlidir. </a:t>
            </a:r>
          </a:p>
          <a:p>
            <a:pPr marL="187325" indent="0" algn="just">
              <a:buClr>
                <a:srgbClr val="FF0000"/>
              </a:buClr>
              <a:buSzPct val="100000"/>
              <a:buNone/>
            </a:pPr>
            <a:endParaRPr lang="tr-TR" sz="3200" b="1" dirty="0" smtClean="0">
              <a:latin typeface="+mj-lt"/>
            </a:endParaRPr>
          </a:p>
          <a:p>
            <a:pPr marL="187325" indent="0" algn="just">
              <a:buClr>
                <a:srgbClr val="FF0000"/>
              </a:buClr>
              <a:buSzPct val="100000"/>
              <a:buNone/>
            </a:pPr>
            <a:r>
              <a:rPr lang="tr-TR" sz="3200" b="1" dirty="0" smtClean="0">
                <a:latin typeface="+mj-lt"/>
              </a:rPr>
              <a:t>GSMH, o ülke vatandaşlarının sahip olduğu üretim faktörleri tarafından gerçekleştiren üretimin değerini ifade eder. </a:t>
            </a:r>
            <a:r>
              <a:rPr lang="tr-TR" sz="3200" b="1" dirty="0" err="1" smtClean="0">
                <a:latin typeface="+mj-lt"/>
              </a:rPr>
              <a:t>GSMH’nin</a:t>
            </a:r>
            <a:r>
              <a:rPr lang="tr-TR" sz="3200" b="1" dirty="0" smtClean="0">
                <a:latin typeface="+mj-lt"/>
              </a:rPr>
              <a:t> bir kısmı yurtdışında üretilen mal ve hizmetlerden oluşurken, bir kısmı da yurtiçinde üretilmesine rağmen GSMH hesapları dışında kalmaktadır.</a:t>
            </a:r>
          </a:p>
          <a:p>
            <a:pPr marL="187325" indent="0" algn="just">
              <a:buClr>
                <a:srgbClr val="FF0000"/>
              </a:buClr>
              <a:buSzPct val="100000"/>
              <a:buNone/>
            </a:pPr>
            <a:r>
              <a:rPr lang="tr-TR" sz="3200" b="1" dirty="0" smtClean="0">
                <a:latin typeface="+mj-lt"/>
              </a:rPr>
              <a:t>Gayri  safi  yurtiçi  hasıla  (GSYİH),  </a:t>
            </a:r>
            <a:r>
              <a:rPr lang="tr-TR" sz="3200" b="1" dirty="0" err="1" smtClean="0">
                <a:latin typeface="+mj-lt"/>
              </a:rPr>
              <a:t>GSMH’den</a:t>
            </a:r>
            <a:r>
              <a:rPr lang="tr-TR" sz="3200" b="1" dirty="0" smtClean="0">
                <a:latin typeface="+mj-lt"/>
              </a:rPr>
              <a:t>  net  dış  alem  faktör  gelirlerinin  (işçi dövizleri, yurtdışından elde edilen müteşebbis gelirleri vb.) düşülmesiyle bulunur. </a:t>
            </a:r>
          </a:p>
          <a:p>
            <a:pPr marL="187325" indent="0" algn="just">
              <a:buClr>
                <a:srgbClr val="FF0000"/>
              </a:buClr>
              <a:buSzPct val="100000"/>
              <a:buNone/>
            </a:pPr>
            <a:endParaRPr lang="tr-TR" sz="3200" b="1"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1037258"/>
          </a:xfrm>
        </p:spPr>
        <p:txBody>
          <a:bodyPr>
            <a:noAutofit/>
          </a:bodyPr>
          <a:lstStyle/>
          <a:p>
            <a:pPr algn="r"/>
            <a:r>
              <a:rPr lang="tr-TR" sz="2800" b="1" dirty="0" smtClean="0">
                <a:solidFill>
                  <a:schemeClr val="tx2"/>
                </a:solidFill>
              </a:rPr>
              <a:t>Turizmin Milli Gelir İçindeki </a:t>
            </a:r>
            <a:br>
              <a:rPr lang="tr-TR" sz="2800" b="1" dirty="0" smtClean="0">
                <a:solidFill>
                  <a:schemeClr val="tx2"/>
                </a:solidFill>
              </a:rPr>
            </a:br>
            <a:r>
              <a:rPr lang="tr-TR" sz="2800" b="1" dirty="0" smtClean="0">
                <a:solidFill>
                  <a:schemeClr val="tx2"/>
                </a:solidFill>
              </a:rPr>
              <a:t>Yeri ve Önemi </a:t>
            </a:r>
            <a:endParaRPr lang="tr-TR" sz="2800" b="1" dirty="0">
              <a:solidFill>
                <a:schemeClr val="tx2"/>
              </a:solidFill>
            </a:endParaRPr>
          </a:p>
        </p:txBody>
      </p:sp>
      <p:sp>
        <p:nvSpPr>
          <p:cNvPr id="3" name="2 İçerik Yer Tutucusu"/>
          <p:cNvSpPr>
            <a:spLocks noGrp="1"/>
          </p:cNvSpPr>
          <p:nvPr>
            <p:ph idx="1"/>
          </p:nvPr>
        </p:nvSpPr>
        <p:spPr/>
        <p:txBody>
          <a:bodyPr>
            <a:normAutofit lnSpcReduction="10000"/>
          </a:bodyPr>
          <a:lstStyle/>
          <a:p>
            <a:pPr marL="187325" indent="0" algn="just">
              <a:buClr>
                <a:srgbClr val="FF0000"/>
              </a:buClr>
              <a:buSzPct val="100000"/>
            </a:pPr>
            <a:r>
              <a:rPr lang="tr-TR" sz="3200" b="1" dirty="0" smtClean="0">
                <a:latin typeface="+mj-lt"/>
              </a:rPr>
              <a:t> </a:t>
            </a:r>
            <a:r>
              <a:rPr lang="tr-TR" sz="3000" b="1" dirty="0" smtClean="0">
                <a:latin typeface="+mj-lt"/>
              </a:rPr>
              <a:t>Turizm son yirmi yıldır hızla gelişen yarattığı katma değer ve istihdam açısından giderek büyüyen önemli bir sektördür. Turizm sektörü 2008’de 21 milyar $ gelir ve 26 milyon turist hedefi tutturarak %13 büyüdü. </a:t>
            </a:r>
          </a:p>
          <a:p>
            <a:pPr marL="187325" indent="0" algn="just">
              <a:buClr>
                <a:srgbClr val="FF0000"/>
              </a:buClr>
              <a:buSzPct val="100000"/>
            </a:pPr>
            <a:r>
              <a:rPr lang="tr-TR" sz="3000" b="1" dirty="0" smtClean="0">
                <a:latin typeface="+mj-lt"/>
              </a:rPr>
              <a:t> Turizmin  ülkemizdeki  ekonomik  gelişimine  baktığımızda son  20  yıldır  milli  gelir  içindeki  payı  dört kat arttırarak en hızlı gelişen sektör olmuştur.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2800" b="1" dirty="0" smtClean="0">
                <a:solidFill>
                  <a:schemeClr val="tx2"/>
                </a:solidFill>
              </a:rPr>
              <a:t>Turizmin Dış Ödemeler Dengesine Etkisi </a:t>
            </a:r>
            <a:br>
              <a:rPr lang="tr-TR" sz="2800" b="1" dirty="0" smtClean="0">
                <a:solidFill>
                  <a:schemeClr val="tx2"/>
                </a:solidFill>
              </a:rPr>
            </a:br>
            <a:r>
              <a:rPr lang="tr-TR" sz="2800" b="1" dirty="0" smtClean="0">
                <a:solidFill>
                  <a:schemeClr val="tx2"/>
                </a:solidFill>
              </a:rPr>
              <a:t>Ödemeler Dengesi Kavramı</a:t>
            </a:r>
            <a:endParaRPr lang="tr-TR" sz="2800" b="1" dirty="0">
              <a:solidFill>
                <a:schemeClr val="tx2"/>
              </a:solidFill>
            </a:endParaRPr>
          </a:p>
        </p:txBody>
      </p:sp>
      <p:sp>
        <p:nvSpPr>
          <p:cNvPr id="3" name="2 İçerik Yer Tutucusu"/>
          <p:cNvSpPr>
            <a:spLocks noGrp="1"/>
          </p:cNvSpPr>
          <p:nvPr>
            <p:ph idx="1"/>
          </p:nvPr>
        </p:nvSpPr>
        <p:spPr/>
        <p:txBody>
          <a:bodyPr>
            <a:normAutofit fontScale="92500" lnSpcReduction="20000"/>
          </a:bodyPr>
          <a:lstStyle/>
          <a:p>
            <a:pPr marL="187325" indent="0" algn="just">
              <a:buClr>
                <a:srgbClr val="FF0000"/>
              </a:buClr>
              <a:buSzPct val="100000"/>
            </a:pPr>
            <a:r>
              <a:rPr lang="tr-TR" sz="3200" b="1" dirty="0" smtClean="0">
                <a:latin typeface="+mj-lt"/>
              </a:rPr>
              <a:t> </a:t>
            </a:r>
            <a:r>
              <a:rPr lang="tr-TR" sz="3000" b="1" dirty="0" smtClean="0">
                <a:latin typeface="+mj-lt"/>
              </a:rPr>
              <a:t>Bir ülkenin bir yıl içerisinde dış ülkelere yaptığı ödemelerle, dış ülkelerden söz konusu ülkeye yapılan ödemeleri kapsayan hesaba ödemeler dengesi tablosu denir.</a:t>
            </a:r>
          </a:p>
          <a:p>
            <a:pPr marL="187325" indent="0" algn="just">
              <a:buClr>
                <a:srgbClr val="FF0000"/>
              </a:buClr>
              <a:buSzPct val="100000"/>
            </a:pPr>
            <a:r>
              <a:rPr lang="tr-TR" sz="3000" b="1" dirty="0" smtClean="0">
                <a:latin typeface="+mj-lt"/>
              </a:rPr>
              <a:t> Cari işlemler dengesi; yurtiçinde yerleşiklerle yurtdışında yerleşik ekonomik birimler arasındaki mal, hizmet ve mülkiyeti el değiştirmek şartıyla para hareketlerini gösterir. </a:t>
            </a:r>
          </a:p>
          <a:p>
            <a:pPr marL="187325" indent="0" algn="just">
              <a:buClr>
                <a:srgbClr val="FF0000"/>
              </a:buClr>
              <a:buSzPct val="100000"/>
            </a:pPr>
            <a:r>
              <a:rPr lang="tr-TR" sz="3000" b="1" dirty="0" smtClean="0">
                <a:latin typeface="+mj-lt"/>
              </a:rPr>
              <a:t>Cari işlemler dengesinin birinci bölümü dış ticaret dengesidir.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a:bodyPr>
          <a:lstStyle/>
          <a:p>
            <a:pPr marL="187325" indent="0" algn="just">
              <a:buClr>
                <a:srgbClr val="FF0000"/>
              </a:buClr>
              <a:buSzPct val="100000"/>
            </a:pPr>
            <a:r>
              <a:rPr lang="tr-TR" sz="3200" b="1" dirty="0" smtClean="0">
                <a:latin typeface="+mj-lt"/>
              </a:rPr>
              <a:t> </a:t>
            </a:r>
            <a:r>
              <a:rPr lang="tr-TR" sz="3000" b="1" dirty="0" smtClean="0">
                <a:latin typeface="+mj-lt"/>
              </a:rPr>
              <a:t>Dış  ticaret  dengesi,  yurtdışından  alınan  mal  ve  hizmetlerin  ülkeye  getirilene  kadar üstlenilen  maliyeti  ile  yurtdışına  satılan  mallardan  elde  edilen  gelirlerin  arasındaki farktır. </a:t>
            </a:r>
          </a:p>
          <a:p>
            <a:pPr marL="187325" indent="0" algn="just">
              <a:buClr>
                <a:srgbClr val="FF0000"/>
              </a:buClr>
              <a:buSzPct val="100000"/>
            </a:pPr>
            <a:r>
              <a:rPr lang="tr-TR" sz="3000" b="1" dirty="0" smtClean="0">
                <a:latin typeface="+mj-lt"/>
              </a:rPr>
              <a:t>Cari  işlemler  dengesinin  ikinci  bölümü  görünmeyen  işlemlerdir.  Görünmeyen  işlemler  yurtiçinde yerleşiklerle yurtdışında yerleşik ekonomik birimler arasındaki ihracat ve ithalat dışındaki işlemleri kapsar.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normAutofit fontScale="92500" lnSpcReduction="10000"/>
          </a:bodyPr>
          <a:lstStyle/>
          <a:p>
            <a:pPr marL="187325" indent="0" algn="just">
              <a:buClr>
                <a:srgbClr val="FF0000"/>
              </a:buClr>
              <a:buSzPct val="100000"/>
            </a:pPr>
            <a:r>
              <a:rPr lang="tr-TR" sz="3200" b="1" dirty="0" smtClean="0">
                <a:latin typeface="+mj-lt"/>
              </a:rPr>
              <a:t> </a:t>
            </a:r>
            <a:r>
              <a:rPr lang="tr-TR" sz="3000" b="1" dirty="0" smtClean="0">
                <a:latin typeface="+mj-lt"/>
              </a:rPr>
              <a:t>Sermaye hareketleri  ise doğrudan  yatırımlar,  portföy  yatırımları,  diğer  uzun  vadeli  sermaye hareketleri ve kısa vadeli sermaye hareketleri olmak üzere dört kalemden oluşmaktadır. </a:t>
            </a:r>
          </a:p>
          <a:p>
            <a:pPr marL="187325" indent="0" algn="just">
              <a:buClr>
                <a:srgbClr val="FF0000"/>
              </a:buClr>
              <a:buSzPct val="100000"/>
            </a:pPr>
            <a:r>
              <a:rPr lang="tr-TR" sz="3000" b="1" dirty="0" smtClean="0">
                <a:latin typeface="+mj-lt"/>
              </a:rPr>
              <a:t>Resmi rezerv hareketleri, Merkez Bankasının yapmış olduğu ve ülkenin uluslararası rezervlerini etkileyen işlemleri kapsar. </a:t>
            </a:r>
          </a:p>
          <a:p>
            <a:pPr marL="187325" indent="0" algn="just">
              <a:buClr>
                <a:srgbClr val="FF0000"/>
              </a:buClr>
              <a:buSzPct val="100000"/>
            </a:pPr>
            <a:r>
              <a:rPr lang="tr-TR" sz="3000" b="1" dirty="0" smtClean="0">
                <a:latin typeface="+mj-lt"/>
              </a:rPr>
              <a:t>Cari işlemlerle, sermaye işlemlerinin kaydedilişlerindeki hata, eksik, gecikme ve unutma gibi nedenlerden dolayı yaşanan denkleştirme sorunu “net hata ve noksan” kısmında denkleştirilir.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22944"/>
          </a:xfrm>
        </p:spPr>
        <p:txBody>
          <a:bodyPr>
            <a:noAutofit/>
          </a:bodyPr>
          <a:lstStyle/>
          <a:p>
            <a:pPr algn="r"/>
            <a:r>
              <a:rPr lang="tr-TR" sz="2800" b="1" dirty="0" smtClean="0">
                <a:solidFill>
                  <a:schemeClr val="tx2"/>
                </a:solidFill>
              </a:rPr>
              <a:t>Turizmin Ödemeler Dengesi İçindeki</a:t>
            </a:r>
            <a:br>
              <a:rPr lang="tr-TR" sz="2800" b="1" dirty="0" smtClean="0">
                <a:solidFill>
                  <a:schemeClr val="tx2"/>
                </a:solidFill>
              </a:rPr>
            </a:br>
            <a:r>
              <a:rPr lang="tr-TR" sz="2800" b="1" dirty="0" smtClean="0">
                <a:solidFill>
                  <a:schemeClr val="tx2"/>
                </a:solidFill>
              </a:rPr>
              <a:t> Yeri ve Önemi </a:t>
            </a:r>
            <a:endParaRPr lang="tr-TR" sz="2800" b="1" dirty="0">
              <a:solidFill>
                <a:schemeClr val="tx2"/>
              </a:solidFill>
            </a:endParaRPr>
          </a:p>
        </p:txBody>
      </p:sp>
      <p:sp>
        <p:nvSpPr>
          <p:cNvPr id="3" name="2 İçerik Yer Tutucusu"/>
          <p:cNvSpPr>
            <a:spLocks noGrp="1"/>
          </p:cNvSpPr>
          <p:nvPr>
            <p:ph idx="1"/>
          </p:nvPr>
        </p:nvSpPr>
        <p:spPr>
          <a:xfrm>
            <a:off x="0" y="1142984"/>
            <a:ext cx="8143900" cy="5715016"/>
          </a:xfrm>
        </p:spPr>
        <p:txBody>
          <a:bodyPr>
            <a:noAutofit/>
          </a:bodyPr>
          <a:lstStyle/>
          <a:p>
            <a:pPr marL="187325" indent="0" algn="just">
              <a:buClr>
                <a:srgbClr val="FF0000"/>
              </a:buClr>
              <a:buSzPct val="100000"/>
            </a:pPr>
            <a:r>
              <a:rPr lang="tr-TR" sz="2000" b="1" dirty="0" smtClean="0">
                <a:latin typeface="+mj-lt"/>
              </a:rPr>
              <a:t>Uluslararası turizmin neden olduğu döviz hareketleri, turist gönderen ülkenin döviz talebini, turist kabul eden ülkenin döviz arzını arttırıcı bir rol oynadığından ödemeler dengesini etkiler. </a:t>
            </a:r>
          </a:p>
          <a:p>
            <a:pPr marL="187325" indent="0" algn="just">
              <a:buClr>
                <a:srgbClr val="FF0000"/>
              </a:buClr>
              <a:buSzPct val="100000"/>
            </a:pPr>
            <a:r>
              <a:rPr lang="tr-TR" sz="2000" b="1" dirty="0" smtClean="0">
                <a:latin typeface="+mj-lt"/>
              </a:rPr>
              <a:t>Döviz arzı ve talebi bakımından mal ithal ve ihracı ile turistik faaliyetler arasında ortaya çıkan sonuçlar açısından fark yoktur. Ülkeye gelen turistlere bazı mal ve hizmetlerin satılması, mal ihracın-da olduğu gibi döviz arzı, buna karşılık bu ülke vatandaşlarının gittikleri ülkelerde mal ve hizmetleri satın almaları, </a:t>
            </a:r>
            <a:r>
              <a:rPr lang="tr-TR" sz="2000" b="1" dirty="0" err="1" smtClean="0">
                <a:latin typeface="+mj-lt"/>
              </a:rPr>
              <a:t>sektörel</a:t>
            </a:r>
            <a:r>
              <a:rPr lang="tr-TR" sz="2000" b="1" dirty="0" smtClean="0">
                <a:latin typeface="+mj-lt"/>
              </a:rPr>
              <a:t> üretim için gerekli mal ve hizmet ithali ise ürün ithalatında olduğu gibi döviz talebi yaratır.  </a:t>
            </a:r>
          </a:p>
          <a:p>
            <a:pPr marL="187325" indent="0" algn="just">
              <a:buClr>
                <a:srgbClr val="FF0000"/>
              </a:buClr>
              <a:buSzPct val="100000"/>
            </a:pPr>
            <a:r>
              <a:rPr lang="tr-TR" sz="2000" b="1" dirty="0" smtClean="0">
                <a:latin typeface="+mj-lt"/>
              </a:rPr>
              <a:t>Turizmin neden olduğu karşılıklı döviz hareketlerinin ülke ekonomisi açısından önemi ödemeler dengesi içindeki yeri ile ölçülür. Dış turizm bilançosundan yararlanılarak döviz arz ve talebinin arasındaki fark ele alınır. Bu etkinliğin olumlu olması ölçüsünde ödemeler bilanço-su açıkları kapatılarak dolaylı yoldan ulusal paranın dış ve iç değeri etkilenir. </a:t>
            </a:r>
            <a:endParaRPr lang="tr-TR" sz="1800" b="1" dirty="0" smtClean="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537192"/>
          </a:xfrm>
        </p:spPr>
        <p:txBody>
          <a:bodyPr>
            <a:noAutofit/>
          </a:bodyPr>
          <a:lstStyle/>
          <a:p>
            <a:pPr algn="r"/>
            <a:r>
              <a:rPr lang="tr-TR" sz="2800" b="1" dirty="0" smtClean="0">
                <a:solidFill>
                  <a:schemeClr val="tx2"/>
                </a:solidFill>
              </a:rPr>
              <a:t>Turizmin Gelir Etkisi </a:t>
            </a:r>
            <a:endParaRPr lang="tr-TR" sz="2800" b="1" dirty="0">
              <a:solidFill>
                <a:schemeClr val="tx2"/>
              </a:solidFill>
            </a:endParaRPr>
          </a:p>
        </p:txBody>
      </p:sp>
      <p:sp>
        <p:nvSpPr>
          <p:cNvPr id="3" name="2 İçerik Yer Tutucusu"/>
          <p:cNvSpPr>
            <a:spLocks noGrp="1"/>
          </p:cNvSpPr>
          <p:nvPr>
            <p:ph idx="1"/>
          </p:nvPr>
        </p:nvSpPr>
        <p:spPr>
          <a:xfrm>
            <a:off x="0" y="1000108"/>
            <a:ext cx="8072462" cy="5455628"/>
          </a:xfrm>
        </p:spPr>
        <p:txBody>
          <a:bodyPr>
            <a:noAutofit/>
          </a:bodyPr>
          <a:lstStyle/>
          <a:p>
            <a:pPr marL="187325" indent="0" algn="just">
              <a:buClr>
                <a:srgbClr val="FF0000"/>
              </a:buClr>
              <a:buSzPct val="100000"/>
            </a:pPr>
            <a:r>
              <a:rPr lang="tr-TR" sz="2000" b="1" dirty="0" smtClean="0">
                <a:latin typeface="+mj-lt"/>
              </a:rPr>
              <a:t>Turizmin ekonomideki ilk etkisi direkt harcamalar olarak nitelendirilir. Turistlerin yaptığı harcamalar,  konaklama tesisleri, dükkanlar,  ulaştırma  işletmeleri  vb.  kuruluşlar  için  direkt  gelir  etkisi  yaratmaktadır. </a:t>
            </a:r>
          </a:p>
          <a:p>
            <a:pPr marL="187325" indent="0" algn="just">
              <a:buClr>
                <a:srgbClr val="FF0000"/>
              </a:buClr>
              <a:buSzPct val="100000"/>
            </a:pPr>
            <a:r>
              <a:rPr lang="tr-TR" sz="2000" b="1" dirty="0" smtClean="0">
                <a:latin typeface="+mj-lt"/>
              </a:rPr>
              <a:t> Direkt turizm gelirlerini elde eden birimlerin yaptıkları harcamalar endirekt gelirleri oluşturur. Turizm işletmelerinin istihdam ettikleri personele ödediği ücretler, stok amaçlı yaptıkları alımlar ek bir talep yaratacaktır. Bu ek talebin karşılanması için istihdamın arttırılması ya da ücretlerin yükselmesi ve  üretimin  arttırılması  kişisel  gelirde  bir  artış  yaratır.  Kişisel  gelirin  yükselmesiyle  birlikte  artan </a:t>
            </a:r>
            <a:r>
              <a:rPr lang="tr-TR" sz="2000" b="1" dirty="0" err="1" smtClean="0">
                <a:latin typeface="+mj-lt"/>
              </a:rPr>
              <a:t>üketim</a:t>
            </a:r>
            <a:r>
              <a:rPr lang="tr-TR" sz="2000" b="1" dirty="0" smtClean="0">
                <a:latin typeface="+mj-lt"/>
              </a:rPr>
              <a:t> artışı ekonomide canlanmaya neden olur. </a:t>
            </a:r>
          </a:p>
          <a:p>
            <a:pPr marL="187325" indent="0" algn="just">
              <a:buClr>
                <a:srgbClr val="FF0000"/>
              </a:buClr>
              <a:buSzPct val="100000"/>
            </a:pPr>
            <a:r>
              <a:rPr lang="tr-TR" sz="2000" b="1" dirty="0" smtClean="0">
                <a:latin typeface="+mj-lt"/>
              </a:rPr>
              <a:t>Turizm harcamalarının yanında turistik yatırımlarda gelir etkisi oluşturur. Turistik üst yapı tesislerinin inşa edilmesi, daha çok işçi istihdamını ve inşaat malzemesi kullanımını gerektirmektedir. Yatırım harcamalarındaki bir artış ekonomide gelir artışına yol açar.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1206</TotalTime>
  <Words>1044</Words>
  <Application>Microsoft Office PowerPoint</Application>
  <PresentationFormat>Ekran Gösterisi (4:3)</PresentationFormat>
  <Paragraphs>47</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Zengin</vt:lpstr>
      <vt:lpstr>TURİZMİN PARASAL (MONETER) KAYNAKLI EKONOMİK ETKİLERİ </vt:lpstr>
      <vt:lpstr>Turizm ve Milli Gelir</vt:lpstr>
      <vt:lpstr>Turizm ve Milli Gelir</vt:lpstr>
      <vt:lpstr>Turizmin Milli Gelir İçindeki  Yeri ve Önemi </vt:lpstr>
      <vt:lpstr>Turizmin Dış Ödemeler Dengesine Etkisi  Ödemeler Dengesi Kavramı</vt:lpstr>
      <vt:lpstr>PowerPoint Sunusu</vt:lpstr>
      <vt:lpstr>PowerPoint Sunusu</vt:lpstr>
      <vt:lpstr>Turizmin Ödemeler Dengesi İçindeki  Yeri ve Önemi </vt:lpstr>
      <vt:lpstr>Turizmin Gelir Etkisi </vt:lpstr>
      <vt:lpstr>Turizmin İç Fiyatlara Etkisi </vt:lpstr>
      <vt:lpstr>Turizmin Enflasyon ve Döviz  Kurlarına Etkisi </vt:lpstr>
      <vt:lpstr>Turizmin Enflasyon ve Döviz  Kurlarına Etkisi </vt:lpstr>
      <vt:lpstr>Turizmin Enflasyon ve Döviz  Kurlarına Etkisi </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142</cp:revision>
  <dcterms:created xsi:type="dcterms:W3CDTF">2014-10-03T13:39:49Z</dcterms:created>
  <dcterms:modified xsi:type="dcterms:W3CDTF">2019-11-20T18:36:38Z</dcterms:modified>
</cp:coreProperties>
</file>