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81" r:id="rId3"/>
    <p:sldId id="282" r:id="rId4"/>
    <p:sldId id="283" r:id="rId5"/>
    <p:sldId id="284"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280"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24"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Veri Yer Tutucusu 29"/>
          <p:cNvSpPr>
            <a:spLocks noGrp="1"/>
          </p:cNvSpPr>
          <p:nvPr>
            <p:ph type="dt" sz="half" idx="10"/>
          </p:nvPr>
        </p:nvSpPr>
        <p:spPr/>
        <p:txBody>
          <a:bodyPr/>
          <a:lstStyle/>
          <a:p>
            <a:fld id="{A23720DD-5B6D-40BF-8493-A6B52D484E6B}" type="datetimeFigureOut">
              <a:rPr lang="tr-TR" smtClean="0"/>
              <a:t>17.09.2020</a:t>
            </a:fld>
            <a:endParaRPr lang="tr-TR"/>
          </a:p>
        </p:txBody>
      </p:sp>
      <p:sp>
        <p:nvSpPr>
          <p:cNvPr id="19" name="Altbilgi Yer Tutucusu 18"/>
          <p:cNvSpPr>
            <a:spLocks noGrp="1"/>
          </p:cNvSpPr>
          <p:nvPr>
            <p:ph type="ftr" sz="quarter" idx="11"/>
          </p:nvPr>
        </p:nvSpPr>
        <p:spPr/>
        <p:txBody>
          <a:bodyPr/>
          <a:lstStyle/>
          <a:p>
            <a:endParaRPr lang="tr-TR"/>
          </a:p>
        </p:txBody>
      </p:sp>
      <p:sp>
        <p:nvSpPr>
          <p:cNvPr id="27" name="Slayt Numarası Yer Tutucusu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Başlık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143000"/>
          </a:xfrm>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17.09.2020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320"/>
            <a:ext cx="7470648" cy="1143000"/>
          </a:xfrm>
        </p:spPr>
        <p:txBody>
          <a:bodyPr anchor="ctr"/>
          <a:lstStyle>
            <a:lvl1pPr algn="l">
              <a:defRPr sz="4600"/>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17.09.2020</a:t>
            </a:fld>
            <a:endParaRPr lang="tr-TR"/>
          </a:p>
        </p:txBody>
      </p:sp>
      <p:sp>
        <p:nvSpPr>
          <p:cNvPr id="8" name="Slayt Numarası Yer Tutucusu 7"/>
          <p:cNvSpPr>
            <a:spLocks noGrp="1"/>
          </p:cNvSpPr>
          <p:nvPr>
            <p:ph type="sldNum" sz="quarter" idx="11"/>
          </p:nvPr>
        </p:nvSpPr>
        <p:spPr/>
        <p:txBody>
          <a:bodyPr/>
          <a:lstStyle/>
          <a:p>
            <a:fld id="{F302176B-0E47-46AC-8F43-DAB4B8A37D06}" type="slidenum">
              <a:rPr lang="tr-TR" smtClean="0"/>
              <a:t>‹#›</a:t>
            </a:fld>
            <a:endParaRPr lang="tr-TR"/>
          </a:p>
        </p:txBody>
      </p:sp>
      <p:sp>
        <p:nvSpPr>
          <p:cNvPr id="9" name="Altbilgi Yer Tutucusu 8"/>
          <p:cNvSpPr>
            <a:spLocks noGrp="1"/>
          </p:cNvSpPr>
          <p:nvPr>
            <p:ph type="ftr" sz="quarter" idx="12"/>
          </p:nvPr>
        </p:nvSpPr>
        <p:spPr/>
        <p:txBody>
          <a:bodyPr/>
          <a:lstStyle/>
          <a:p>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17.09.2020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156448" y="6422064"/>
            <a:ext cx="762000" cy="365125"/>
          </a:xfrm>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457200" y="6422064"/>
            <a:ext cx="2133600" cy="365125"/>
          </a:xfrm>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Serbest 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Serbest 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Yer Tutucusu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23720DD-5B6D-40BF-8493-A6B52D484E6B}" type="datetimeFigureOut">
              <a:rPr lang="tr-TR" smtClean="0"/>
              <a:t>17.09.2020</a:t>
            </a:fld>
            <a:endParaRPr lang="tr-TR"/>
          </a:p>
        </p:txBody>
      </p:sp>
      <p:sp>
        <p:nvSpPr>
          <p:cNvPr id="22" name="Altbilgi Yer Tutucusu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Slayt Numarası Yer Tutucusu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302176B-0E47-46AC-8F43-DAB4B8A37D06}"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byclb.com/girisimcilik/Girisimciler_icin_is_plani_rehberi.pdf" TargetMode="External"/><Relationship Id="rId2" Type="http://schemas.openxmlformats.org/officeDocument/2006/relationships/hyperlink" Target="http://www.fortune.com.tr/isplani.as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620688"/>
            <a:ext cx="7704856" cy="4896544"/>
          </a:xfrm>
        </p:spPr>
        <p:txBody>
          <a:bodyPr>
            <a:normAutofit/>
          </a:bodyPr>
          <a:lstStyle/>
          <a:p>
            <a:r>
              <a:rPr lang="tr-TR" sz="7200" dirty="0"/>
              <a:t>İŞ FİKRİNİN PİYASA VE TALEP YAPISININ ARAŞTIRILMASI</a:t>
            </a:r>
            <a:endParaRPr lang="tr-TR" sz="7200" b="0" dirty="0"/>
          </a:p>
        </p:txBody>
      </p:sp>
    </p:spTree>
    <p:extLst>
      <p:ext uri="{BB962C8B-B14F-4D97-AF65-F5344CB8AC3E}">
        <p14:creationId xmlns:p14="http://schemas.microsoft.com/office/powerpoint/2010/main" val="113910804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91264" cy="1143000"/>
          </a:xfrm>
        </p:spPr>
        <p:txBody>
          <a:bodyPr>
            <a:normAutofit fontScale="90000"/>
          </a:bodyPr>
          <a:lstStyle/>
          <a:p>
            <a:r>
              <a:rPr lang="tr-TR" dirty="0"/>
              <a:t>Kurulacak işletmenin ilişki içinde olacağı piyasalar ve genel özellikleri</a:t>
            </a:r>
          </a:p>
        </p:txBody>
      </p:sp>
      <p:sp>
        <p:nvSpPr>
          <p:cNvPr id="3" name="İçerik Yer Tutucusu 2"/>
          <p:cNvSpPr>
            <a:spLocks noGrp="1"/>
          </p:cNvSpPr>
          <p:nvPr>
            <p:ph idx="1"/>
          </p:nvPr>
        </p:nvSpPr>
        <p:spPr>
          <a:xfrm>
            <a:off x="457200" y="1600200"/>
            <a:ext cx="8219256" cy="4525963"/>
          </a:xfrm>
        </p:spPr>
        <p:txBody>
          <a:bodyPr>
            <a:normAutofit fontScale="92500" lnSpcReduction="10000"/>
          </a:bodyPr>
          <a:lstStyle/>
          <a:p>
            <a:pPr algn="just"/>
            <a:r>
              <a:rPr lang="tr-TR" dirty="0"/>
              <a:t>Sektörün özelliklerinin belirlenmesinden sonra girişimci işin ilişki içinde olacağı piyasaların başlıklarını ve genel özelliklerini araştıracaktır. Kreş işletmesinin müşteri piyasası, annenin çalıştığı ailelerdir. Bu tür aileler çocukları 0-6 yaş grubu arasında iken kreş işletmelerinin hedef müşteri kitlesinde yer almaktadırlar. Diğer yandan çocuk eğitim malzemeleri, açık alan oyun setleri satan kuruluşlar ile yemek yapımında kullanılan her türlü malzemenin satıcıları girdi piyasalarına örnektir.</a:t>
            </a:r>
          </a:p>
        </p:txBody>
      </p:sp>
    </p:spTree>
    <p:extLst>
      <p:ext uri="{BB962C8B-B14F-4D97-AF65-F5344CB8AC3E}">
        <p14:creationId xmlns:p14="http://schemas.microsoft.com/office/powerpoint/2010/main" val="119710492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188640"/>
            <a:ext cx="8208912" cy="1143000"/>
          </a:xfrm>
        </p:spPr>
        <p:txBody>
          <a:bodyPr>
            <a:normAutofit/>
          </a:bodyPr>
          <a:lstStyle/>
          <a:p>
            <a:r>
              <a:rPr lang="tr-TR" sz="2400" dirty="0"/>
              <a:t>İş fikrinin bağlantıda olacağı piyasaların ve genel özelliklerinin belirlenmesi </a:t>
            </a:r>
            <a:r>
              <a:rPr lang="tr-TR" sz="2400" dirty="0" err="1"/>
              <a:t>çalışm</a:t>
            </a:r>
            <a:r>
              <a:rPr lang="tr-TR" sz="2400" dirty="0"/>
              <a:t> asında şu soruların yanıtları aranmalıdır: </a:t>
            </a:r>
          </a:p>
        </p:txBody>
      </p:sp>
      <p:sp>
        <p:nvSpPr>
          <p:cNvPr id="3" name="İçerik Yer Tutucusu 2"/>
          <p:cNvSpPr>
            <a:spLocks noGrp="1"/>
          </p:cNvSpPr>
          <p:nvPr>
            <p:ph idx="1"/>
          </p:nvPr>
        </p:nvSpPr>
        <p:spPr>
          <a:xfrm>
            <a:off x="457200" y="1600200"/>
            <a:ext cx="8435280" cy="4565104"/>
          </a:xfrm>
        </p:spPr>
        <p:txBody>
          <a:bodyPr>
            <a:normAutofit fontScale="85000" lnSpcReduction="10000"/>
          </a:bodyPr>
          <a:lstStyle/>
          <a:p>
            <a:pPr algn="just"/>
            <a:r>
              <a:rPr lang="tr-TR" dirty="0"/>
              <a:t>Temel müşteri piyasaları hangi gruplardan oluşmaktadır?</a:t>
            </a:r>
          </a:p>
          <a:p>
            <a:pPr algn="just"/>
            <a:r>
              <a:rPr lang="tr-TR" dirty="0" smtClean="0"/>
              <a:t>İşletmenin </a:t>
            </a:r>
            <a:r>
              <a:rPr lang="tr-TR" dirty="0"/>
              <a:t>girdi sağlayacağı piyasalar </a:t>
            </a:r>
            <a:r>
              <a:rPr lang="tr-TR" dirty="0" smtClean="0"/>
              <a:t>kapsamında, hammaddelerin </a:t>
            </a:r>
            <a:r>
              <a:rPr lang="tr-TR" dirty="0"/>
              <a:t>sağlanacağı piyasalar hangileridir </a:t>
            </a:r>
            <a:r>
              <a:rPr lang="tr-TR" dirty="0" smtClean="0"/>
              <a:t>ve belirgin </a:t>
            </a:r>
            <a:r>
              <a:rPr lang="tr-TR" dirty="0"/>
              <a:t>özellikleri nelerdir?</a:t>
            </a:r>
          </a:p>
          <a:p>
            <a:pPr algn="just"/>
            <a:r>
              <a:rPr lang="tr-TR" dirty="0" smtClean="0"/>
              <a:t>Diğer </a:t>
            </a:r>
            <a:r>
              <a:rPr lang="tr-TR" dirty="0"/>
              <a:t>üretim </a:t>
            </a:r>
            <a:r>
              <a:rPr lang="tr-TR" dirty="0" smtClean="0"/>
              <a:t>malzemelerinin </a:t>
            </a:r>
            <a:r>
              <a:rPr lang="tr-TR" dirty="0"/>
              <a:t>sağlanacağı </a:t>
            </a:r>
            <a:r>
              <a:rPr lang="tr-TR" dirty="0" smtClean="0"/>
              <a:t>piyasalar hangileridir </a:t>
            </a:r>
            <a:r>
              <a:rPr lang="tr-TR" dirty="0"/>
              <a:t>ve belirgin özellikleri nelerdir?</a:t>
            </a:r>
          </a:p>
          <a:p>
            <a:pPr algn="just"/>
            <a:r>
              <a:rPr lang="tr-TR" dirty="0" smtClean="0"/>
              <a:t>Makine </a:t>
            </a:r>
            <a:r>
              <a:rPr lang="tr-TR" dirty="0"/>
              <a:t>-ekipman ve araç gereçlerin sağlanacağı </a:t>
            </a:r>
            <a:r>
              <a:rPr lang="tr-TR" dirty="0" smtClean="0"/>
              <a:t>piyasalar hangileridir </a:t>
            </a:r>
            <a:r>
              <a:rPr lang="tr-TR" dirty="0"/>
              <a:t>ve belirgin özellikleri nelerdir?</a:t>
            </a:r>
          </a:p>
          <a:p>
            <a:pPr algn="just"/>
            <a:r>
              <a:rPr lang="tr-TR" dirty="0" smtClean="0"/>
              <a:t>İş </a:t>
            </a:r>
            <a:r>
              <a:rPr lang="tr-TR" dirty="0"/>
              <a:t>gücünün sağlanacağı piyasasının temel </a:t>
            </a:r>
            <a:r>
              <a:rPr lang="tr-TR" dirty="0" smtClean="0"/>
              <a:t>özellikleri nelerdir</a:t>
            </a:r>
            <a:r>
              <a:rPr lang="tr-TR" dirty="0"/>
              <a:t>?</a:t>
            </a:r>
          </a:p>
          <a:p>
            <a:pPr algn="just"/>
            <a:endParaRPr lang="tr-TR" dirty="0"/>
          </a:p>
        </p:txBody>
      </p:sp>
    </p:spTree>
    <p:extLst>
      <p:ext uri="{BB962C8B-B14F-4D97-AF65-F5344CB8AC3E}">
        <p14:creationId xmlns:p14="http://schemas.microsoft.com/office/powerpoint/2010/main" val="1680332102"/>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800" dirty="0"/>
              <a:t> Ürün ya da hizmetlerin müşteri kitlesi ve talebin</a:t>
            </a:r>
            <a:br>
              <a:rPr lang="tr-TR" sz="2800" dirty="0"/>
            </a:br>
            <a:r>
              <a:rPr lang="tr-TR" sz="2800" dirty="0"/>
              <a:t>özellikleri</a:t>
            </a:r>
            <a:br>
              <a:rPr lang="tr-TR" sz="2800" dirty="0"/>
            </a:br>
            <a:endParaRPr lang="tr-TR" sz="2800" dirty="0"/>
          </a:p>
        </p:txBody>
      </p:sp>
      <p:sp>
        <p:nvSpPr>
          <p:cNvPr id="3" name="İçerik Yer Tutucusu 2"/>
          <p:cNvSpPr>
            <a:spLocks noGrp="1"/>
          </p:cNvSpPr>
          <p:nvPr>
            <p:ph idx="1"/>
          </p:nvPr>
        </p:nvSpPr>
        <p:spPr/>
        <p:txBody>
          <a:bodyPr/>
          <a:lstStyle/>
          <a:p>
            <a:pPr algn="just"/>
            <a:r>
              <a:rPr lang="tr-TR" dirty="0" smtClean="0"/>
              <a:t>İş </a:t>
            </a:r>
            <a:r>
              <a:rPr lang="tr-TR" dirty="0"/>
              <a:t>fikrinin bağlantıda olacağı piyasaların ve genel özelliklerinin belirlenmesinden sonra girişimci müşteri kitlesinin analizini yapmalıdır. Girişimci kendi işini kurduktan sonra çeşitli talep kesimlerine ulaşmaya ve ürettiği ürün ya da hizmetleri bu gruplara sunmaya başlayacaktır. </a:t>
            </a:r>
          </a:p>
        </p:txBody>
      </p:sp>
    </p:spTree>
    <p:extLst>
      <p:ext uri="{BB962C8B-B14F-4D97-AF65-F5344CB8AC3E}">
        <p14:creationId xmlns:p14="http://schemas.microsoft.com/office/powerpoint/2010/main" val="74158825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just"/>
            <a:r>
              <a:rPr lang="tr-TR" dirty="0"/>
              <a:t>Toplum, iş piyasası, </a:t>
            </a:r>
            <a:r>
              <a:rPr lang="tr-TR" dirty="0" smtClean="0"/>
              <a:t>üretim piyasası </a:t>
            </a:r>
            <a:r>
              <a:rPr lang="tr-TR" dirty="0"/>
              <a:t>girişimciler için iş fikirlerine göre farklı müşteri gruplarını barındırmaktadır. Girişimciler bu ana gruplar içinde ulaşmaları gereken kitleyi doğru olarak tanımlamalı ve özelliklerini analiz etmelidirler. Bu aşamada girişimci öncelikle iş fikrinin sahip olduğu potansiyel müşterileri belirleyecektir. Daha sonra, kurmak istediği işletmenin özelliklerine en uygun müşteri gruplarını belirleyerek hedef kitlesini detaylı olarak ortaya çıkarmalıdır.  </a:t>
            </a:r>
          </a:p>
        </p:txBody>
      </p:sp>
    </p:spTree>
    <p:extLst>
      <p:ext uri="{BB962C8B-B14F-4D97-AF65-F5344CB8AC3E}">
        <p14:creationId xmlns:p14="http://schemas.microsoft.com/office/powerpoint/2010/main" val="162234438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Çeşitli ürünlerin müşteri kitlelerinin özellikleri araştırılırken toplumsal verilerin araştırılması gereklidir. Bunlar arasında ilk grup nüfus ile ilgili durum ve gelişmeleri gösteren demografik verilerdir. Aşağıda bu tür verilere örnekler verilmiştir:</a:t>
            </a:r>
          </a:p>
        </p:txBody>
      </p:sp>
    </p:spTree>
    <p:extLst>
      <p:ext uri="{BB962C8B-B14F-4D97-AF65-F5344CB8AC3E}">
        <p14:creationId xmlns:p14="http://schemas.microsoft.com/office/powerpoint/2010/main" val="391121431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seçilen hedef bölge içinde nüfus</a:t>
            </a:r>
          </a:p>
          <a:p>
            <a:r>
              <a:rPr lang="tr-TR" dirty="0"/>
              <a:t>nüfus artış hızı</a:t>
            </a:r>
          </a:p>
          <a:p>
            <a:r>
              <a:rPr lang="tr-TR" dirty="0"/>
              <a:t>göç oranları</a:t>
            </a:r>
          </a:p>
          <a:p>
            <a:r>
              <a:rPr lang="tr-TR" dirty="0"/>
              <a:t>nüfusun yaş grupları dağılımı</a:t>
            </a:r>
          </a:p>
          <a:p>
            <a:r>
              <a:rPr lang="tr-TR" dirty="0"/>
              <a:t>çalışan nüfus düzeyi</a:t>
            </a:r>
          </a:p>
          <a:p>
            <a:r>
              <a:rPr lang="tr-TR" dirty="0"/>
              <a:t>çalışan nüfus içinde iş ve meslek gruplarının dağılımı</a:t>
            </a:r>
          </a:p>
          <a:p>
            <a:r>
              <a:rPr lang="tr-TR" dirty="0"/>
              <a:t>ortalama aile büyüklüğü</a:t>
            </a:r>
          </a:p>
        </p:txBody>
      </p:sp>
    </p:spTree>
    <p:extLst>
      <p:ext uri="{BB962C8B-B14F-4D97-AF65-F5344CB8AC3E}">
        <p14:creationId xmlns:p14="http://schemas.microsoft.com/office/powerpoint/2010/main" val="45069772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19256" cy="1143000"/>
          </a:xfrm>
        </p:spPr>
        <p:txBody>
          <a:bodyPr>
            <a:noAutofit/>
          </a:bodyPr>
          <a:lstStyle/>
          <a:p>
            <a:r>
              <a:rPr lang="tr-TR" sz="2800" dirty="0"/>
              <a:t>Diğer yandan hedef bölgenin gelir ve tüketim verileri</a:t>
            </a:r>
            <a:br>
              <a:rPr lang="tr-TR" sz="2800" dirty="0"/>
            </a:br>
            <a:r>
              <a:rPr lang="tr-TR" sz="2800" dirty="0"/>
              <a:t>araştırılmalıdır. </a:t>
            </a:r>
          </a:p>
        </p:txBody>
      </p:sp>
      <p:sp>
        <p:nvSpPr>
          <p:cNvPr id="3" name="İçerik Yer Tutucusu 2"/>
          <p:cNvSpPr>
            <a:spLocks noGrp="1"/>
          </p:cNvSpPr>
          <p:nvPr>
            <p:ph idx="1"/>
          </p:nvPr>
        </p:nvSpPr>
        <p:spPr/>
        <p:txBody>
          <a:bodyPr>
            <a:normAutofit fontScale="85000" lnSpcReduction="20000"/>
          </a:bodyPr>
          <a:lstStyle/>
          <a:p>
            <a:pPr marL="36576" indent="0">
              <a:buNone/>
            </a:pPr>
            <a:r>
              <a:rPr lang="tr-TR" dirty="0"/>
              <a:t>Bunlar arasında yer alan verilerden bazıları şunlardır:</a:t>
            </a:r>
          </a:p>
          <a:p>
            <a:r>
              <a:rPr lang="tr-TR" dirty="0"/>
              <a:t>bölgenin toplam gayri safi yurt içi hasılası</a:t>
            </a:r>
          </a:p>
          <a:p>
            <a:r>
              <a:rPr lang="tr-TR" dirty="0"/>
              <a:t>gayri safi yurtiçi hasılanın tarım, imalat, ticaret, hizmet</a:t>
            </a:r>
          </a:p>
          <a:p>
            <a:r>
              <a:rPr lang="tr-TR" dirty="0"/>
              <a:t>sektörlerine dağılımı,</a:t>
            </a:r>
          </a:p>
          <a:p>
            <a:r>
              <a:rPr lang="tr-TR" dirty="0"/>
              <a:t>sektörlerin gelişme eğilimleri</a:t>
            </a:r>
          </a:p>
          <a:p>
            <a:r>
              <a:rPr lang="tr-TR" dirty="0"/>
              <a:t>kişi başına düşen milli gelir</a:t>
            </a:r>
          </a:p>
          <a:p>
            <a:r>
              <a:rPr lang="tr-TR" dirty="0"/>
              <a:t>iş ve meslek gruplarının ortalama gelir düzeyleri</a:t>
            </a:r>
          </a:p>
          <a:p>
            <a:r>
              <a:rPr lang="tr-TR" dirty="0"/>
              <a:t>kişilerin gider gruplarına yaptıkları ortalama harcama düzeyi</a:t>
            </a:r>
          </a:p>
          <a:p>
            <a:endParaRPr lang="tr-TR" dirty="0"/>
          </a:p>
        </p:txBody>
      </p:sp>
    </p:spTree>
    <p:extLst>
      <p:ext uri="{BB962C8B-B14F-4D97-AF65-F5344CB8AC3E}">
        <p14:creationId xmlns:p14="http://schemas.microsoft.com/office/powerpoint/2010/main" val="100274171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Ürün ya da hizmetlerin hedef müşteri kitlesinin ve talebin özelliklerinin araştırılmasında, sorulması gereken temel sorular şunlardır : </a:t>
            </a:r>
          </a:p>
        </p:txBody>
      </p:sp>
      <p:sp>
        <p:nvSpPr>
          <p:cNvPr id="3" name="İçerik Yer Tutucusu 2"/>
          <p:cNvSpPr>
            <a:spLocks noGrp="1"/>
          </p:cNvSpPr>
          <p:nvPr>
            <p:ph idx="1"/>
          </p:nvPr>
        </p:nvSpPr>
        <p:spPr/>
        <p:txBody>
          <a:bodyPr>
            <a:normAutofit fontScale="77500" lnSpcReduction="20000"/>
          </a:bodyPr>
          <a:lstStyle/>
          <a:p>
            <a:r>
              <a:rPr lang="tr-TR" dirty="0"/>
              <a:t>Ürünün sunum bölgesi nedir? (şehir, bölge, </a:t>
            </a:r>
            <a:r>
              <a:rPr lang="tr-TR" dirty="0" smtClean="0"/>
              <a:t>Türkiye, yurtdışı</a:t>
            </a:r>
            <a:r>
              <a:rPr lang="tr-TR" dirty="0"/>
              <a:t>)</a:t>
            </a:r>
          </a:p>
          <a:p>
            <a:r>
              <a:rPr lang="tr-TR" dirty="0"/>
              <a:t>Potansiyel müşteri grupları kimler </a:t>
            </a:r>
            <a:r>
              <a:rPr lang="tr-TR" dirty="0" err="1"/>
              <a:t>dir</a:t>
            </a:r>
            <a:r>
              <a:rPr lang="tr-TR" dirty="0"/>
              <a:t>? (vatandaş, esnaf, sanayici, </a:t>
            </a:r>
            <a:r>
              <a:rPr lang="tr-TR" dirty="0" err="1"/>
              <a:t>ziraatçi</a:t>
            </a:r>
            <a:r>
              <a:rPr lang="tr-TR" dirty="0"/>
              <a:t>, </a:t>
            </a:r>
            <a:r>
              <a:rPr lang="tr-TR" dirty="0" err="1"/>
              <a:t>v.b</a:t>
            </a:r>
            <a:r>
              <a:rPr lang="tr-TR" dirty="0"/>
              <a:t>.) ve bunlardan hangileri </a:t>
            </a:r>
            <a:r>
              <a:rPr lang="tr-TR" dirty="0" smtClean="0"/>
              <a:t>ulaşılması gereken </a:t>
            </a:r>
            <a:r>
              <a:rPr lang="tr-TR" dirty="0"/>
              <a:t>hedef müşteri kitlesi içinde yer alacaktır?</a:t>
            </a:r>
          </a:p>
          <a:p>
            <a:r>
              <a:rPr lang="tr-TR" dirty="0"/>
              <a:t>Müşterilerin demografik ve sosyoekonomik </a:t>
            </a:r>
            <a:r>
              <a:rPr lang="tr-TR" dirty="0" smtClean="0"/>
              <a:t>özellikleri nelerdir</a:t>
            </a:r>
            <a:r>
              <a:rPr lang="tr-TR" dirty="0"/>
              <a:t>? (yaş grubu, kadın-erkek-çocuk, meslek </a:t>
            </a:r>
            <a:r>
              <a:rPr lang="tr-TR" dirty="0" smtClean="0"/>
              <a:t>grubu, gelir </a:t>
            </a:r>
            <a:r>
              <a:rPr lang="tr-TR" dirty="0"/>
              <a:t>grubu v .b.)</a:t>
            </a:r>
          </a:p>
          <a:p>
            <a:r>
              <a:rPr lang="tr-TR" dirty="0"/>
              <a:t>Sunum bölgesinde ürün/hizmete olan talebi </a:t>
            </a:r>
            <a:r>
              <a:rPr lang="tr-TR" dirty="0" smtClean="0"/>
              <a:t>etkileyen faktörler </a:t>
            </a:r>
            <a:r>
              <a:rPr lang="tr-TR" dirty="0"/>
              <a:t>nelerdir ve talebin dönemsel değişme </a:t>
            </a:r>
            <a:r>
              <a:rPr lang="tr-TR" dirty="0" smtClean="0"/>
              <a:t>eğilimleri  nasıldır</a:t>
            </a:r>
            <a:r>
              <a:rPr lang="tr-TR" dirty="0"/>
              <a:t>?</a:t>
            </a:r>
          </a:p>
          <a:p>
            <a:r>
              <a:rPr lang="tr-TR" dirty="0"/>
              <a:t>Talep yapısına ve pazar hedeflerinize uygun </a:t>
            </a:r>
            <a:r>
              <a:rPr lang="tr-TR" dirty="0" smtClean="0"/>
              <a:t>dönemsel satış </a:t>
            </a:r>
            <a:r>
              <a:rPr lang="tr-TR" dirty="0"/>
              <a:t>tahminleriniz nelerdir?  </a:t>
            </a:r>
          </a:p>
        </p:txBody>
      </p:sp>
    </p:spTree>
    <p:extLst>
      <p:ext uri="{BB962C8B-B14F-4D97-AF65-F5344CB8AC3E}">
        <p14:creationId xmlns:p14="http://schemas.microsoft.com/office/powerpoint/2010/main" val="3844267681"/>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91264" cy="1143000"/>
          </a:xfrm>
        </p:spPr>
        <p:txBody>
          <a:bodyPr>
            <a:noAutofit/>
          </a:bodyPr>
          <a:lstStyle/>
          <a:p>
            <a:r>
              <a:rPr lang="tr-TR" sz="2800" dirty="0"/>
              <a:t> Ürün ve hizmetlerin sunumunu yapan diğer firmalar</a:t>
            </a:r>
            <a:br>
              <a:rPr lang="tr-TR" sz="2800" dirty="0"/>
            </a:br>
            <a:r>
              <a:rPr lang="tr-TR" sz="2800" dirty="0"/>
              <a:t>ve rekabet ortamı</a:t>
            </a:r>
            <a:br>
              <a:rPr lang="tr-TR" sz="2800" dirty="0"/>
            </a:br>
            <a:endParaRPr lang="tr-TR" sz="2800" dirty="0"/>
          </a:p>
        </p:txBody>
      </p:sp>
      <p:sp>
        <p:nvSpPr>
          <p:cNvPr id="3" name="İçerik Yer Tutucusu 2"/>
          <p:cNvSpPr>
            <a:spLocks noGrp="1"/>
          </p:cNvSpPr>
          <p:nvPr>
            <p:ph idx="1"/>
          </p:nvPr>
        </p:nvSpPr>
        <p:spPr/>
        <p:txBody>
          <a:bodyPr>
            <a:normAutofit lnSpcReduction="10000"/>
          </a:bodyPr>
          <a:lstStyle/>
          <a:p>
            <a:pPr algn="just"/>
            <a:r>
              <a:rPr lang="tr-TR" dirty="0"/>
              <a:t>Girişimciler rakiplerini araştırırken çalışmanın başlangıç noktasını şu soru oluşturur: "Potansiyel müşteriler bugün benzer ürün ya da hizmetlere olan taleplerini ne şekilde karşılamaktadırlar?" Bu sorunun yanıtlanması, girişimcinin hem piyasada mevcut alternatif ürün ya da hizmetleri hem de aynı ürün ya da hizmeti sunan rakiplerini belirlemesini sağlar. </a:t>
            </a:r>
          </a:p>
        </p:txBody>
      </p:sp>
    </p:spTree>
    <p:extLst>
      <p:ext uri="{BB962C8B-B14F-4D97-AF65-F5344CB8AC3E}">
        <p14:creationId xmlns:p14="http://schemas.microsoft.com/office/powerpoint/2010/main" val="299817180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algn="just"/>
            <a:r>
              <a:rPr lang="tr-TR" dirty="0"/>
              <a:t>Girişimci için rakiplerin araştırılmasında her türlü bilgi değerlidir. Rakiplerin izlenmesi güçlü ve zayıf yönlerinin değerlendirilmesi girişimci için sadece iş kurma öncesinde değil iş hayatının tüm aşamalarında zorunlu bir aktivitedir. Girişimci iş kurma hazırlıkları aşamasında rakiplerinin özelliklerini belirlemeye çalışırken öncelikle ürün ve hizmet üretme süreçlerinde sahip oldukları özellikleri araştırmalıdır. </a:t>
            </a:r>
          </a:p>
        </p:txBody>
      </p:sp>
    </p:spTree>
    <p:extLst>
      <p:ext uri="{BB962C8B-B14F-4D97-AF65-F5344CB8AC3E}">
        <p14:creationId xmlns:p14="http://schemas.microsoft.com/office/powerpoint/2010/main" val="380335368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36576" indent="0" algn="just">
              <a:buNone/>
            </a:pPr>
            <a:r>
              <a:rPr lang="tr-TR" dirty="0"/>
              <a:t>Yapılabilirlik araştırması sürecinde ilk adım, iş fikrinin piyasadaki başarısını olumlu ya da olumsuz yönde etkileyecek, müşteri kitlesine ulaşma yönünde yapılması gerekli çalışmaları yönlendirecek tüm faktörlerin belirlenmesidir</a:t>
            </a:r>
            <a:r>
              <a:rPr lang="tr-TR" dirty="0" smtClean="0"/>
              <a:t>.</a:t>
            </a:r>
          </a:p>
          <a:p>
            <a:pPr algn="just"/>
            <a:endParaRPr lang="tr-TR" dirty="0"/>
          </a:p>
        </p:txBody>
      </p:sp>
    </p:spTree>
    <p:extLst>
      <p:ext uri="{BB962C8B-B14F-4D97-AF65-F5344CB8AC3E}">
        <p14:creationId xmlns:p14="http://schemas.microsoft.com/office/powerpoint/2010/main" val="338519634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Aşağıda girişimcilerin piyasadaki rakiplerini araştırırken göz önünde bulundurmaları gereken temel nitelikler sıralanmıştır: </a:t>
            </a:r>
          </a:p>
        </p:txBody>
      </p:sp>
    </p:spTree>
    <p:extLst>
      <p:ext uri="{BB962C8B-B14F-4D97-AF65-F5344CB8AC3E}">
        <p14:creationId xmlns:p14="http://schemas.microsoft.com/office/powerpoint/2010/main" val="3462904522"/>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r>
              <a:rPr lang="tr-TR" dirty="0"/>
              <a:t>üretim kapasiteleri,</a:t>
            </a:r>
          </a:p>
          <a:p>
            <a:r>
              <a:rPr lang="tr-TR" dirty="0"/>
              <a:t>ortalama kapasite kullanım oranları,</a:t>
            </a:r>
          </a:p>
          <a:p>
            <a:r>
              <a:rPr lang="tr-TR" dirty="0"/>
              <a:t>üretim maliyetleri, satış fiyatları,</a:t>
            </a:r>
          </a:p>
          <a:p>
            <a:r>
              <a:rPr lang="tr-TR" dirty="0"/>
              <a:t>kullandıkları dağıtım kanalları ve teslimat özellikleri,</a:t>
            </a:r>
          </a:p>
          <a:p>
            <a:r>
              <a:rPr lang="tr-TR" dirty="0"/>
              <a:t>satış sonrası servis hizmetleri,</a:t>
            </a:r>
          </a:p>
          <a:p>
            <a:r>
              <a:rPr lang="tr-TR" dirty="0"/>
              <a:t>pazar payları, pazarda en başarılı oldukları müşteri grupları,</a:t>
            </a:r>
          </a:p>
          <a:p>
            <a:r>
              <a:rPr lang="tr-TR" dirty="0"/>
              <a:t>üretim ve işletmecilik sistemlerinde kalite anlayışları,</a:t>
            </a:r>
          </a:p>
          <a:p>
            <a:r>
              <a:rPr lang="tr-TR" dirty="0"/>
              <a:t>işletme sermayesi güçleri,</a:t>
            </a:r>
          </a:p>
          <a:p>
            <a:r>
              <a:rPr lang="tr-TR" dirty="0"/>
              <a:t>stok tutma güçleri,</a:t>
            </a:r>
          </a:p>
          <a:p>
            <a:r>
              <a:rPr lang="tr-TR" dirty="0"/>
              <a:t>yerleşim yeri özellikleri,</a:t>
            </a:r>
          </a:p>
          <a:p>
            <a:endParaRPr lang="tr-TR" dirty="0"/>
          </a:p>
        </p:txBody>
      </p:sp>
    </p:spTree>
    <p:extLst>
      <p:ext uri="{BB962C8B-B14F-4D97-AF65-F5344CB8AC3E}">
        <p14:creationId xmlns:p14="http://schemas.microsoft.com/office/powerpoint/2010/main" val="1482461851"/>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Bu sorular ışığında rakiplerinin genel özelliklerini inceleyen girişimcinin amacı, her bir rakibin hangi nitelikleri ile güçlü ya da hangi nitelikleri ile zayıf olduğunu belirlemektir. </a:t>
            </a:r>
          </a:p>
        </p:txBody>
      </p:sp>
    </p:spTree>
    <p:extLst>
      <p:ext uri="{BB962C8B-B14F-4D97-AF65-F5344CB8AC3E}">
        <p14:creationId xmlns:p14="http://schemas.microsoft.com/office/powerpoint/2010/main" val="136918480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t>Ürün ve hizmetlerin hedef müşterilere sunumunda vurgulanacak temel özellikler </a:t>
            </a:r>
          </a:p>
        </p:txBody>
      </p:sp>
      <p:sp>
        <p:nvSpPr>
          <p:cNvPr id="3" name="İçerik Yer Tutucusu 2"/>
          <p:cNvSpPr>
            <a:spLocks noGrp="1"/>
          </p:cNvSpPr>
          <p:nvPr>
            <p:ph idx="1"/>
          </p:nvPr>
        </p:nvSpPr>
        <p:spPr/>
        <p:txBody>
          <a:bodyPr/>
          <a:lstStyle/>
          <a:p>
            <a:pPr algn="just"/>
            <a:r>
              <a:rPr lang="tr-TR" dirty="0"/>
              <a:t>İş kurma sürecinin hazırlık çalışmalarının bu noktasında girişimci hedef pazarını, müşteri kitlesini ve talebin özelliklerini analiz etmiş ve öğrenmiş olacaktır. Bu bölümde elde edilen bilgiler, iş planının özellikle pazara ulaşmaya yönelik strateji ve planların geliştirilmesi aşamasında temel verileri </a:t>
            </a:r>
            <a:r>
              <a:rPr lang="tr-TR" dirty="0" smtClean="0"/>
              <a:t>oluşturacaktır.</a:t>
            </a:r>
            <a:endParaRPr lang="tr-TR" dirty="0"/>
          </a:p>
        </p:txBody>
      </p:sp>
    </p:spTree>
    <p:extLst>
      <p:ext uri="{BB962C8B-B14F-4D97-AF65-F5344CB8AC3E}">
        <p14:creationId xmlns:p14="http://schemas.microsoft.com/office/powerpoint/2010/main" val="70165535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algn="just"/>
            <a:r>
              <a:rPr lang="tr-TR" dirty="0" smtClean="0"/>
              <a:t>İş </a:t>
            </a:r>
            <a:r>
              <a:rPr lang="tr-TR" dirty="0"/>
              <a:t>fikrinin piyasa özelliklerinin belirlenmesinde diğer aşama yukarıda belirtilen sektörde yer alacak olan işletmenin müşterilerine ne sunacağını, sunduğu ürünün müşteri tarafından hangi özellikler içinde algılanacağını tahmin etmektir. Ancak bu tanımlamalardan sonra bir işletme kendi ürününün gerçek müşteri kitlesi ve rekabet edeceği firmalar araştırmasını tamamlamış olacaktır.</a:t>
            </a:r>
          </a:p>
        </p:txBody>
      </p:sp>
    </p:spTree>
    <p:extLst>
      <p:ext uri="{BB962C8B-B14F-4D97-AF65-F5344CB8AC3E}">
        <p14:creationId xmlns:p14="http://schemas.microsoft.com/office/powerpoint/2010/main" val="3416217184"/>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lgn="just"/>
            <a:r>
              <a:rPr lang="tr-TR" sz="2400" dirty="0"/>
              <a:t>Ürün ve hizmetlerin hedef müşterilere sunumunda vurgulanması gereken temel özelliklerinin tanımlanması için girişimci şu soruların yanıtlarını araştırır: </a:t>
            </a:r>
          </a:p>
        </p:txBody>
      </p:sp>
      <p:sp>
        <p:nvSpPr>
          <p:cNvPr id="3" name="İçerik Yer Tutucusu 2"/>
          <p:cNvSpPr>
            <a:spLocks noGrp="1"/>
          </p:cNvSpPr>
          <p:nvPr>
            <p:ph idx="1"/>
          </p:nvPr>
        </p:nvSpPr>
        <p:spPr/>
        <p:txBody>
          <a:bodyPr>
            <a:normAutofit/>
          </a:bodyPr>
          <a:lstStyle/>
          <a:p>
            <a:r>
              <a:rPr lang="tr-TR" dirty="0"/>
              <a:t>Sunulacak ürün ya da hizmetlerin detaylı olarak </a:t>
            </a:r>
            <a:r>
              <a:rPr lang="tr-TR" dirty="0" smtClean="0"/>
              <a:t>tanımları nelerdir</a:t>
            </a:r>
            <a:r>
              <a:rPr lang="tr-TR" dirty="0"/>
              <a:t>?</a:t>
            </a:r>
          </a:p>
          <a:p>
            <a:r>
              <a:rPr lang="tr-TR" dirty="0" smtClean="0"/>
              <a:t>Ürün </a:t>
            </a:r>
            <a:r>
              <a:rPr lang="tr-TR" dirty="0"/>
              <a:t>v e hizmetlerin piyasadaki rakiplerinden </a:t>
            </a:r>
            <a:r>
              <a:rPr lang="tr-TR" dirty="0" smtClean="0"/>
              <a:t>farkları nelerdir</a:t>
            </a:r>
            <a:r>
              <a:rPr lang="tr-TR" dirty="0"/>
              <a:t>?</a:t>
            </a:r>
          </a:p>
          <a:p>
            <a:r>
              <a:rPr lang="tr-TR" dirty="0"/>
              <a:t>· Müşteriler bu ürün ve hizmetlerden hangi </a:t>
            </a:r>
            <a:r>
              <a:rPr lang="tr-TR" dirty="0" smtClean="0"/>
              <a:t>faydaları sağlayacaklardır</a:t>
            </a:r>
            <a:r>
              <a:rPr lang="tr-TR" dirty="0"/>
              <a:t>?</a:t>
            </a:r>
          </a:p>
        </p:txBody>
      </p:sp>
    </p:spTree>
    <p:extLst>
      <p:ext uri="{BB962C8B-B14F-4D97-AF65-F5344CB8AC3E}">
        <p14:creationId xmlns:p14="http://schemas.microsoft.com/office/powerpoint/2010/main" val="3466827281"/>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457200" y="1600201"/>
            <a:ext cx="8507288" cy="3628999"/>
          </a:xfrm>
        </p:spPr>
        <p:txBody>
          <a:bodyPr/>
          <a:lstStyle/>
          <a:p>
            <a:r>
              <a:rPr lang="tr-TR" dirty="0" smtClean="0"/>
              <a:t>KOSGEB, Genç girişimci geliştirme projesi, Girişimciler için iş planı rehberi, Ankara, 2003.</a:t>
            </a:r>
          </a:p>
          <a:p>
            <a:r>
              <a:rPr lang="tr-TR" dirty="0">
                <a:hlinkClick r:id="rId2"/>
              </a:rPr>
              <a:t>http://</a:t>
            </a:r>
            <a:r>
              <a:rPr lang="tr-TR" dirty="0" smtClean="0">
                <a:hlinkClick r:id="rId2"/>
              </a:rPr>
              <a:t>www.fortune.com.tr/isplani.asp</a:t>
            </a:r>
            <a:endParaRPr lang="tr-TR" dirty="0" smtClean="0"/>
          </a:p>
          <a:p>
            <a:r>
              <a:rPr lang="tr-TR" dirty="0">
                <a:hlinkClick r:id="rId3"/>
              </a:rPr>
              <a:t>https://</a:t>
            </a:r>
            <a:r>
              <a:rPr lang="tr-TR" dirty="0" smtClean="0">
                <a:hlinkClick r:id="rId3"/>
              </a:rPr>
              <a:t>www.byclb.com/girisimcilik/Girisimciler_icin_is_plani_rehberi.pdf</a:t>
            </a:r>
            <a:endParaRPr lang="tr-TR" dirty="0" smtClean="0"/>
          </a:p>
          <a:p>
            <a:endParaRPr lang="tr-TR" dirty="0"/>
          </a:p>
        </p:txBody>
      </p:sp>
    </p:spTree>
    <p:extLst>
      <p:ext uri="{BB962C8B-B14F-4D97-AF65-F5344CB8AC3E}">
        <p14:creationId xmlns:p14="http://schemas.microsoft.com/office/powerpoint/2010/main" val="305615178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420888"/>
            <a:ext cx="7467600" cy="3705275"/>
          </a:xfrm>
        </p:spPr>
        <p:txBody>
          <a:bodyPr>
            <a:normAutofit fontScale="92500" lnSpcReduction="20000"/>
          </a:bodyPr>
          <a:lstStyle/>
          <a:p>
            <a:pPr algn="just"/>
            <a:r>
              <a:rPr lang="tr-TR" dirty="0"/>
              <a:t>İş fikirleri ile ilgili piyasa özellikleri denildiğinde genellikle ilk olarak müşteriler ve talepleri akla gelmektedir. Oysa işletmeler iş hayatında aynı anda birden fazla piyasa ile etkileşim içindedirler. Bunlar: </a:t>
            </a:r>
          </a:p>
          <a:p>
            <a:pPr algn="just"/>
            <a:r>
              <a:rPr lang="tr-TR" dirty="0" smtClean="0"/>
              <a:t>Müşteri </a:t>
            </a:r>
            <a:r>
              <a:rPr lang="tr-TR" dirty="0"/>
              <a:t>Piyasası </a:t>
            </a:r>
          </a:p>
          <a:p>
            <a:pPr algn="just"/>
            <a:r>
              <a:rPr lang="tr-TR" dirty="0" smtClean="0"/>
              <a:t>Girdi </a:t>
            </a:r>
            <a:r>
              <a:rPr lang="tr-TR" dirty="0"/>
              <a:t>Piyasası </a:t>
            </a:r>
          </a:p>
          <a:p>
            <a:pPr algn="just"/>
            <a:r>
              <a:rPr lang="tr-TR" dirty="0" smtClean="0"/>
              <a:t>İşgücü </a:t>
            </a:r>
            <a:r>
              <a:rPr lang="tr-TR" dirty="0"/>
              <a:t>Piyasasıdır. </a:t>
            </a:r>
          </a:p>
        </p:txBody>
      </p:sp>
    </p:spTree>
    <p:extLst>
      <p:ext uri="{BB962C8B-B14F-4D97-AF65-F5344CB8AC3E}">
        <p14:creationId xmlns:p14="http://schemas.microsoft.com/office/powerpoint/2010/main" val="271621108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291264" cy="3052936"/>
          </a:xfrm>
        </p:spPr>
        <p:txBody>
          <a:bodyPr>
            <a:normAutofit lnSpcReduction="10000"/>
          </a:bodyPr>
          <a:lstStyle/>
          <a:p>
            <a:pPr algn="just"/>
            <a:r>
              <a:rPr lang="tr-TR" dirty="0"/>
              <a:t>Bir işletmenin başarısı müşteri piyasası kadar diğer piyasaları tanımasına ve buralarda rekabet edebilmesine bağlıdır. Örneğin yeni kurulmuş bir işletmede, girdi temininde piyasanın mevcut işleyişi, deneyimli firmaların bu konudaki avantajları potansiyel bir sorun kaynağıdır. </a:t>
            </a:r>
          </a:p>
        </p:txBody>
      </p:sp>
    </p:spTree>
    <p:extLst>
      <p:ext uri="{BB962C8B-B14F-4D97-AF65-F5344CB8AC3E}">
        <p14:creationId xmlns:p14="http://schemas.microsoft.com/office/powerpoint/2010/main" val="386405995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36576" indent="0" algn="just">
              <a:buNone/>
            </a:pPr>
            <a:endParaRPr lang="tr-TR" dirty="0" smtClean="0"/>
          </a:p>
          <a:p>
            <a:pPr algn="just"/>
            <a:r>
              <a:rPr lang="tr-TR" dirty="0"/>
              <a:t>Y</a:t>
            </a:r>
            <a:r>
              <a:rPr lang="tr-TR" dirty="0" smtClean="0"/>
              <a:t>apılabilirlik </a:t>
            </a:r>
            <a:r>
              <a:rPr lang="tr-TR" dirty="0"/>
              <a:t>araştırmasının ilk adımı olan piyasa ve talep özellikleri araştırmasında girişimci öncelikle iş fikrinin içinde bulunduğu "sektör" ve "piyasaları" belirlemelidir. </a:t>
            </a:r>
            <a:endParaRPr lang="tr-TR" dirty="0" smtClean="0"/>
          </a:p>
          <a:p>
            <a:pPr algn="just"/>
            <a:r>
              <a:rPr lang="tr-TR" dirty="0" smtClean="0"/>
              <a:t>Yapılabilirlik </a:t>
            </a:r>
            <a:r>
              <a:rPr lang="tr-TR" dirty="0"/>
              <a:t>araştırması ve iş planı hazırlıkları çalışmasının ilk adımında bu çerçevenin araştırılması girişimcinin genel bir çalışma programı yapmasına yardımcı olacak verimli bir çalışma dönemi geçirmesini sağlayacaktır. </a:t>
            </a:r>
            <a:endParaRPr lang="tr-TR" dirty="0" smtClean="0"/>
          </a:p>
        </p:txBody>
      </p:sp>
    </p:spTree>
    <p:extLst>
      <p:ext uri="{BB962C8B-B14F-4D97-AF65-F5344CB8AC3E}">
        <p14:creationId xmlns:p14="http://schemas.microsoft.com/office/powerpoint/2010/main" val="3175988517"/>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91264" cy="1143000"/>
          </a:xfrm>
        </p:spPr>
        <p:txBody>
          <a:bodyPr>
            <a:noAutofit/>
          </a:bodyPr>
          <a:lstStyle/>
          <a:p>
            <a:r>
              <a:rPr lang="tr-TR" sz="3600" dirty="0"/>
              <a:t>İş fikrinin </a:t>
            </a:r>
            <a:r>
              <a:rPr lang="tr-TR" sz="3600" dirty="0" err="1"/>
              <a:t>Sektörel</a:t>
            </a:r>
            <a:r>
              <a:rPr lang="tr-TR" sz="3600" dirty="0"/>
              <a:t> Özellikleri </a:t>
            </a:r>
          </a:p>
        </p:txBody>
      </p:sp>
      <p:sp>
        <p:nvSpPr>
          <p:cNvPr id="3" name="İçerik Yer Tutucusu 2"/>
          <p:cNvSpPr>
            <a:spLocks noGrp="1"/>
          </p:cNvSpPr>
          <p:nvPr>
            <p:ph idx="1"/>
          </p:nvPr>
        </p:nvSpPr>
        <p:spPr/>
        <p:txBody>
          <a:bodyPr/>
          <a:lstStyle/>
          <a:p>
            <a:pPr algn="just"/>
            <a:r>
              <a:rPr lang="tr-TR" dirty="0"/>
              <a:t>Bu incelemede ilk aşamada özellikle sektörün belirgin özellikleri, sektörün büyüklüğü ve gelişme eğilimleri, sektörün geleceği belirlenmeye çalışılmalıdır. İş fikrinin içinde bulunduğu sektör/alt sektörlerin belirlenmesi, girişimcilerin araştıracakları iş fikirlerinin en genel çerçevede hangi özelliklere sahip olduğunu ortaya çıkarmaktadır.</a:t>
            </a:r>
          </a:p>
        </p:txBody>
      </p:sp>
    </p:spTree>
    <p:extLst>
      <p:ext uri="{BB962C8B-B14F-4D97-AF65-F5344CB8AC3E}">
        <p14:creationId xmlns:p14="http://schemas.microsoft.com/office/powerpoint/2010/main" val="8762577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628800"/>
            <a:ext cx="7467600" cy="4525963"/>
          </a:xfrm>
        </p:spPr>
        <p:txBody>
          <a:bodyPr/>
          <a:lstStyle/>
          <a:p>
            <a:pPr algn="just"/>
            <a:r>
              <a:rPr lang="tr-TR" dirty="0"/>
              <a:t>Girişimci iş fikrinin içinde bulunduğu sektörü ve özelliklerini belirlerken değerlendirmede ele alınması gereken </a:t>
            </a:r>
            <a:r>
              <a:rPr lang="tr-TR" dirty="0" err="1"/>
              <a:t>sektörel</a:t>
            </a:r>
            <a:r>
              <a:rPr lang="tr-TR" dirty="0"/>
              <a:t> özelliklere örnekler şunlardır: İşletme sermayesi gereksinimi, rekabet yoğunluğu, girdi piyasalarında yaşanan rekabet, sektörde genel olarak ulaşılan kar düzeyleri, rakiplerin gücü. </a:t>
            </a:r>
          </a:p>
        </p:txBody>
      </p:sp>
    </p:spTree>
    <p:extLst>
      <p:ext uri="{BB962C8B-B14F-4D97-AF65-F5344CB8AC3E}">
        <p14:creationId xmlns:p14="http://schemas.microsoft.com/office/powerpoint/2010/main" val="109854235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pPr algn="just"/>
            <a:r>
              <a:rPr lang="tr-TR" dirty="0"/>
              <a:t>Diğer taraftan girişimci, sektörün ülkenin ekonomik hayatı içinde sahip olduğu yeri ve büyüklüğü araştırır. Bu araştırmalardan sonra sektörün geçmişten bugüne ülkemizde ve gerekiyorsa diğer ülkelerde genel olarak yaşadığı gelişmeyi ele alır. Son olarak girişimci, sektörün gelecekte yaşaması beklenen gelişmeleri inceler ve kendi değerlendirmelerini de yaparak kendi işi açısından bu gelişmelerin etkisini </a:t>
            </a:r>
            <a:r>
              <a:rPr lang="tr-TR" dirty="0" err="1"/>
              <a:t>belirler.İş</a:t>
            </a:r>
            <a:r>
              <a:rPr lang="tr-TR" dirty="0"/>
              <a:t> fikrinin araştırılmasında sektör/alt sektörler bazında yapılacak bu araştırmalar, girişimcinin bu aşamadan sonra yapacağı tüm çalışmaları bir bütünlük içinde yürütmesini ve iş fikrini etkileyecek tüm faktörleri görmesini sağlayacaktır. </a:t>
            </a:r>
          </a:p>
        </p:txBody>
      </p:sp>
    </p:spTree>
    <p:extLst>
      <p:ext uri="{BB962C8B-B14F-4D97-AF65-F5344CB8AC3E}">
        <p14:creationId xmlns:p14="http://schemas.microsoft.com/office/powerpoint/2010/main" val="285352840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92696"/>
            <a:ext cx="8579296" cy="5433467"/>
          </a:xfrm>
        </p:spPr>
        <p:txBody>
          <a:bodyPr>
            <a:normAutofit/>
          </a:bodyPr>
          <a:lstStyle/>
          <a:p>
            <a:pPr marL="36576" indent="0" algn="just">
              <a:buNone/>
            </a:pPr>
            <a:r>
              <a:rPr lang="tr-TR" dirty="0"/>
              <a:t>İş fikrinin </a:t>
            </a:r>
            <a:r>
              <a:rPr lang="tr-TR" dirty="0" err="1"/>
              <a:t>sektörel</a:t>
            </a:r>
            <a:r>
              <a:rPr lang="tr-TR" dirty="0"/>
              <a:t> özelliklerinin araştırılmasında girişimciyi yönlendirecek sorular </a:t>
            </a:r>
            <a:r>
              <a:rPr lang="tr-TR" dirty="0" smtClean="0"/>
              <a:t>şunlardır</a:t>
            </a:r>
            <a:r>
              <a:rPr lang="tr-TR" dirty="0"/>
              <a:t>: </a:t>
            </a:r>
            <a:endParaRPr lang="tr-TR" dirty="0" smtClean="0"/>
          </a:p>
          <a:p>
            <a:pPr algn="just"/>
            <a:r>
              <a:rPr lang="tr-TR" dirty="0" smtClean="0"/>
              <a:t>Kurulacak </a:t>
            </a:r>
            <a:r>
              <a:rPr lang="tr-TR" dirty="0"/>
              <a:t>iş hangi sektör/</a:t>
            </a:r>
            <a:r>
              <a:rPr lang="tr-TR" dirty="0" err="1"/>
              <a:t>altsektör</a:t>
            </a:r>
            <a:r>
              <a:rPr lang="tr-TR" dirty="0"/>
              <a:t> altında yer almaktadır? </a:t>
            </a:r>
            <a:endParaRPr lang="tr-TR" dirty="0" smtClean="0"/>
          </a:p>
          <a:p>
            <a:pPr algn="just"/>
            <a:r>
              <a:rPr lang="tr-TR" dirty="0" smtClean="0"/>
              <a:t>Sektörün </a:t>
            </a:r>
            <a:r>
              <a:rPr lang="tr-TR" dirty="0"/>
              <a:t>belirgin özellikleri nedir</a:t>
            </a:r>
            <a:r>
              <a:rPr lang="tr-TR" dirty="0" smtClean="0"/>
              <a:t>?</a:t>
            </a:r>
          </a:p>
          <a:p>
            <a:pPr algn="just"/>
            <a:r>
              <a:rPr lang="tr-TR" dirty="0" smtClean="0"/>
              <a:t> </a:t>
            </a:r>
            <a:r>
              <a:rPr lang="tr-TR" dirty="0"/>
              <a:t>Sektörün büyüklüğü nedir? </a:t>
            </a:r>
            <a:endParaRPr lang="tr-TR" dirty="0" smtClean="0"/>
          </a:p>
          <a:p>
            <a:pPr algn="just"/>
            <a:r>
              <a:rPr lang="tr-TR" dirty="0" smtClean="0"/>
              <a:t>Sektörde </a:t>
            </a:r>
            <a:r>
              <a:rPr lang="tr-TR" dirty="0"/>
              <a:t>yaşanmakta olan eğilimler nelerdir? </a:t>
            </a:r>
            <a:endParaRPr lang="tr-TR" dirty="0" smtClean="0"/>
          </a:p>
          <a:p>
            <a:pPr algn="just"/>
            <a:r>
              <a:rPr lang="tr-TR" dirty="0" smtClean="0"/>
              <a:t>Sektörün </a:t>
            </a:r>
            <a:r>
              <a:rPr lang="tr-TR" dirty="0"/>
              <a:t>geleceğinde beklenenler nelerdir? </a:t>
            </a:r>
          </a:p>
        </p:txBody>
      </p:sp>
    </p:spTree>
    <p:extLst>
      <p:ext uri="{BB962C8B-B14F-4D97-AF65-F5344CB8AC3E}">
        <p14:creationId xmlns:p14="http://schemas.microsoft.com/office/powerpoint/2010/main" val="256468558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186</TotalTime>
  <Words>1230</Words>
  <Application>Microsoft Office PowerPoint</Application>
  <PresentationFormat>Ekran Gösterisi (4:3)</PresentationFormat>
  <Paragraphs>80</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Teknik</vt:lpstr>
      <vt:lpstr>İŞ FİKRİNİN PİYASA VE TALEP YAPISININ ARAŞTIRILMASI</vt:lpstr>
      <vt:lpstr>PowerPoint Sunusu</vt:lpstr>
      <vt:lpstr>PowerPoint Sunusu</vt:lpstr>
      <vt:lpstr>PowerPoint Sunusu</vt:lpstr>
      <vt:lpstr>PowerPoint Sunusu</vt:lpstr>
      <vt:lpstr>İş fikrinin Sektörel Özellikleri </vt:lpstr>
      <vt:lpstr>PowerPoint Sunusu</vt:lpstr>
      <vt:lpstr>PowerPoint Sunusu</vt:lpstr>
      <vt:lpstr>PowerPoint Sunusu</vt:lpstr>
      <vt:lpstr>Kurulacak işletmenin ilişki içinde olacağı piyasalar ve genel özellikleri</vt:lpstr>
      <vt:lpstr>İş fikrinin bağlantıda olacağı piyasaların ve genel özelliklerinin belirlenmesi çalışm asında şu soruların yanıtları aranmalıdır: </vt:lpstr>
      <vt:lpstr> Ürün ya da hizmetlerin müşteri kitlesi ve talebin özellikleri </vt:lpstr>
      <vt:lpstr>PowerPoint Sunusu</vt:lpstr>
      <vt:lpstr>PowerPoint Sunusu</vt:lpstr>
      <vt:lpstr>PowerPoint Sunusu</vt:lpstr>
      <vt:lpstr>Diğer yandan hedef bölgenin gelir ve tüketim verileri araştırılmalıdır. </vt:lpstr>
      <vt:lpstr>Ürün ya da hizmetlerin hedef müşteri kitlesinin ve talebin özelliklerinin araştırılmasında, sorulması gereken temel sorular şunlardır : </vt:lpstr>
      <vt:lpstr> Ürün ve hizmetlerin sunumunu yapan diğer firmalar ve rekabet ortamı </vt:lpstr>
      <vt:lpstr>PowerPoint Sunusu</vt:lpstr>
      <vt:lpstr>PowerPoint Sunusu</vt:lpstr>
      <vt:lpstr>PowerPoint Sunusu</vt:lpstr>
      <vt:lpstr>PowerPoint Sunusu</vt:lpstr>
      <vt:lpstr>Ürün ve hizmetlerin hedef müşterilere sunumunda vurgulanacak temel özellikler </vt:lpstr>
      <vt:lpstr>PowerPoint Sunusu</vt:lpstr>
      <vt:lpstr>Ürün ve hizmetlerin hedef müşterilere sunumunda vurgulanması gereken temel özelliklerinin tanımlanması için girişimci şu soruların yanıtlarını araştırır: </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empresyonizm</dc:title>
  <dc:creator>Dağ</dc:creator>
  <cp:lastModifiedBy>hatice</cp:lastModifiedBy>
  <cp:revision>26</cp:revision>
  <dcterms:created xsi:type="dcterms:W3CDTF">2018-02-16T19:20:16Z</dcterms:created>
  <dcterms:modified xsi:type="dcterms:W3CDTF">2020-09-17T12:24:42Z</dcterms:modified>
</cp:coreProperties>
</file>