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6D3A7EA-4302-43AA-BE67-320789364C01}" type="datetimeFigureOut">
              <a:rPr lang="tr-TR" smtClean="0"/>
              <a:t>30.01.2020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1695509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D3A7EA-4302-43AA-BE67-320789364C01}" type="datetimeFigureOut">
              <a:rPr lang="tr-TR" smtClean="0"/>
              <a:t>30.01.2020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84112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D3A7EA-4302-43AA-BE67-320789364C01}" type="datetimeFigureOut">
              <a:rPr lang="tr-TR" smtClean="0"/>
              <a:t>30.01.2020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1533539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D3A7EA-4302-43AA-BE67-320789364C01}" type="datetimeFigureOut">
              <a:rPr lang="tr-TR" smtClean="0"/>
              <a:t>30.01.2020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223083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6D3A7EA-4302-43AA-BE67-320789364C01}" type="datetimeFigureOut">
              <a:rPr lang="tr-TR" smtClean="0"/>
              <a:t>30.01.2020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1043391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6D3A7EA-4302-43AA-BE67-320789364C01}" type="datetimeFigureOut">
              <a:rPr lang="tr-TR" smtClean="0"/>
              <a:t>30.01.2020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1344215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6D3A7EA-4302-43AA-BE67-320789364C01}" type="datetimeFigureOut">
              <a:rPr lang="tr-TR" smtClean="0"/>
              <a:t>30.01.2020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382603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6D3A7EA-4302-43AA-BE67-320789364C01}" type="datetimeFigureOut">
              <a:rPr lang="tr-TR" smtClean="0"/>
              <a:t>30.01.2020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2385287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6D3A7EA-4302-43AA-BE67-320789364C01}" type="datetimeFigureOut">
              <a:rPr lang="tr-TR" smtClean="0"/>
              <a:t>30.01.2020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1910428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D3A7EA-4302-43AA-BE67-320789364C01}" type="datetimeFigureOut">
              <a:rPr lang="tr-TR" smtClean="0"/>
              <a:t>30.01.2020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2894508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D3A7EA-4302-43AA-BE67-320789364C01}" type="datetimeFigureOut">
              <a:rPr lang="tr-TR" smtClean="0"/>
              <a:t>30.01.2020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547294-91A4-4C4C-B3A6-F627E9AF8FEA}" type="slidenum">
              <a:rPr lang="tr-TR" smtClean="0"/>
              <a:t>‹#›</a:t>
            </a:fld>
            <a:endParaRPr lang="tr-TR"/>
          </a:p>
        </p:txBody>
      </p:sp>
    </p:spTree>
    <p:extLst>
      <p:ext uri="{BB962C8B-B14F-4D97-AF65-F5344CB8AC3E}">
        <p14:creationId xmlns:p14="http://schemas.microsoft.com/office/powerpoint/2010/main" val="3043281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3A7EA-4302-43AA-BE67-320789364C01}" type="datetimeFigureOut">
              <a:rPr lang="tr-TR" smtClean="0"/>
              <a:t>30.01.2020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47294-91A4-4C4C-B3A6-F627E9AF8FEA}" type="slidenum">
              <a:rPr lang="tr-TR" smtClean="0"/>
              <a:t>‹#›</a:t>
            </a:fld>
            <a:endParaRPr lang="tr-TR"/>
          </a:p>
        </p:txBody>
      </p:sp>
    </p:spTree>
    <p:extLst>
      <p:ext uri="{BB962C8B-B14F-4D97-AF65-F5344CB8AC3E}">
        <p14:creationId xmlns:p14="http://schemas.microsoft.com/office/powerpoint/2010/main" val="1195568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b="1" dirty="0" smtClean="0">
                <a:solidFill>
                  <a:srgbClr val="FF0000"/>
                </a:solidFill>
              </a:rPr>
              <a:t>Yapısal Yanlılık</a:t>
            </a:r>
            <a:endParaRPr lang="tr-TR" sz="4800" b="1" dirty="0">
              <a:solidFill>
                <a:srgbClr val="FF0000"/>
              </a:solidFill>
            </a:endParaRPr>
          </a:p>
        </p:txBody>
      </p:sp>
      <p:sp>
        <p:nvSpPr>
          <p:cNvPr id="5" name="İçerik Yer Tutucusu 2"/>
          <p:cNvSpPr txBox="1">
            <a:spLocks/>
          </p:cNvSpPr>
          <p:nvPr/>
        </p:nvSpPr>
        <p:spPr>
          <a:xfrm>
            <a:off x="457200" y="1360449"/>
            <a:ext cx="11340790" cy="5263374"/>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None/>
            </a:pPr>
            <a:r>
              <a:rPr lang="tr-TR" b="1" dirty="0" smtClean="0"/>
              <a:t>1970 sonrası dönem</a:t>
            </a:r>
            <a:r>
              <a:rPr lang="tr-TR" dirty="0" smtClean="0"/>
              <a:t>….. İngiltere</a:t>
            </a:r>
          </a:p>
          <a:p>
            <a:pPr marL="0" indent="0">
              <a:lnSpc>
                <a:spcPct val="114000"/>
              </a:lnSpc>
              <a:buNone/>
            </a:pPr>
            <a:endParaRPr lang="tr-TR" dirty="0"/>
          </a:p>
          <a:p>
            <a:pPr marL="0" indent="0">
              <a:lnSpc>
                <a:spcPct val="114000"/>
              </a:lnSpc>
              <a:buNone/>
            </a:pPr>
            <a:r>
              <a:rPr lang="tr-TR" dirty="0" smtClean="0"/>
              <a:t>Yapısal Yanlılık X Siyasal Yanlılık</a:t>
            </a:r>
          </a:p>
          <a:p>
            <a:pPr marL="0" indent="0">
              <a:lnSpc>
                <a:spcPct val="114000"/>
              </a:lnSpc>
              <a:buNone/>
            </a:pPr>
            <a:endParaRPr lang="tr-TR" dirty="0" smtClean="0"/>
          </a:p>
          <a:p>
            <a:pPr marL="0" indent="0">
              <a:lnSpc>
                <a:spcPct val="114000"/>
              </a:lnSpc>
              <a:buNone/>
            </a:pPr>
            <a:r>
              <a:rPr lang="tr-TR" b="1" dirty="0" smtClean="0"/>
              <a:t>Yapısal yanlılık</a:t>
            </a:r>
            <a:r>
              <a:rPr lang="tr-TR" dirty="0" smtClean="0"/>
              <a:t>, gazeteciler </a:t>
            </a:r>
            <a:r>
              <a:rPr lang="tr-TR" dirty="0"/>
              <a:t>‘doğru’ ve ‘dürüst’ habercilik yapmayı ilke edinse bile medyanın yapısı ve hatta </a:t>
            </a:r>
            <a:r>
              <a:rPr lang="tr-TR" dirty="0" smtClean="0"/>
              <a:t>profesyonellik ilkelerinin kendisi nedeniyle ortaya çıkan, çoğunlukla örtük biçimde işleyen yanlılık türüdür.</a:t>
            </a:r>
          </a:p>
          <a:p>
            <a:pPr marL="0" indent="0">
              <a:lnSpc>
                <a:spcPct val="114000"/>
              </a:lnSpc>
              <a:buNone/>
            </a:pPr>
            <a:endParaRPr lang="tr-TR" dirty="0" smtClean="0"/>
          </a:p>
          <a:p>
            <a:pPr marL="0" indent="0">
              <a:lnSpc>
                <a:spcPct val="114000"/>
              </a:lnSpc>
              <a:buNone/>
            </a:pPr>
            <a:r>
              <a:rPr lang="tr-TR" dirty="0" smtClean="0"/>
              <a:t>Haber kuruluşları; günlük pratikleri içinde güç ve iktidar sahiplerinin, toplumun ekonomik, siyasi ve sembolik seçkinlerin durum tanımlarını, kavrayışlarını </a:t>
            </a:r>
            <a:r>
              <a:rPr lang="tr-TR" b="1" dirty="0" smtClean="0"/>
              <a:t>yeniden üretirler</a:t>
            </a:r>
            <a:r>
              <a:rPr lang="tr-TR" dirty="0" smtClean="0"/>
              <a:t>.</a:t>
            </a:r>
          </a:p>
          <a:p>
            <a:pPr marL="0" indent="0">
              <a:lnSpc>
                <a:spcPct val="114000"/>
              </a:lnSpc>
              <a:buNone/>
            </a:pPr>
            <a:endParaRPr lang="tr-TR" dirty="0"/>
          </a:p>
          <a:p>
            <a:pPr marL="0" indent="0">
              <a:lnSpc>
                <a:spcPct val="114000"/>
              </a:lnSpc>
              <a:buNone/>
            </a:pPr>
            <a:r>
              <a:rPr lang="tr-TR" dirty="0" smtClean="0"/>
              <a:t>Bu yolla güç sahiplerinin söylemleri, fikirleri, kavrayışları yaygınlık ve meşruiyet kazanarak toplumsal yapıya dönük </a:t>
            </a:r>
            <a:r>
              <a:rPr lang="tr-TR" b="1" dirty="0" smtClean="0"/>
              <a:t>rızanın oluşturulmasında </a:t>
            </a:r>
            <a:r>
              <a:rPr lang="tr-TR" dirty="0" smtClean="0"/>
              <a:t>etkili olur. </a:t>
            </a:r>
          </a:p>
        </p:txBody>
      </p:sp>
    </p:spTree>
    <p:extLst>
      <p:ext uri="{BB962C8B-B14F-4D97-AF65-F5344CB8AC3E}">
        <p14:creationId xmlns:p14="http://schemas.microsoft.com/office/powerpoint/2010/main" val="3859182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b="1" dirty="0" smtClean="0">
                <a:solidFill>
                  <a:srgbClr val="FF0000"/>
                </a:solidFill>
              </a:rPr>
              <a:t>Yapısal Yanlılık</a:t>
            </a:r>
            <a:endParaRPr lang="tr-TR" sz="4800" b="1" dirty="0">
              <a:solidFill>
                <a:srgbClr val="FF0000"/>
              </a:solidFill>
            </a:endParaRPr>
          </a:p>
        </p:txBody>
      </p:sp>
      <p:sp>
        <p:nvSpPr>
          <p:cNvPr id="5" name="İçerik Yer Tutucusu 2"/>
          <p:cNvSpPr txBox="1">
            <a:spLocks/>
          </p:cNvSpPr>
          <p:nvPr/>
        </p:nvSpPr>
        <p:spPr>
          <a:xfrm>
            <a:off x="2453733" y="4686069"/>
            <a:ext cx="10429178" cy="50180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None/>
            </a:pPr>
            <a:endParaRPr lang="tr-TR" dirty="0"/>
          </a:p>
          <a:p>
            <a:pPr marL="0" indent="0">
              <a:lnSpc>
                <a:spcPct val="114000"/>
              </a:lnSpc>
              <a:buNone/>
            </a:pPr>
            <a:endParaRPr lang="tr-TR" dirty="0" smtClean="0"/>
          </a:p>
          <a:p>
            <a:pPr marL="0" indent="0">
              <a:lnSpc>
                <a:spcPct val="114000"/>
              </a:lnSpc>
              <a:buNone/>
            </a:pPr>
            <a:endParaRPr lang="tr-TR" dirty="0"/>
          </a:p>
        </p:txBody>
      </p:sp>
      <p:pic>
        <p:nvPicPr>
          <p:cNvPr id="2050" name="Picture 2" descr="AltaylÄ± eleÅtirilere Ã¶yle bir Ã¶rnek verdi k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9031" y="3479180"/>
            <a:ext cx="6813937" cy="2989168"/>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936702" y="1413104"/>
            <a:ext cx="10995103" cy="1537985"/>
          </a:xfrm>
          <a:prstGeom prst="rect">
            <a:avLst/>
          </a:prstGeom>
        </p:spPr>
        <p:txBody>
          <a:bodyPr wrap="square">
            <a:spAutoFit/>
          </a:bodyPr>
          <a:lstStyle/>
          <a:p>
            <a:pPr>
              <a:lnSpc>
                <a:spcPct val="114000"/>
              </a:lnSpc>
            </a:pPr>
            <a:r>
              <a:rPr lang="tr-TR" sz="2800" dirty="0"/>
              <a:t>Ekonomik ve siyasal güce sahip olmayanlar (kadınlar, çocuklar, yoksullar, işçiler, engelliler ya da muhalifler) medyada ancak olumsuz biçimde, acınacak durumlarda ya da pornografik biçimde haber olurlar.</a:t>
            </a:r>
          </a:p>
        </p:txBody>
      </p:sp>
    </p:spTree>
    <p:extLst>
      <p:ext uri="{BB962C8B-B14F-4D97-AF65-F5344CB8AC3E}">
        <p14:creationId xmlns:p14="http://schemas.microsoft.com/office/powerpoint/2010/main" val="3456161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b="1" dirty="0" smtClean="0">
                <a:solidFill>
                  <a:srgbClr val="FF0000"/>
                </a:solidFill>
              </a:rPr>
              <a:t>Yapısal Yanlılık</a:t>
            </a:r>
            <a:endParaRPr lang="tr-TR" sz="4800" b="1" dirty="0">
              <a:solidFill>
                <a:srgbClr val="FF0000"/>
              </a:solidFill>
            </a:endParaRPr>
          </a:p>
        </p:txBody>
      </p:sp>
      <p:sp>
        <p:nvSpPr>
          <p:cNvPr id="5" name="İçerik Yer Tutucusu 2"/>
          <p:cNvSpPr txBox="1">
            <a:spLocks/>
          </p:cNvSpPr>
          <p:nvPr/>
        </p:nvSpPr>
        <p:spPr>
          <a:xfrm>
            <a:off x="881411" y="1817649"/>
            <a:ext cx="10429178" cy="48061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None/>
            </a:pPr>
            <a:r>
              <a:rPr lang="tr-TR" dirty="0" smtClean="0"/>
              <a:t>Yoksullukları </a:t>
            </a:r>
            <a:r>
              <a:rPr lang="tr-TR" dirty="0"/>
              <a:t>nedeniyle muhtaç duruma düştüklerinde, cinayete kurban gittikleri ya da istismar edildiklerinde haber bültenleri ya da gazete sayfalarında görünürler. Bu durumlar dışında görüşlerine çok az başvurulur. Hatta kurban olduklarında bile yaşadıkları mağduriyeti kendi dillerinden anlatmak imkanına sahip olamazlar. </a:t>
            </a:r>
            <a:endParaRPr lang="tr-TR" dirty="0" smtClean="0"/>
          </a:p>
          <a:p>
            <a:pPr marL="0" indent="0">
              <a:lnSpc>
                <a:spcPct val="114000"/>
              </a:lnSpc>
              <a:buNone/>
            </a:pPr>
            <a:endParaRPr lang="tr-TR" dirty="0"/>
          </a:p>
          <a:p>
            <a:pPr marL="0" indent="0">
              <a:lnSpc>
                <a:spcPct val="114000"/>
              </a:lnSpc>
              <a:buNone/>
            </a:pPr>
            <a:r>
              <a:rPr lang="tr-TR" dirty="0" smtClean="0"/>
              <a:t>İşte </a:t>
            </a:r>
            <a:r>
              <a:rPr lang="tr-TR" dirty="0"/>
              <a:t>bu nedenle haberin kendisinin –kasıtlı bir manipülasyon çabası olmasa da – yalnızca belli kesimlerin sesine kulak veren, yanlı </a:t>
            </a:r>
            <a:r>
              <a:rPr lang="tr-TR" dirty="0" smtClean="0"/>
              <a:t>metinler olduğu söylenebilir.</a:t>
            </a:r>
            <a:endParaRPr lang="tr-TR" dirty="0"/>
          </a:p>
        </p:txBody>
      </p:sp>
    </p:spTree>
    <p:extLst>
      <p:ext uri="{BB962C8B-B14F-4D97-AF65-F5344CB8AC3E}">
        <p14:creationId xmlns:p14="http://schemas.microsoft.com/office/powerpoint/2010/main" val="3892243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b="1" dirty="0" smtClean="0">
                <a:solidFill>
                  <a:srgbClr val="FF0000"/>
                </a:solidFill>
              </a:rPr>
              <a:t>Habere Yaklaşımlar</a:t>
            </a:r>
            <a:endParaRPr lang="tr-TR" sz="4800" b="1" dirty="0">
              <a:solidFill>
                <a:srgbClr val="FF0000"/>
              </a:solidFill>
            </a:endParaRPr>
          </a:p>
        </p:txBody>
      </p:sp>
      <p:sp>
        <p:nvSpPr>
          <p:cNvPr id="5" name="İçerik Yer Tutucusu 2"/>
          <p:cNvSpPr txBox="1">
            <a:spLocks/>
          </p:cNvSpPr>
          <p:nvPr/>
        </p:nvSpPr>
        <p:spPr>
          <a:xfrm>
            <a:off x="881411" y="1817649"/>
            <a:ext cx="10429178" cy="48061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None/>
            </a:pPr>
            <a:r>
              <a:rPr lang="tr-TR" dirty="0" smtClean="0"/>
              <a:t>Haber üzerine ilk araştırmalar……. 1920’li yıllar</a:t>
            </a:r>
          </a:p>
          <a:p>
            <a:pPr marL="0" indent="0">
              <a:lnSpc>
                <a:spcPct val="114000"/>
              </a:lnSpc>
              <a:buNone/>
            </a:pPr>
            <a:r>
              <a:rPr lang="tr-TR" dirty="0" smtClean="0"/>
              <a:t>Haberin;</a:t>
            </a:r>
          </a:p>
          <a:p>
            <a:pPr marL="0" indent="0">
              <a:lnSpc>
                <a:spcPct val="114000"/>
              </a:lnSpc>
              <a:buNone/>
            </a:pPr>
            <a:r>
              <a:rPr lang="tr-TR" dirty="0" smtClean="0"/>
              <a:t>-ne olduğu</a:t>
            </a:r>
          </a:p>
          <a:p>
            <a:pPr marL="0" indent="0">
              <a:lnSpc>
                <a:spcPct val="114000"/>
              </a:lnSpc>
              <a:buNone/>
            </a:pPr>
            <a:r>
              <a:rPr lang="tr-TR" dirty="0" smtClean="0"/>
              <a:t>-nasıl üretildiği</a:t>
            </a:r>
          </a:p>
          <a:p>
            <a:pPr marL="0" indent="0">
              <a:lnSpc>
                <a:spcPct val="114000"/>
              </a:lnSpc>
              <a:buNone/>
            </a:pPr>
            <a:r>
              <a:rPr lang="tr-TR" dirty="0" smtClean="0"/>
              <a:t>-hangi ölçülere göre seçildiği </a:t>
            </a:r>
            <a:r>
              <a:rPr lang="tr-TR" b="1" dirty="0" smtClean="0"/>
              <a:t>(haber değeri)</a:t>
            </a:r>
          </a:p>
          <a:p>
            <a:pPr marL="0" indent="0">
              <a:lnSpc>
                <a:spcPct val="114000"/>
              </a:lnSpc>
              <a:buNone/>
            </a:pPr>
            <a:r>
              <a:rPr lang="tr-TR" dirty="0" smtClean="0"/>
              <a:t>-sunumunda hangi ölçülerin etkili olduğu</a:t>
            </a:r>
          </a:p>
          <a:p>
            <a:pPr marL="0" indent="0">
              <a:lnSpc>
                <a:spcPct val="114000"/>
              </a:lnSpc>
              <a:buNone/>
            </a:pPr>
            <a:endParaRPr lang="tr-TR" dirty="0" smtClean="0"/>
          </a:p>
        </p:txBody>
      </p:sp>
    </p:spTree>
    <p:extLst>
      <p:ext uri="{BB962C8B-B14F-4D97-AF65-F5344CB8AC3E}">
        <p14:creationId xmlns:p14="http://schemas.microsoft.com/office/powerpoint/2010/main" val="254141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017626"/>
          </a:xfrm>
        </p:spPr>
        <p:txBody>
          <a:bodyPr>
            <a:normAutofit/>
          </a:bodyPr>
          <a:lstStyle/>
          <a:p>
            <a:pPr algn="ctr"/>
            <a:r>
              <a:rPr lang="tr-TR" sz="4800" b="1" dirty="0" smtClean="0">
                <a:solidFill>
                  <a:srgbClr val="FF0000"/>
                </a:solidFill>
              </a:rPr>
              <a:t>Habere Yaklaşımlar</a:t>
            </a:r>
            <a:endParaRPr lang="tr-TR" sz="4800" b="1" dirty="0">
              <a:solidFill>
                <a:srgbClr val="FF0000"/>
              </a:solidFill>
            </a:endParaRPr>
          </a:p>
        </p:txBody>
      </p:sp>
      <p:sp>
        <p:nvSpPr>
          <p:cNvPr id="5" name="İçerik Yer Tutucusu 2"/>
          <p:cNvSpPr txBox="1">
            <a:spLocks/>
          </p:cNvSpPr>
          <p:nvPr/>
        </p:nvSpPr>
        <p:spPr>
          <a:xfrm>
            <a:off x="557562" y="1583473"/>
            <a:ext cx="11307336" cy="50403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None/>
            </a:pPr>
            <a:r>
              <a:rPr lang="tr-TR" dirty="0" smtClean="0"/>
              <a:t>Habere yaklaşımlar, sosyal bilimlerdeki epistemolojik ayrımlar içerisinden belirlenir. </a:t>
            </a:r>
          </a:p>
          <a:p>
            <a:pPr marL="0" indent="0">
              <a:lnSpc>
                <a:spcPct val="114000"/>
              </a:lnSpc>
              <a:buNone/>
            </a:pPr>
            <a:r>
              <a:rPr lang="tr-TR" dirty="0" err="1" smtClean="0"/>
              <a:t>Anaakım</a:t>
            </a:r>
            <a:r>
              <a:rPr lang="tr-TR" dirty="0" smtClean="0"/>
              <a:t> (çoğulcu-liberal) yaklaşım……….pozitivizm</a:t>
            </a:r>
          </a:p>
          <a:p>
            <a:pPr marL="0" indent="0">
              <a:lnSpc>
                <a:spcPct val="114000"/>
              </a:lnSpc>
              <a:buNone/>
            </a:pPr>
            <a:r>
              <a:rPr lang="tr-TR" dirty="0" smtClean="0"/>
              <a:t>Eleştirel (sorgulayıcı) yaklaşım………………tarihsel maddeci, </a:t>
            </a:r>
            <a:r>
              <a:rPr lang="tr-TR" dirty="0" err="1" smtClean="0"/>
              <a:t>fenomenolojik</a:t>
            </a:r>
            <a:endParaRPr lang="tr-TR" dirty="0" smtClean="0"/>
          </a:p>
        </p:txBody>
      </p:sp>
    </p:spTree>
    <p:extLst>
      <p:ext uri="{BB962C8B-B14F-4D97-AF65-F5344CB8AC3E}">
        <p14:creationId xmlns:p14="http://schemas.microsoft.com/office/powerpoint/2010/main" val="18204293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258</Words>
  <Application>Microsoft Office PowerPoint</Application>
  <PresentationFormat>Geniş ekran</PresentationFormat>
  <Paragraphs>28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Yapısal Yanlılık</vt:lpstr>
      <vt:lpstr>Yapısal Yanlılık</vt:lpstr>
      <vt:lpstr>Yapısal Yanlılık</vt:lpstr>
      <vt:lpstr>Habere Yaklaşımlar</vt:lpstr>
      <vt:lpstr>Habere Yaklaşımlar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Yapısal Yanlılık</dc:title>
  <dc:creator>Windows Kullanıcısı</dc:creator>
  <cp:lastModifiedBy>Windows Kullanıcısı</cp:lastModifiedBy>
  <cp:revision>1</cp:revision>
  <dcterms:created xsi:type="dcterms:W3CDTF">2020-01-30T15:56:34Z</dcterms:created>
  <dcterms:modified xsi:type="dcterms:W3CDTF">2020-01-30T15:57:21Z</dcterms:modified>
</cp:coreProperties>
</file>