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2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4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45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0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95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35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3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4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5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0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frm=1&amp;source=images&amp;cd=&amp;cad=rja&amp;uact=8&amp;ved=0CAcQjRw&amp;url=http://quantum-mind.co.uk/neural-convergence-points/&amp;ei=71iQVL2MC5DXaoCNgogB&amp;bvm=bv.81828268,d.d2s&amp;psig=AFQjCNHf-Gk3vtFuWYC6qdgvxtYD2iIYug&amp;ust=14188324901298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.tr/url?sa=i&amp;rct=j&amp;q=&amp;esrc=s&amp;frm=1&amp;source=images&amp;cd=&amp;cad=rja&amp;uact=8&amp;ved=0CAcQjRw&amp;url=http://dik.ir/english/AdvSearch.aspx?query%3Dsystematic%20desensitization&amp;ei=QeKNVMj0JoLDOIyygegF&amp;psig=AFQjCNEzm81P3pL9NJJlIn8pbXKapMWO4Q&amp;ust=14186710364213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tr/url?sa=i&amp;rct=j&amp;q=&amp;esrc=s&amp;frm=1&amp;source=images&amp;cd=&amp;cad=rja&amp;uact=8&amp;ved=0CAcQjRw&amp;url=http://revisewithrachie.com/revision-sheets/abnormality/the-behaviourist-treatments-of-abnormality/&amp;ei=YOKNVJS7NYK3PYGJgdAO&amp;psig=AFQjCNEzm81P3pL9NJJlIn8pbXKapMWO4Q&amp;ust=14186710364213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LASHLEY ENGRAM (1944)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Lashley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trained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rats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solve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maze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altLang="en-US" dirty="0">
                <a:latin typeface="Arial Narrow" panose="020B0606020202030204" pitchFamily="34" charset="0"/>
              </a:rPr>
              <a:t>disrupted connections between two brain area’s or removed part of the brain</a:t>
            </a:r>
            <a:endParaRPr lang="tr-TR" altLang="en-US" dirty="0">
              <a:latin typeface="Arial Narrow" panose="020B0606020202030204" pitchFamily="34" charset="0"/>
            </a:endParaRPr>
          </a:p>
          <a:p>
            <a:r>
              <a:rPr lang="tr-TR" altLang="en-US" b="1" u="sng" dirty="0" err="1">
                <a:latin typeface="Arial Narrow" panose="020B0606020202030204" pitchFamily="34" charset="0"/>
              </a:rPr>
              <a:t>Results</a:t>
            </a:r>
            <a:r>
              <a:rPr lang="tr-TR" altLang="en-US" b="1" u="sng" dirty="0">
                <a:latin typeface="Arial Narrow" panose="020B0606020202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 Narrow" panose="020B0606020202030204" pitchFamily="34" charset="0"/>
              </a:rPr>
              <a:t>Disrupted connections did not affect maze performance</a:t>
            </a:r>
            <a:endParaRPr lang="tr-TR" altLang="en-US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 Narrow" panose="020B0606020202030204" pitchFamily="34" charset="0"/>
              </a:rPr>
              <a:t>Maze performance was only decreased when large amounts of brain were removed</a:t>
            </a:r>
            <a:endParaRPr lang="tr-TR" altLang="en-US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err="1">
                <a:latin typeface="Arial Narrow" panose="020B0606020202030204" pitchFamily="34" charset="0"/>
              </a:rPr>
              <a:t>Conclusion</a:t>
            </a:r>
            <a:r>
              <a:rPr lang="tr-TR" b="1" dirty="0">
                <a:latin typeface="Arial Narrow" panose="020B0606020202030204" pitchFamily="34" charset="0"/>
              </a:rPr>
              <a:t>: </a:t>
            </a:r>
            <a:r>
              <a:rPr lang="en-US" b="1" dirty="0">
                <a:latin typeface="Arial Narrow" panose="020B0606020202030204" pitchFamily="34" charset="0"/>
              </a:rPr>
              <a:t>learning, and the retention of what had been learned, did not depend upon specific areas of the brain</a:t>
            </a:r>
            <a:endParaRPr lang="tr-TR" b="1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095" y="4881490"/>
            <a:ext cx="4373073" cy="15070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95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ASSOCIATIVE LEARNING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Classical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conditioning</a:t>
            </a:r>
            <a:r>
              <a:rPr lang="tr-TR" dirty="0">
                <a:latin typeface="Arial Narrow" panose="020B0606020202030204" pitchFamily="34" charset="0"/>
              </a:rPr>
              <a:t> - </a:t>
            </a:r>
            <a:r>
              <a:rPr lang="tr-TR" dirty="0" err="1">
                <a:latin typeface="Arial Narrow" panose="020B0606020202030204" pitchFamily="34" charset="0"/>
              </a:rPr>
              <a:t>Ivan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Pavlov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>
                <a:latin typeface="Arial Narrow" panose="020B0606020202030204" pitchFamily="34" charset="0"/>
              </a:rPr>
              <a:t>(1849-1936) </a:t>
            </a:r>
          </a:p>
          <a:p>
            <a:r>
              <a:rPr lang="en-US" altLang="tr-TR" dirty="0">
                <a:latin typeface="Arial Narrow" panose="020B0606020202030204" pitchFamily="34" charset="0"/>
              </a:rPr>
              <a:t>is a form of learning that occurs when two stimuli—a neutral stimulus and an unconditioned stimulus—that are paired (presented together) become associated with each other.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05" y="3868615"/>
            <a:ext cx="4543912" cy="254885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735" y="3868615"/>
            <a:ext cx="5097702" cy="254885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6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nint-06-00036-g00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83" y="69850"/>
            <a:ext cx="9371002" cy="668264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TYPES OF LEARNING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>
                <a:latin typeface="Arial Narrow" panose="020B0606020202030204" pitchFamily="34" charset="0"/>
              </a:rPr>
              <a:t>Incidental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learning</a:t>
            </a:r>
            <a:r>
              <a:rPr lang="tr-TR" b="1" dirty="0">
                <a:latin typeface="Arial Narrow" panose="020B0606020202030204" pitchFamily="34" charset="0"/>
              </a:rPr>
              <a:t> (</a:t>
            </a:r>
            <a:r>
              <a:rPr lang="tr-TR" b="1" dirty="0" err="1">
                <a:latin typeface="Arial Narrow" panose="020B0606020202030204" pitchFamily="34" charset="0"/>
              </a:rPr>
              <a:t>Non-associative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learning</a:t>
            </a:r>
            <a:r>
              <a:rPr lang="tr-TR" b="1" dirty="0">
                <a:latin typeface="Arial Narrow" panose="020B0606020202030204" pitchFamily="34" charset="0"/>
              </a:rPr>
              <a:t>):</a:t>
            </a:r>
          </a:p>
          <a:p>
            <a:r>
              <a:rPr lang="tr-TR" dirty="0" err="1">
                <a:latin typeface="Arial Narrow" panose="020B0606020202030204" pitchFamily="34" charset="0"/>
              </a:rPr>
              <a:t>Behavior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change</a:t>
            </a:r>
            <a:r>
              <a:rPr lang="tr-TR" dirty="0">
                <a:latin typeface="Arial Narrow" panose="020B0606020202030204" pitchFamily="34" charset="0"/>
              </a:rPr>
              <a:t> is not </a:t>
            </a:r>
            <a:r>
              <a:rPr lang="tr-TR" dirty="0" err="1">
                <a:latin typeface="Arial Narrow" panose="020B0606020202030204" pitchFamily="34" charset="0"/>
              </a:rPr>
              <a:t>immediate</a:t>
            </a:r>
            <a:endParaRPr lang="tr-TR" dirty="0">
              <a:latin typeface="Arial Narrow" panose="020B060602020203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altLang="tr-TR" u="sng" dirty="0">
                <a:latin typeface="Arial Narrow" panose="020B0606020202030204" pitchFamily="34" charset="0"/>
              </a:rPr>
              <a:t>Habituation, sensitization</a:t>
            </a:r>
            <a:endParaRPr lang="tr-TR" altLang="tr-TR" u="sng" dirty="0">
              <a:latin typeface="Arial Narrow" panose="020B0606020202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altLang="tr-TR" dirty="0">
              <a:latin typeface="Arial Narrow" panose="020B0606020202030204" pitchFamily="34" charset="0"/>
            </a:endParaRPr>
          </a:p>
          <a:p>
            <a:r>
              <a:rPr lang="tr-TR" b="1" dirty="0" err="1">
                <a:latin typeface="Arial Narrow" panose="020B0606020202030204" pitchFamily="34" charset="0"/>
              </a:rPr>
              <a:t>Reflex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learning</a:t>
            </a:r>
            <a:r>
              <a:rPr lang="tr-TR" b="1" dirty="0">
                <a:latin typeface="Arial Narrow" panose="020B0606020202030204" pitchFamily="34" charset="0"/>
              </a:rPr>
              <a:t> (</a:t>
            </a:r>
            <a:r>
              <a:rPr lang="tr-TR" b="1" dirty="0" err="1">
                <a:latin typeface="Arial Narrow" panose="020B0606020202030204" pitchFamily="34" charset="0"/>
              </a:rPr>
              <a:t>Associative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learning</a:t>
            </a:r>
            <a:r>
              <a:rPr lang="tr-TR" b="1" dirty="0">
                <a:latin typeface="Arial Narrow" panose="020B0606020202030204" pitchFamily="34" charset="0"/>
              </a:rPr>
              <a:t>)</a:t>
            </a:r>
          </a:p>
          <a:p>
            <a:r>
              <a:rPr lang="tr-TR" dirty="0" err="1">
                <a:latin typeface="Arial Narrow" panose="020B0606020202030204" pitchFamily="34" charset="0"/>
              </a:rPr>
              <a:t>Immediate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behavior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change</a:t>
            </a:r>
            <a:endParaRPr lang="tr-TR" dirty="0">
              <a:latin typeface="Arial Narrow" panose="020B0606020202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tr-TR" u="sng" dirty="0">
                <a:latin typeface="Arial Narrow" panose="020B0606020202030204" pitchFamily="34" charset="0"/>
              </a:rPr>
              <a:t>Classical conditioning</a:t>
            </a:r>
          </a:p>
          <a:p>
            <a:pPr lvl="2">
              <a:spcBef>
                <a:spcPct val="20000"/>
              </a:spcBef>
            </a:pPr>
            <a:r>
              <a:rPr lang="en-US" altLang="tr-TR" dirty="0">
                <a:latin typeface="Arial Narrow" panose="020B0606020202030204" pitchFamily="34" charset="0"/>
              </a:rPr>
              <a:t>S-S learning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tr-TR" u="sng" dirty="0">
                <a:latin typeface="Arial Narrow" panose="020B0606020202030204" pitchFamily="34" charset="0"/>
              </a:rPr>
              <a:t> Operant Conditioning</a:t>
            </a:r>
          </a:p>
          <a:p>
            <a:pPr lvl="2">
              <a:spcBef>
                <a:spcPct val="20000"/>
              </a:spcBef>
            </a:pPr>
            <a:r>
              <a:rPr lang="en-US" altLang="tr-TR" dirty="0">
                <a:latin typeface="Arial Narrow" panose="020B0606020202030204" pitchFamily="34" charset="0"/>
              </a:rPr>
              <a:t>R-S learning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215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latin typeface="Arial Narrow" panose="020B0606020202030204" pitchFamily="34" charset="0"/>
              </a:rPr>
              <a:t>Non-associative learning</a:t>
            </a:r>
            <a:r>
              <a:rPr lang="en-US" altLang="tr-TR" dirty="0">
                <a:latin typeface="Arial Narrow" panose="020B0606020202030204" pitchFamily="34" charset="0"/>
              </a:rPr>
              <a:t/>
            </a:r>
            <a:br>
              <a:rPr lang="en-US" alt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1381124"/>
            <a:ext cx="10622280" cy="5216623"/>
          </a:xfrm>
        </p:spPr>
        <p:txBody>
          <a:bodyPr>
            <a:normAutofit/>
          </a:bodyPr>
          <a:lstStyle/>
          <a:p>
            <a:r>
              <a:rPr lang="tr-TR" altLang="tr-TR" dirty="0" err="1">
                <a:latin typeface="Arial Narrow" panose="020B0606020202030204" pitchFamily="34" charset="0"/>
              </a:rPr>
              <a:t>Most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basic</a:t>
            </a:r>
            <a:r>
              <a:rPr lang="tr-TR" altLang="tr-TR" dirty="0">
                <a:latin typeface="Arial Narrow" panose="020B0606020202030204" pitchFamily="34" charset="0"/>
              </a:rPr>
              <a:t> form of </a:t>
            </a:r>
            <a:r>
              <a:rPr lang="tr-TR" altLang="tr-TR" dirty="0" err="1">
                <a:latin typeface="Arial Narrow" panose="020B0606020202030204" pitchFamily="34" charset="0"/>
              </a:rPr>
              <a:t>learning</a:t>
            </a:r>
            <a:r>
              <a:rPr lang="tr-TR" altLang="tr-TR" dirty="0">
                <a:latin typeface="Arial Narrow" panose="020B0606020202030204" pitchFamily="34" charset="0"/>
              </a:rPr>
              <a:t/>
            </a:r>
            <a:br>
              <a:rPr lang="tr-TR" altLang="tr-TR" dirty="0">
                <a:latin typeface="Arial Narrow" panose="020B0606020202030204" pitchFamily="34" charset="0"/>
              </a:rPr>
            </a:b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tr-TR" altLang="tr-TR" b="1" dirty="0">
                <a:latin typeface="Arial Narrow" panose="020B0606020202030204" pitchFamily="34" charset="0"/>
              </a:rPr>
              <a:t>H</a:t>
            </a:r>
            <a:r>
              <a:rPr lang="en-US" altLang="tr-TR" b="1" dirty="0" err="1">
                <a:latin typeface="Arial Narrow" panose="020B0606020202030204" pitchFamily="34" charset="0"/>
              </a:rPr>
              <a:t>abituation</a:t>
            </a:r>
            <a:endParaRPr lang="en-US" altLang="tr-TR" b="1" dirty="0">
              <a:latin typeface="Arial Narrow" panose="020B0606020202030204" pitchFamily="34" charset="0"/>
            </a:endParaRPr>
          </a:p>
          <a:p>
            <a:pPr lvl="1"/>
            <a:r>
              <a:rPr lang="tr-TR" altLang="tr-TR" sz="2800" dirty="0" err="1">
                <a:latin typeface="Arial Narrow" panose="020B0606020202030204" pitchFamily="34" charset="0"/>
              </a:rPr>
              <a:t>Decrease</a:t>
            </a:r>
            <a:r>
              <a:rPr lang="tr-TR" altLang="tr-TR" sz="2800" dirty="0">
                <a:latin typeface="Arial Narrow" panose="020B0606020202030204" pitchFamily="34" charset="0"/>
              </a:rPr>
              <a:t> in </a:t>
            </a:r>
            <a:r>
              <a:rPr lang="tr-TR" altLang="tr-TR" sz="2800" dirty="0" err="1">
                <a:latin typeface="Arial Narrow" panose="020B0606020202030204" pitchFamily="34" charset="0"/>
              </a:rPr>
              <a:t>response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to</a:t>
            </a:r>
            <a:r>
              <a:rPr lang="tr-TR" altLang="tr-TR" sz="2800" dirty="0">
                <a:latin typeface="Arial Narrow" panose="020B0606020202030204" pitchFamily="34" charset="0"/>
              </a:rPr>
              <a:t> a (</a:t>
            </a:r>
            <a:r>
              <a:rPr lang="tr-TR" altLang="tr-TR" sz="2800" dirty="0" err="1">
                <a:latin typeface="Arial Narrow" panose="020B0606020202030204" pitchFamily="34" charset="0"/>
              </a:rPr>
              <a:t>benign</a:t>
            </a:r>
            <a:r>
              <a:rPr lang="tr-TR" altLang="tr-TR" sz="2800" dirty="0">
                <a:latin typeface="Arial Narrow" panose="020B0606020202030204" pitchFamily="34" charset="0"/>
              </a:rPr>
              <a:t>) </a:t>
            </a:r>
            <a:r>
              <a:rPr lang="tr-TR" altLang="tr-TR" sz="2800" dirty="0" err="1">
                <a:latin typeface="Arial Narrow" panose="020B0606020202030204" pitchFamily="34" charset="0"/>
              </a:rPr>
              <a:t>stimulus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after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repeated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exposure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to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that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stimuli</a:t>
            </a:r>
            <a:endParaRPr lang="en-US" altLang="tr-TR" sz="2800" dirty="0">
              <a:latin typeface="Arial Narrow" panose="020B0606020202030204" pitchFamily="34" charset="0"/>
            </a:endParaRPr>
          </a:p>
          <a:p>
            <a:pPr lvl="1"/>
            <a:r>
              <a:rPr lang="en-US" altLang="tr-TR" sz="2800" dirty="0">
                <a:latin typeface="Arial Narrow" panose="020B0606020202030204" pitchFamily="34" charset="0"/>
              </a:rPr>
              <a:t>generally neutral, non-noxious </a:t>
            </a:r>
            <a:r>
              <a:rPr lang="en-US" altLang="tr-TR" sz="2800" dirty="0" err="1">
                <a:latin typeface="Arial Narrow" panose="020B0606020202030204" pitchFamily="34" charset="0"/>
              </a:rPr>
              <a:t>stimul</a:t>
            </a:r>
            <a:r>
              <a:rPr lang="tr-TR" altLang="tr-TR" sz="2800" dirty="0">
                <a:latin typeface="Arial Narrow" panose="020B0606020202030204" pitchFamily="34" charset="0"/>
              </a:rPr>
              <a:t>i</a:t>
            </a:r>
          </a:p>
          <a:p>
            <a:pPr marL="457200" lvl="1" indent="0">
              <a:buNone/>
            </a:pPr>
            <a:endParaRPr lang="tr-TR" altLang="tr-TR" sz="4000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09" y="3995225"/>
            <a:ext cx="6679232" cy="270803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64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latin typeface="Arial Narrow" panose="020B0606020202030204" pitchFamily="34" charset="0"/>
              </a:rPr>
              <a:t>Non-associative learning</a:t>
            </a:r>
            <a:r>
              <a:rPr lang="en-US" altLang="tr-TR" dirty="0">
                <a:latin typeface="Arial Narrow" panose="020B0606020202030204" pitchFamily="34" charset="0"/>
              </a:rPr>
              <a:t/>
            </a:r>
            <a:br>
              <a:rPr lang="en-US" alt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1381124"/>
            <a:ext cx="10622280" cy="52166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r-TR" altLang="tr-TR" sz="2800" b="1" dirty="0">
                <a:latin typeface="Arial Narrow" panose="020B0606020202030204" pitchFamily="34" charset="0"/>
              </a:rPr>
              <a:t>S</a:t>
            </a:r>
            <a:r>
              <a:rPr lang="en-US" altLang="tr-TR" sz="2800" b="1" dirty="0" err="1">
                <a:latin typeface="Arial Narrow" panose="020B0606020202030204" pitchFamily="34" charset="0"/>
              </a:rPr>
              <a:t>ensitization</a:t>
            </a:r>
            <a:endParaRPr lang="en-US" altLang="tr-TR" sz="2800" b="1" dirty="0">
              <a:latin typeface="Arial Narrow" panose="020B0606020202030204" pitchFamily="34" charset="0"/>
            </a:endParaRPr>
          </a:p>
          <a:p>
            <a:pPr lvl="2"/>
            <a:r>
              <a:rPr lang="tr-TR" altLang="tr-TR" sz="2800" dirty="0" err="1">
                <a:latin typeface="Arial Narrow" panose="020B0606020202030204" pitchFamily="34" charset="0"/>
              </a:rPr>
              <a:t>Decrease</a:t>
            </a:r>
            <a:r>
              <a:rPr lang="tr-TR" altLang="tr-TR" sz="2800" dirty="0">
                <a:latin typeface="Arial Narrow" panose="020B0606020202030204" pitchFamily="34" charset="0"/>
              </a:rPr>
              <a:t> in </a:t>
            </a:r>
            <a:r>
              <a:rPr lang="tr-TR" altLang="tr-TR" sz="2800" dirty="0" err="1">
                <a:latin typeface="Arial Narrow" panose="020B0606020202030204" pitchFamily="34" charset="0"/>
              </a:rPr>
              <a:t>response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to</a:t>
            </a:r>
            <a:r>
              <a:rPr lang="tr-TR" altLang="tr-TR" sz="2800" dirty="0">
                <a:latin typeface="Arial Narrow" panose="020B0606020202030204" pitchFamily="34" charset="0"/>
              </a:rPr>
              <a:t> a (</a:t>
            </a:r>
            <a:r>
              <a:rPr lang="tr-TR" altLang="tr-TR" sz="2800" dirty="0" err="1">
                <a:latin typeface="Arial Narrow" panose="020B0606020202030204" pitchFamily="34" charset="0"/>
              </a:rPr>
              <a:t>hedonic</a:t>
            </a:r>
            <a:r>
              <a:rPr lang="tr-TR" altLang="tr-TR" sz="2800" dirty="0">
                <a:latin typeface="Arial Narrow" panose="020B0606020202030204" pitchFamily="34" charset="0"/>
              </a:rPr>
              <a:t>) </a:t>
            </a:r>
            <a:r>
              <a:rPr lang="tr-TR" altLang="tr-TR" sz="2800" dirty="0" err="1">
                <a:latin typeface="Arial Narrow" panose="020B0606020202030204" pitchFamily="34" charset="0"/>
              </a:rPr>
              <a:t>stimulus</a:t>
            </a:r>
            <a:r>
              <a:rPr lang="tr-TR" altLang="tr-TR" sz="2800" dirty="0">
                <a:latin typeface="Arial Narrow" panose="020B0606020202030204" pitchFamily="34" charset="0"/>
              </a:rPr>
              <a:t> (</a:t>
            </a:r>
            <a:r>
              <a:rPr lang="tr-TR" altLang="tr-TR" sz="2800" dirty="0" err="1">
                <a:latin typeface="Arial Narrow" panose="020B0606020202030204" pitchFamily="34" charset="0"/>
              </a:rPr>
              <a:t>pain</a:t>
            </a:r>
            <a:r>
              <a:rPr lang="tr-TR" altLang="tr-TR" sz="2800" dirty="0">
                <a:latin typeface="Arial Narrow" panose="020B0606020202030204" pitchFamily="34" charset="0"/>
              </a:rPr>
              <a:t>/</a:t>
            </a:r>
            <a:r>
              <a:rPr lang="tr-TR" altLang="tr-TR" sz="2800" dirty="0" err="1">
                <a:latin typeface="Arial Narrow" panose="020B0606020202030204" pitchFamily="34" charset="0"/>
              </a:rPr>
              <a:t>joy</a:t>
            </a:r>
            <a:r>
              <a:rPr lang="tr-TR" altLang="tr-TR" sz="2800" dirty="0">
                <a:latin typeface="Arial Narrow" panose="020B0606020202030204" pitchFamily="34" charset="0"/>
              </a:rPr>
              <a:t>)  </a:t>
            </a:r>
            <a:r>
              <a:rPr lang="tr-TR" altLang="tr-TR" sz="2800" dirty="0" err="1">
                <a:latin typeface="Arial Narrow" panose="020B0606020202030204" pitchFamily="34" charset="0"/>
              </a:rPr>
              <a:t>after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repeated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exposure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to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that</a:t>
            </a:r>
            <a:r>
              <a:rPr lang="tr-TR" altLang="tr-TR" sz="2800" dirty="0">
                <a:latin typeface="Arial Narrow" panose="020B0606020202030204" pitchFamily="34" charset="0"/>
              </a:rPr>
              <a:t> </a:t>
            </a:r>
            <a:r>
              <a:rPr lang="tr-TR" altLang="tr-TR" sz="2800" dirty="0" err="1">
                <a:latin typeface="Arial Narrow" panose="020B0606020202030204" pitchFamily="34" charset="0"/>
              </a:rPr>
              <a:t>stimuli</a:t>
            </a:r>
            <a:endParaRPr lang="en-US" altLang="tr-TR" sz="2800" dirty="0">
              <a:latin typeface="Arial Narrow" panose="020B0606020202030204" pitchFamily="34" charset="0"/>
            </a:endParaRPr>
          </a:p>
          <a:p>
            <a:pPr lvl="2"/>
            <a:r>
              <a:rPr lang="en-US" altLang="tr-TR" sz="2800" dirty="0">
                <a:latin typeface="Arial Narrow" panose="020B0606020202030204" pitchFamily="34" charset="0"/>
              </a:rPr>
              <a:t>strong hedonic valence (+ or -)</a:t>
            </a:r>
          </a:p>
          <a:p>
            <a:pPr lvl="2"/>
            <a:r>
              <a:rPr lang="en-US" altLang="tr-TR" sz="2800" dirty="0">
                <a:latin typeface="Arial Narrow" panose="020B0606020202030204" pitchFamily="34" charset="0"/>
              </a:rPr>
              <a:t>also refers to augmentation of responding following exposure to a second stimulus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93" y="4062206"/>
            <a:ext cx="3800475" cy="25355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92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CELLULAR BASIS OF HABITUATION</a:t>
            </a:r>
            <a:br>
              <a:rPr lang="tr-TR" b="1" dirty="0">
                <a:latin typeface="Arial Narrow" panose="020B0606020202030204" pitchFamily="34" charset="0"/>
              </a:rPr>
            </a:br>
            <a:r>
              <a:rPr lang="tr-TR" sz="3600" b="1" dirty="0">
                <a:latin typeface="Arial Narrow" panose="020B0606020202030204" pitchFamily="34" charset="0"/>
              </a:rPr>
              <a:t>(</a:t>
            </a:r>
            <a:r>
              <a:rPr lang="tr-TR" sz="3600" b="1" dirty="0" err="1">
                <a:latin typeface="Arial Narrow" panose="020B0606020202030204" pitchFamily="34" charset="0"/>
              </a:rPr>
              <a:t>Squire</a:t>
            </a:r>
            <a:r>
              <a:rPr lang="tr-TR" sz="3600" b="1" dirty="0">
                <a:latin typeface="Arial Narrow" panose="020B0606020202030204" pitchFamily="34" charset="0"/>
              </a:rPr>
              <a:t> &amp; </a:t>
            </a:r>
            <a:r>
              <a:rPr lang="tr-TR" sz="3600" b="1" dirty="0" err="1">
                <a:latin typeface="Arial Narrow" panose="020B0606020202030204" pitchFamily="34" charset="0"/>
              </a:rPr>
              <a:t>Kandel</a:t>
            </a:r>
            <a:r>
              <a:rPr lang="tr-TR" sz="3600" b="1" dirty="0">
                <a:latin typeface="Arial Narrow" panose="020B0606020202030204" pitchFamily="34" charset="0"/>
              </a:rPr>
              <a:t>, 1999)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Repeated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stimulus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Inactivation</a:t>
            </a:r>
            <a:r>
              <a:rPr lang="tr-TR" dirty="0">
                <a:latin typeface="Arial Narrow" panose="020B0606020202030204" pitchFamily="34" charset="0"/>
              </a:rPr>
              <a:t> of </a:t>
            </a:r>
            <a:r>
              <a:rPr lang="tr-TR" dirty="0" err="1">
                <a:latin typeface="Arial Narrow" panose="020B0606020202030204" pitchFamily="34" charset="0"/>
              </a:rPr>
              <a:t>Ca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influx</a:t>
            </a:r>
            <a:r>
              <a:rPr lang="tr-TR" dirty="0">
                <a:latin typeface="Arial Narrow" panose="020B0606020202030204" pitchFamily="34" charset="0"/>
              </a:rPr>
              <a:t> at </a:t>
            </a:r>
            <a:r>
              <a:rPr lang="tr-TR" dirty="0" err="1">
                <a:latin typeface="Arial Narrow" panose="020B0606020202030204" pitchFamily="34" charset="0"/>
              </a:rPr>
              <a:t>axon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endings</a:t>
            </a:r>
            <a:endParaRPr lang="tr-T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Decreased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neurotransmitter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release</a:t>
            </a:r>
            <a:r>
              <a:rPr lang="tr-TR" dirty="0">
                <a:latin typeface="Arial Narrow" panose="020B0606020202030204" pitchFamily="34" charset="0"/>
              </a:rPr>
              <a:t> in </a:t>
            </a:r>
            <a:r>
              <a:rPr lang="tr-TR" dirty="0" err="1">
                <a:latin typeface="Arial Narrow" panose="020B0606020202030204" pitchFamily="34" charset="0"/>
              </a:rPr>
              <a:t>synapsis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27" y="4659183"/>
            <a:ext cx="2463669" cy="20166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şağı Ok 4"/>
          <p:cNvSpPr/>
          <p:nvPr/>
        </p:nvSpPr>
        <p:spPr>
          <a:xfrm>
            <a:off x="2405575" y="2447778"/>
            <a:ext cx="520505" cy="450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2405575" y="3396797"/>
            <a:ext cx="520505" cy="450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780" y="1347164"/>
            <a:ext cx="4076700" cy="47053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50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CELLULAR BASIS OF SENSITIZATION</a:t>
            </a:r>
            <a:br>
              <a:rPr lang="tr-TR" b="1" dirty="0">
                <a:latin typeface="Arial Narrow" panose="020B0606020202030204" pitchFamily="34" charset="0"/>
              </a:rPr>
            </a:br>
            <a:r>
              <a:rPr lang="tr-TR" b="1" dirty="0">
                <a:latin typeface="Arial Narrow" panose="020B0606020202030204" pitchFamily="34" charset="0"/>
              </a:rPr>
              <a:t>(</a:t>
            </a:r>
            <a:r>
              <a:rPr lang="tr-TR" b="1" dirty="0" err="1">
                <a:latin typeface="Arial Narrow" panose="020B0606020202030204" pitchFamily="34" charset="0"/>
              </a:rPr>
              <a:t>Squire</a:t>
            </a:r>
            <a:r>
              <a:rPr lang="tr-TR" b="1" dirty="0">
                <a:latin typeface="Arial Narrow" panose="020B0606020202030204" pitchFamily="34" charset="0"/>
              </a:rPr>
              <a:t> &amp; </a:t>
            </a:r>
            <a:r>
              <a:rPr lang="tr-TR" b="1" dirty="0" err="1">
                <a:latin typeface="Arial Narrow" panose="020B0606020202030204" pitchFamily="34" charset="0"/>
              </a:rPr>
              <a:t>Kandel</a:t>
            </a:r>
            <a:r>
              <a:rPr lang="tr-TR" b="1" dirty="0">
                <a:latin typeface="Arial Narrow" panose="020B0606020202030204" pitchFamily="34" charset="0"/>
              </a:rPr>
              <a:t>, 1999)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6913098" cy="4743987"/>
          </a:xfrm>
        </p:spPr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Repeated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exposure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latin typeface="Arial Narrow" panose="020B0606020202030204" pitchFamily="34" charset="0"/>
              </a:rPr>
              <a:t>Modulatory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interneuron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releases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serotonin</a:t>
            </a:r>
            <a:r>
              <a:rPr lang="tr-TR" dirty="0">
                <a:latin typeface="Arial Narrow" panose="020B0606020202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latin typeface="Arial Narrow" panose="020B0606020202030204" pitchFamily="34" charset="0"/>
              </a:rPr>
              <a:t>Presynaptic</a:t>
            </a:r>
            <a:r>
              <a:rPr lang="tr-TR" dirty="0">
                <a:latin typeface="Arial Narrow" panose="020B0606020202030204" pitchFamily="34" charset="0"/>
              </a:rPr>
              <a:t> K+ </a:t>
            </a:r>
            <a:r>
              <a:rPr lang="tr-TR" dirty="0" err="1">
                <a:latin typeface="Arial Narrow" panose="020B0606020202030204" pitchFamily="34" charset="0"/>
              </a:rPr>
              <a:t>channel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blocked</a:t>
            </a:r>
            <a:r>
              <a:rPr lang="tr-TR" dirty="0">
                <a:latin typeface="Arial Narrow" panose="020B0606020202030204" pitchFamily="34" charset="0"/>
              </a:rPr>
              <a:t>, Action </a:t>
            </a:r>
            <a:r>
              <a:rPr lang="tr-TR" dirty="0" err="1">
                <a:latin typeface="Arial Narrow" panose="020B0606020202030204" pitchFamily="34" charset="0"/>
              </a:rPr>
              <a:t>Potential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prolonged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latin typeface="Arial Narrow" panose="020B0606020202030204" pitchFamily="34" charset="0"/>
              </a:rPr>
              <a:t>CA++ </a:t>
            </a:r>
            <a:r>
              <a:rPr lang="tr-TR" dirty="0" err="1">
                <a:latin typeface="Arial Narrow" panose="020B0606020202030204" pitchFamily="34" charset="0"/>
              </a:rPr>
              <a:t>channels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open</a:t>
            </a:r>
            <a:r>
              <a:rPr lang="tr-TR" dirty="0">
                <a:latin typeface="Arial Narrow" panose="020B0606020202030204" pitchFamily="34" charset="0"/>
              </a:rPr>
              <a:t>, </a:t>
            </a:r>
            <a:r>
              <a:rPr lang="tr-TR" dirty="0" err="1">
                <a:latin typeface="Arial Narrow" panose="020B0606020202030204" pitchFamily="34" charset="0"/>
              </a:rPr>
              <a:t>more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Ca</a:t>
            </a:r>
            <a:r>
              <a:rPr lang="tr-TR" dirty="0">
                <a:latin typeface="Arial Narrow" panose="020B0606020202030204" pitchFamily="34" charset="0"/>
              </a:rPr>
              <a:t>++ in </a:t>
            </a:r>
            <a:r>
              <a:rPr lang="tr-TR" dirty="0" err="1">
                <a:latin typeface="Arial Narrow" panose="020B0606020202030204" pitchFamily="34" charset="0"/>
              </a:rPr>
              <a:t>presynaptic</a:t>
            </a:r>
            <a:r>
              <a:rPr lang="tr-TR" dirty="0">
                <a:latin typeface="Arial Narrow" panose="020B0606020202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latin typeface="Arial Narrow" panose="020B0606020202030204" pitchFamily="34" charset="0"/>
              </a:rPr>
              <a:t>More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neurotransmitter</a:t>
            </a:r>
            <a:r>
              <a:rPr lang="tr-TR" dirty="0">
                <a:latin typeface="Arial Narrow" panose="020B0606020202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latin typeface="Arial Narrow" panose="020B0606020202030204" pitchFamily="34" charset="0"/>
              </a:rPr>
              <a:t>More</a:t>
            </a:r>
            <a:r>
              <a:rPr lang="tr-TR" dirty="0">
                <a:latin typeface="Arial Narrow" panose="020B0606020202030204" pitchFamily="34" charset="0"/>
              </a:rPr>
              <a:t> AP </a:t>
            </a:r>
            <a:r>
              <a:rPr lang="tr-TR" dirty="0" err="1">
                <a:latin typeface="Arial Narrow" panose="020B0606020202030204" pitchFamily="34" charset="0"/>
              </a:rPr>
              <a:t>from</a:t>
            </a:r>
            <a:r>
              <a:rPr lang="tr-TR" dirty="0">
                <a:latin typeface="Arial Narrow" panose="020B0606020202030204" pitchFamily="34" charset="0"/>
              </a:rPr>
              <a:t> motor </a:t>
            </a:r>
            <a:r>
              <a:rPr lang="tr-TR" dirty="0" err="1">
                <a:latin typeface="Arial Narrow" panose="020B0606020202030204" pitchFamily="34" charset="0"/>
              </a:rPr>
              <a:t>neuron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849" y="1485594"/>
            <a:ext cx="4891954" cy="50840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32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NON-ASSOCIATIVE LEARNING IN PRACTICE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Habituation</a:t>
            </a:r>
            <a:r>
              <a:rPr lang="tr-TR" dirty="0">
                <a:latin typeface="Arial Narrow" panose="020B0606020202030204" pitchFamily="34" charset="0"/>
              </a:rPr>
              <a:t> is </a:t>
            </a:r>
            <a:r>
              <a:rPr lang="en-US" dirty="0">
                <a:latin typeface="Arial Narrow" panose="020B0606020202030204" pitchFamily="34" charset="0"/>
              </a:rPr>
              <a:t>used in puppy socialization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the puppy is repeatedly exposed to novel experiences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puppy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learns that they’re “no big deal”</a:t>
            </a:r>
            <a:endParaRPr lang="tr-T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10" y="3587547"/>
            <a:ext cx="4557179" cy="299512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5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Arial Narrow" panose="020B0606020202030204" pitchFamily="34" charset="0"/>
              </a:rPr>
              <a:t/>
            </a:r>
            <a:br>
              <a:rPr lang="tr-TR" b="1" dirty="0">
                <a:latin typeface="Arial Narrow" panose="020B0606020202030204" pitchFamily="34" charset="0"/>
              </a:rPr>
            </a:br>
            <a:r>
              <a:rPr lang="tr-TR" sz="3100" b="1" dirty="0" err="1">
                <a:latin typeface="Arial Narrow" panose="020B0606020202030204" pitchFamily="34" charset="0"/>
              </a:rPr>
              <a:t>Systematic</a:t>
            </a:r>
            <a:r>
              <a:rPr lang="tr-TR" sz="3100" b="1" dirty="0">
                <a:latin typeface="Arial Narrow" panose="020B0606020202030204" pitchFamily="34" charset="0"/>
              </a:rPr>
              <a:t> </a:t>
            </a:r>
            <a:r>
              <a:rPr lang="tr-TR" sz="3100" b="1" dirty="0" err="1">
                <a:latin typeface="Arial Narrow" panose="020B0606020202030204" pitchFamily="34" charset="0"/>
              </a:rPr>
              <a:t>desensitization</a:t>
            </a:r>
            <a:r>
              <a:rPr lang="tr-TR" sz="3100" b="1" dirty="0">
                <a:latin typeface="Arial Narrow" panose="020B0606020202030204" pitchFamily="34" charset="0"/>
              </a:rPr>
              <a:t>: </a:t>
            </a:r>
            <a:r>
              <a:rPr lang="en-US" sz="3100" dirty="0">
                <a:latin typeface="Arial Narrow" panose="020B0606020202030204" pitchFamily="34" charset="0"/>
              </a:rPr>
              <a:t>structured plan based on the process of making a dog less sensitive to a stimulus</a:t>
            </a:r>
            <a:endParaRPr lang="tr-TR" sz="31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5" descr="Systematic-desensitization-infographic-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5" y="2718353"/>
            <a:ext cx="5079365" cy="39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ystematic-desensitis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99" y="3829791"/>
            <a:ext cx="4091940" cy="28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7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Geniş ekran</PresentationFormat>
  <Paragraphs>51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Wingdings</vt:lpstr>
      <vt:lpstr>Office Teması</vt:lpstr>
      <vt:lpstr>LASHLEY ENGRAM (1944)</vt:lpstr>
      <vt:lpstr>PowerPoint Sunusu</vt:lpstr>
      <vt:lpstr>TYPES OF LEARNING</vt:lpstr>
      <vt:lpstr>Non-associative learning </vt:lpstr>
      <vt:lpstr>Non-associative learning </vt:lpstr>
      <vt:lpstr>CELLULAR BASIS OF HABITUATION (Squire &amp; Kandel, 1999)</vt:lpstr>
      <vt:lpstr>CELLULAR BASIS OF SENSITIZATION (Squire &amp; Kandel, 1999)</vt:lpstr>
      <vt:lpstr>NON-ASSOCIATIVE LEARNING IN PRACTICE</vt:lpstr>
      <vt:lpstr> Systematic desensitization: structured plan based on the process of making a dog less sensitive to a stimulus</vt:lpstr>
      <vt:lpstr>ASSOCIATIVE LEARNING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LASHLEY ENGRAM (1944)</dc:title>
  <dc:creator>Fizyolab1</dc:creator>
  <cp:lastModifiedBy>Fizyolab1</cp:lastModifiedBy>
  <cp:revision>1</cp:revision>
  <dcterms:created xsi:type="dcterms:W3CDTF">2018-03-19T06:20:15Z</dcterms:created>
  <dcterms:modified xsi:type="dcterms:W3CDTF">2018-03-19T06:20:30Z</dcterms:modified>
</cp:coreProperties>
</file>