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2" r:id="rId4"/>
    <p:sldId id="259" r:id="rId5"/>
    <p:sldId id="263" r:id="rId6"/>
    <p:sldId id="260" r:id="rId7"/>
    <p:sldId id="26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F54711-1ACA-714A-A771-CDD03146E6B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AEEF8F7-32AC-CE4C-8CA9-1175BBE9B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BE24AAA-B314-9348-837E-9204B1DAF9ED}"/>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56D55ED1-FEBF-7A4C-A1D2-57BDB32051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64DA04-9E1D-6C48-924B-AB8F031B38CA}"/>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116353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D93CCF-C282-EF4E-AB63-CE339D64E27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165F41B-9BEE-6D42-AF2E-D47D21A4A88F}"/>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D3B4091-00F8-294A-A324-198ABCF81216}"/>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6328EC6C-93F2-014C-90BC-954656BCA6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365EDC-055B-CE42-AE01-01CFAF248E2B}"/>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41387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72FACC-3E04-B948-9E46-6A2520E4172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2EE966B-1847-A84A-B5A6-CDAD0EBBF165}"/>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E10FEC71-CA1E-D544-9065-54969D98169D}"/>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9DC3FD13-2E10-084B-8322-2C56770927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C08CF0-7BCC-EF4F-9E57-A8C89CAE329C}"/>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29841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928E9D-EB37-FA4F-AC10-4703413E7D7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2BF743-C915-C349-9566-D7BEFFA6FC14}"/>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3C3E0EF-9CAF-1C4F-9E32-C12C7E8B3F5C}"/>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23DACD0D-ADC7-9343-ADF7-CF971074DB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EE2C67-9555-C248-98F8-3716593698FD}"/>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78077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9A5B20-AEFE-7949-98F9-82E203BEEB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300DA7D-9A60-AB49-9AAC-EC7358DA5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C2755EFD-9570-5F4D-B914-839C39705E6A}"/>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503C1342-6FE5-5246-BCF7-D0C4A96D76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CD9AEA-5027-0B43-9976-9E3E94F95859}"/>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150732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FFA3DE-B749-BC40-B129-10F532B4BBE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5047B75-0028-5A47-AB59-B71A917807E7}"/>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A5B7C35F-F2B1-0D45-8AD5-46848D85A4F9}"/>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AA2F0F91-F1B3-7A49-AFE5-7807BBC2780A}"/>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6" name="Alt Bilgi Yer Tutucusu 5">
            <a:extLst>
              <a:ext uri="{FF2B5EF4-FFF2-40B4-BE49-F238E27FC236}">
                <a16:creationId xmlns:a16="http://schemas.microsoft.com/office/drawing/2014/main" id="{EBA93116-1359-BD41-B016-46E445B1E7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38F3787-8FC3-D943-BD25-BB8B8B0621DD}"/>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19244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49B2EC-1F6B-434B-A392-E52E863B41B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AD91D3B-3DDC-2846-8586-DEC5C35DE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A775E4FC-C9DB-3441-8217-D30FF33E6AFA}"/>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E0C69E59-012B-2140-8598-9CA2F2E7B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56A6DA05-C624-F94A-B65C-CA79C500FF2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994F492-AFCC-0644-99D5-8C90219FEC8C}"/>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8" name="Alt Bilgi Yer Tutucusu 7">
            <a:extLst>
              <a:ext uri="{FF2B5EF4-FFF2-40B4-BE49-F238E27FC236}">
                <a16:creationId xmlns:a16="http://schemas.microsoft.com/office/drawing/2014/main" id="{DD53A7C9-B1D7-2940-9FBD-AE2969E2370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2084033-204C-1942-9A62-4D3A95F58EAC}"/>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368225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2D6B03-4E1E-224E-BD4E-640D4628A21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0FEDCEF-31DF-2B4B-BCD6-C9BA53B19F50}"/>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4" name="Alt Bilgi Yer Tutucusu 3">
            <a:extLst>
              <a:ext uri="{FF2B5EF4-FFF2-40B4-BE49-F238E27FC236}">
                <a16:creationId xmlns:a16="http://schemas.microsoft.com/office/drawing/2014/main" id="{5D5B2C27-DC5D-A047-A4CA-E9D42B9EA77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F003749-455B-5C4A-AF2E-741404B327C7}"/>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260061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529C530-284B-5A49-A49F-86065AAC324D}"/>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3" name="Alt Bilgi Yer Tutucusu 2">
            <a:extLst>
              <a:ext uri="{FF2B5EF4-FFF2-40B4-BE49-F238E27FC236}">
                <a16:creationId xmlns:a16="http://schemas.microsoft.com/office/drawing/2014/main" id="{7429EAF7-5DB4-5346-ACD9-D7A4FFC08A7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B9B198A-3D3F-3842-8650-5F08F41FE68B}"/>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422003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91FA05-F545-1A4D-A755-0D4CBA620E8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7844BE2-0E70-4747-8D2A-47F4FE03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5306C2F0-A1D0-4E47-A3DE-9B9CD3E23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34E4A45-3D24-7A4F-A77A-792A5380D70B}"/>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6" name="Alt Bilgi Yer Tutucusu 5">
            <a:extLst>
              <a:ext uri="{FF2B5EF4-FFF2-40B4-BE49-F238E27FC236}">
                <a16:creationId xmlns:a16="http://schemas.microsoft.com/office/drawing/2014/main" id="{254DAD10-FC42-D443-A03D-BE5CC1682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8F33AD-CAA3-194E-9EA5-EE0FF79F2F1C}"/>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29900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746516-9C5D-7044-8746-23F3C75C2E3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125E09E-D8C3-204D-89F7-BEAFC196F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2A558DC-D66F-AD48-B6D6-718BD728C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E7E157B1-1B63-7244-9C8F-40F4F86B4475}"/>
              </a:ext>
            </a:extLst>
          </p:cNvPr>
          <p:cNvSpPr>
            <a:spLocks noGrp="1"/>
          </p:cNvSpPr>
          <p:nvPr>
            <p:ph type="dt" sz="half" idx="10"/>
          </p:nvPr>
        </p:nvSpPr>
        <p:spPr/>
        <p:txBody>
          <a:bodyPr/>
          <a:lstStyle/>
          <a:p>
            <a:fld id="{71749209-98D8-ED4E-9116-88AF7DF8CC01}" type="datetimeFigureOut">
              <a:rPr lang="tr-TR" smtClean="0"/>
              <a:t>8.05.2020</a:t>
            </a:fld>
            <a:endParaRPr lang="tr-TR"/>
          </a:p>
        </p:txBody>
      </p:sp>
      <p:sp>
        <p:nvSpPr>
          <p:cNvPr id="6" name="Alt Bilgi Yer Tutucusu 5">
            <a:extLst>
              <a:ext uri="{FF2B5EF4-FFF2-40B4-BE49-F238E27FC236}">
                <a16:creationId xmlns:a16="http://schemas.microsoft.com/office/drawing/2014/main" id="{DD512FC8-5BF7-7447-AB71-BF8F7FBFEC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E65EDDE-FFD0-0E40-9B6C-8956EC28BADE}"/>
              </a:ext>
            </a:extLst>
          </p:cNvPr>
          <p:cNvSpPr>
            <a:spLocks noGrp="1"/>
          </p:cNvSpPr>
          <p:nvPr>
            <p:ph type="sldNum" sz="quarter" idx="12"/>
          </p:nvPr>
        </p:nvSpPr>
        <p:spPr/>
        <p:txBody>
          <a:bodyPr/>
          <a:lstStyle/>
          <a:p>
            <a:fld id="{4642B383-308D-9A41-97B0-1CB9545AEE62}" type="slidenum">
              <a:rPr lang="tr-TR" smtClean="0"/>
              <a:t>‹#›</a:t>
            </a:fld>
            <a:endParaRPr lang="tr-TR"/>
          </a:p>
        </p:txBody>
      </p:sp>
    </p:spTree>
    <p:extLst>
      <p:ext uri="{BB962C8B-B14F-4D97-AF65-F5344CB8AC3E}">
        <p14:creationId xmlns:p14="http://schemas.microsoft.com/office/powerpoint/2010/main" val="401973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F6BE960-734B-B247-AEF3-7FFF7B2B5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37CFE35-ABFA-D840-B000-D19AEB0CF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1F9EE0-021B-6E46-A969-CF5FF771C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49209-98D8-ED4E-9116-88AF7DF8CC01}" type="datetimeFigureOut">
              <a:rPr lang="tr-TR" smtClean="0"/>
              <a:t>8.05.2020</a:t>
            </a:fld>
            <a:endParaRPr lang="tr-TR"/>
          </a:p>
        </p:txBody>
      </p:sp>
      <p:sp>
        <p:nvSpPr>
          <p:cNvPr id="5" name="Alt Bilgi Yer Tutucusu 4">
            <a:extLst>
              <a:ext uri="{FF2B5EF4-FFF2-40B4-BE49-F238E27FC236}">
                <a16:creationId xmlns:a16="http://schemas.microsoft.com/office/drawing/2014/main" id="{40BA9D8A-6241-F548-AA33-E18496FFF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00B09D-F6E1-7649-BA90-82EEDBCB2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2B383-308D-9A41-97B0-1CB9545AEE62}" type="slidenum">
              <a:rPr lang="tr-TR" smtClean="0"/>
              <a:t>‹#›</a:t>
            </a:fld>
            <a:endParaRPr lang="tr-TR"/>
          </a:p>
        </p:txBody>
      </p:sp>
    </p:spTree>
    <p:extLst>
      <p:ext uri="{BB962C8B-B14F-4D97-AF65-F5344CB8AC3E}">
        <p14:creationId xmlns:p14="http://schemas.microsoft.com/office/powerpoint/2010/main" val="350784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2C4B00-547E-064E-9CB1-ACB36C12DE4B}"/>
              </a:ext>
            </a:extLst>
          </p:cNvPr>
          <p:cNvSpPr>
            <a:spLocks noGrp="1"/>
          </p:cNvSpPr>
          <p:nvPr>
            <p:ph type="ctrTitle"/>
          </p:nvPr>
        </p:nvSpPr>
        <p:spPr>
          <a:xfrm>
            <a:off x="1524000" y="815544"/>
            <a:ext cx="9144000" cy="1446385"/>
          </a:xfrm>
          <a:solidFill>
            <a:schemeClr val="accent2"/>
          </a:solidFill>
          <a:ln w="57150">
            <a:solidFill>
              <a:schemeClr val="accent1">
                <a:lumMod val="75000"/>
              </a:schemeClr>
            </a:solidFill>
          </a:ln>
        </p:spPr>
        <p:txBody>
          <a:bodyPr>
            <a:normAutofit/>
          </a:bodyPr>
          <a:lstStyle/>
          <a:p>
            <a:r>
              <a:rPr lang="tr-TR" sz="4400" b="1" dirty="0">
                <a:solidFill>
                  <a:schemeClr val="bg1"/>
                </a:solidFill>
              </a:rPr>
              <a:t>Bebeklerin Değerlendirilmesi</a:t>
            </a:r>
          </a:p>
        </p:txBody>
      </p:sp>
      <p:sp>
        <p:nvSpPr>
          <p:cNvPr id="3" name="Alt Başlık 2">
            <a:extLst>
              <a:ext uri="{FF2B5EF4-FFF2-40B4-BE49-F238E27FC236}">
                <a16:creationId xmlns:a16="http://schemas.microsoft.com/office/drawing/2014/main" id="{BE0F36DB-2762-0E44-9FFB-672632C66093}"/>
              </a:ext>
            </a:extLst>
          </p:cNvPr>
          <p:cNvSpPr>
            <a:spLocks noGrp="1"/>
          </p:cNvSpPr>
          <p:nvPr>
            <p:ph type="subTitle" idx="1"/>
          </p:nvPr>
        </p:nvSpPr>
        <p:spPr>
          <a:xfrm>
            <a:off x="5387546" y="3602038"/>
            <a:ext cx="5280454" cy="2036762"/>
          </a:xfrm>
          <a:solidFill>
            <a:schemeClr val="accent2">
              <a:lumMod val="20000"/>
              <a:lumOff val="80000"/>
            </a:schemeClr>
          </a:solidFill>
          <a:ln w="57150">
            <a:solidFill>
              <a:schemeClr val="accent2">
                <a:lumMod val="75000"/>
              </a:schemeClr>
            </a:solidFill>
          </a:ln>
        </p:spPr>
        <p:txBody>
          <a:bodyPr>
            <a:normAutofit/>
          </a:bodyPr>
          <a:lstStyle/>
          <a:p>
            <a:pPr algn="r"/>
            <a:r>
              <a:rPr lang="tr-TR" sz="2800" b="1" dirty="0">
                <a:solidFill>
                  <a:schemeClr val="accent1">
                    <a:lumMod val="75000"/>
                  </a:schemeClr>
                </a:solidFill>
              </a:rPr>
              <a:t>Dr. Gökçe Karaman Benli</a:t>
            </a:r>
          </a:p>
          <a:p>
            <a:pPr algn="r"/>
            <a:r>
              <a:rPr lang="tr-TR" sz="2800" b="1" dirty="0">
                <a:solidFill>
                  <a:schemeClr val="accent1">
                    <a:lumMod val="75000"/>
                  </a:schemeClr>
                </a:solidFill>
              </a:rPr>
              <a:t>Ankara Üniversitesi EBF</a:t>
            </a:r>
          </a:p>
          <a:p>
            <a:pPr algn="r"/>
            <a:r>
              <a:rPr lang="tr-TR" sz="2800" b="1" dirty="0">
                <a:solidFill>
                  <a:schemeClr val="accent1">
                    <a:lumMod val="75000"/>
                  </a:schemeClr>
                </a:solidFill>
              </a:rPr>
              <a:t>Okul Öncesi Eğitim Anabilim Dalı</a:t>
            </a:r>
          </a:p>
          <a:p>
            <a:pPr algn="r"/>
            <a:endParaRPr lang="tr-TR" sz="2800" b="1" dirty="0">
              <a:solidFill>
                <a:schemeClr val="accent1">
                  <a:lumMod val="75000"/>
                </a:schemeClr>
              </a:solidFill>
            </a:endParaRPr>
          </a:p>
        </p:txBody>
      </p:sp>
    </p:spTree>
    <p:extLst>
      <p:ext uri="{BB962C8B-B14F-4D97-AF65-F5344CB8AC3E}">
        <p14:creationId xmlns:p14="http://schemas.microsoft.com/office/powerpoint/2010/main" val="127452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5FEF013-2829-F24B-8272-300100E6A7F0}"/>
              </a:ext>
            </a:extLst>
          </p:cNvPr>
          <p:cNvPicPr>
            <a:picLocks noChangeAspect="1"/>
          </p:cNvPicPr>
          <p:nvPr/>
        </p:nvPicPr>
        <p:blipFill>
          <a:blip r:embed="rId2"/>
          <a:stretch>
            <a:fillRect/>
          </a:stretch>
        </p:blipFill>
        <p:spPr>
          <a:xfrm>
            <a:off x="5392616" y="119025"/>
            <a:ext cx="6693877" cy="6738975"/>
          </a:xfrm>
          <a:prstGeom prst="rect">
            <a:avLst/>
          </a:prstGeom>
        </p:spPr>
      </p:pic>
      <p:pic>
        <p:nvPicPr>
          <p:cNvPr id="4" name="İçerik Yer Tutucusu 3">
            <a:extLst>
              <a:ext uri="{FF2B5EF4-FFF2-40B4-BE49-F238E27FC236}">
                <a16:creationId xmlns:a16="http://schemas.microsoft.com/office/drawing/2014/main" id="{35AE6432-DBB7-1A49-86E2-6CE0DF56683C}"/>
              </a:ext>
            </a:extLst>
          </p:cNvPr>
          <p:cNvPicPr>
            <a:picLocks noGrp="1" noChangeAspect="1"/>
          </p:cNvPicPr>
          <p:nvPr>
            <p:ph idx="1"/>
          </p:nvPr>
        </p:nvPicPr>
        <p:blipFill>
          <a:blip r:embed="rId3"/>
          <a:stretch>
            <a:fillRect/>
          </a:stretch>
        </p:blipFill>
        <p:spPr>
          <a:xfrm>
            <a:off x="319452" y="119025"/>
            <a:ext cx="3327401" cy="3327401"/>
          </a:xfrm>
          <a:prstGeom prst="rect">
            <a:avLst/>
          </a:prstGeom>
          <a:ln w="28575">
            <a:solidFill>
              <a:schemeClr val="accent1"/>
            </a:solidFill>
          </a:ln>
        </p:spPr>
      </p:pic>
      <p:sp>
        <p:nvSpPr>
          <p:cNvPr id="7" name="Metin kutusu 6">
            <a:extLst>
              <a:ext uri="{FF2B5EF4-FFF2-40B4-BE49-F238E27FC236}">
                <a16:creationId xmlns:a16="http://schemas.microsoft.com/office/drawing/2014/main" id="{1AD54EC2-4904-BC45-8077-853640977CBF}"/>
              </a:ext>
            </a:extLst>
          </p:cNvPr>
          <p:cNvSpPr txBox="1"/>
          <p:nvPr/>
        </p:nvSpPr>
        <p:spPr>
          <a:xfrm>
            <a:off x="5392615" y="518380"/>
            <a:ext cx="2836985" cy="1200329"/>
          </a:xfrm>
          <a:prstGeom prst="rect">
            <a:avLst/>
          </a:prstGeom>
          <a:solidFill>
            <a:schemeClr val="accent4">
              <a:lumMod val="40000"/>
              <a:lumOff val="60000"/>
            </a:schemeClr>
          </a:solidFill>
        </p:spPr>
        <p:txBody>
          <a:bodyPr wrap="square" rtlCol="0">
            <a:spAutoFit/>
          </a:bodyPr>
          <a:lstStyle/>
          <a:p>
            <a:r>
              <a:rPr lang="tr-TR" b="1" dirty="0"/>
              <a:t>Erken Destek Projesi (1982-2004) Türkiye’de  erken çocukluk eğitiminde önemli bir süreci işaret eder. </a:t>
            </a:r>
          </a:p>
        </p:txBody>
      </p:sp>
      <p:sp>
        <p:nvSpPr>
          <p:cNvPr id="8" name="Metin kutusu 7">
            <a:extLst>
              <a:ext uri="{FF2B5EF4-FFF2-40B4-BE49-F238E27FC236}">
                <a16:creationId xmlns:a16="http://schemas.microsoft.com/office/drawing/2014/main" id="{B8647D62-2595-E443-AFA2-919DCCAD3218}"/>
              </a:ext>
            </a:extLst>
          </p:cNvPr>
          <p:cNvSpPr txBox="1"/>
          <p:nvPr/>
        </p:nvSpPr>
        <p:spPr>
          <a:xfrm>
            <a:off x="319452" y="3962400"/>
            <a:ext cx="4826979" cy="1477328"/>
          </a:xfrm>
          <a:prstGeom prst="rect">
            <a:avLst/>
          </a:prstGeom>
          <a:solidFill>
            <a:srgbClr val="7030A0"/>
          </a:solidFill>
        </p:spPr>
        <p:txBody>
          <a:bodyPr wrap="square" rtlCol="0">
            <a:spAutoFit/>
          </a:bodyPr>
          <a:lstStyle/>
          <a:p>
            <a:r>
              <a:rPr lang="tr-TR" b="1" dirty="0">
                <a:solidFill>
                  <a:schemeClr val="bg1"/>
                </a:solidFill>
              </a:rPr>
              <a:t>   Kendi toplumumuzda ve yurt dışında erken çocukluk dönemindeki çalışmaların uzunlamasına olumlu etkileri, hem çocuk gelişimi hem de ülkelerin ekonomik gücünü desteklemesi açısından değerlidir. </a:t>
            </a:r>
          </a:p>
        </p:txBody>
      </p:sp>
    </p:spTree>
    <p:extLst>
      <p:ext uri="{BB962C8B-B14F-4D97-AF65-F5344CB8AC3E}">
        <p14:creationId xmlns:p14="http://schemas.microsoft.com/office/powerpoint/2010/main" val="202721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8A934CC-C796-C446-B089-720BD6555C75}"/>
              </a:ext>
            </a:extLst>
          </p:cNvPr>
          <p:cNvPicPr>
            <a:picLocks noGrp="1" noChangeAspect="1"/>
          </p:cNvPicPr>
          <p:nvPr>
            <p:ph idx="1"/>
          </p:nvPr>
        </p:nvPicPr>
        <p:blipFill>
          <a:blip r:embed="rId2"/>
          <a:stretch>
            <a:fillRect/>
          </a:stretch>
        </p:blipFill>
        <p:spPr>
          <a:xfrm>
            <a:off x="1526930" y="1446640"/>
            <a:ext cx="9067800" cy="3022600"/>
          </a:xfrm>
          <a:prstGeom prst="rect">
            <a:avLst/>
          </a:prstGeom>
        </p:spPr>
      </p:pic>
    </p:spTree>
    <p:extLst>
      <p:ext uri="{BB962C8B-B14F-4D97-AF65-F5344CB8AC3E}">
        <p14:creationId xmlns:p14="http://schemas.microsoft.com/office/powerpoint/2010/main" val="181379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BAFB18-FD78-F64E-ABBD-A3C3AD122D36}"/>
              </a:ext>
            </a:extLst>
          </p:cNvPr>
          <p:cNvSpPr>
            <a:spLocks noGrp="1"/>
          </p:cNvSpPr>
          <p:nvPr>
            <p:ph idx="1"/>
          </p:nvPr>
        </p:nvSpPr>
        <p:spPr>
          <a:xfrm>
            <a:off x="861647" y="246185"/>
            <a:ext cx="10515600" cy="6295292"/>
          </a:xfrm>
          <a:solidFill>
            <a:schemeClr val="accent4">
              <a:lumMod val="20000"/>
              <a:lumOff val="80000"/>
            </a:schemeClr>
          </a:solidFill>
          <a:ln w="38100">
            <a:solidFill>
              <a:schemeClr val="accent2"/>
            </a:solidFill>
          </a:ln>
        </p:spPr>
        <p:txBody>
          <a:bodyPr>
            <a:noAutofit/>
          </a:bodyPr>
          <a:lstStyle/>
          <a:p>
            <a:pPr fontAlgn="base"/>
            <a:endParaRPr lang="tr-TR" sz="2000" dirty="0"/>
          </a:p>
          <a:p>
            <a:pPr fontAlgn="base"/>
            <a:r>
              <a:rPr lang="tr-TR" sz="2000" dirty="0"/>
              <a:t>GEÇDA, 0–72 ay Türk çocuklarının gelişimlerini ayrıntılı olarak değerlendirebilecek, eğitim yaşantılarının düzenlenmesinde ve çocuklardaki gelişimsel geriliklerin erken tanılanmasında kullanılabilecek bir gelişim değerlendirme aracıdır.</a:t>
            </a:r>
          </a:p>
          <a:p>
            <a:pPr fontAlgn="base"/>
            <a:endParaRPr lang="tr-TR" sz="2000" dirty="0"/>
          </a:p>
          <a:p>
            <a:pPr fontAlgn="base"/>
            <a:r>
              <a:rPr lang="tr-TR" sz="2000" dirty="0"/>
              <a:t>Geniş bir örneklem grubundan elde edilen sonuçlara dayalı olarak Türk çocuklarının gelişimsel özelliklerini yansıtması, çocuğun gelişimini tüm gelişim alanlarında ayrıntılı olarak değerlendirebilecek sayıda madde içermesi, çocuğu oyun ortamında gözlemlemeye dayanması, uygulama ve değerlendirmesinin kolaylığı, standart bir uygulamaya ve materyal setine sahip olması aracın üstünlükleridir.</a:t>
            </a:r>
          </a:p>
          <a:p>
            <a:pPr fontAlgn="base"/>
            <a:endParaRPr lang="tr-TR" sz="2000" dirty="0"/>
          </a:p>
          <a:p>
            <a:pPr fontAlgn="base"/>
            <a:r>
              <a:rPr lang="tr-TR" sz="2000" dirty="0"/>
              <a:t>GEÇDA, </a:t>
            </a:r>
            <a:r>
              <a:rPr lang="tr-TR" sz="2000" dirty="0" err="1"/>
              <a:t>Psikomotor</a:t>
            </a:r>
            <a:r>
              <a:rPr lang="tr-TR" sz="2000" dirty="0"/>
              <a:t> (73 madde), Bilişsel (60 madde), Dil (60 madde), Sosyal-Duygusal Gelişim (56 madde) olmak üzere dört alt test ve 249 maddeden oluşmaktadır. </a:t>
            </a:r>
            <a:r>
              <a:rPr lang="tr-TR" sz="2000" dirty="0" err="1"/>
              <a:t>Özbakım</a:t>
            </a:r>
            <a:r>
              <a:rPr lang="tr-TR" sz="2000" dirty="0"/>
              <a:t> becerilerine ilişkin maddeler ise sosyal-duygusal gelişim alt testinde yer almaktadır.   </a:t>
            </a:r>
          </a:p>
          <a:p>
            <a:pPr fontAlgn="base"/>
            <a:endParaRPr lang="tr-TR" sz="2000" dirty="0"/>
          </a:p>
          <a:p>
            <a:pPr fontAlgn="base"/>
            <a:r>
              <a:rPr lang="tr-TR" sz="2000" dirty="0" err="1"/>
              <a:t>GEÇDA’nın</a:t>
            </a:r>
            <a:r>
              <a:rPr lang="tr-TR" sz="2000" dirty="0"/>
              <a:t> yaş aralıklarının belirlenmesinde, gelişim dönemlerine göre gelişim hızlarının farklılaşması dikkate alınarak yirmi bir alt yaş aralığı kullanılmıştır. 1–12 aylar arası birer aylık, 13–24 aylar arası üçer aylık, 25–36 aylar arası altışar aylık, 37–72 aylar arası ise on ikişer aylık periyotlar halinde düzenlenmiştir.</a:t>
            </a:r>
          </a:p>
          <a:p>
            <a:pPr marL="0" indent="0" fontAlgn="base">
              <a:buNone/>
            </a:pPr>
            <a:br>
              <a:rPr lang="tr-TR" sz="2000" dirty="0"/>
            </a:br>
            <a:endParaRPr lang="tr-TR" sz="2000" dirty="0"/>
          </a:p>
          <a:p>
            <a:pPr marL="0" indent="0" fontAlgn="base">
              <a:buNone/>
            </a:pPr>
            <a:br>
              <a:rPr lang="tr-TR" sz="2000" b="1" dirty="0"/>
            </a:br>
            <a:endParaRPr lang="tr-TR" sz="2000" dirty="0"/>
          </a:p>
          <a:p>
            <a:endParaRPr lang="tr-TR" sz="2000" dirty="0"/>
          </a:p>
        </p:txBody>
      </p:sp>
    </p:spTree>
    <p:extLst>
      <p:ext uri="{BB962C8B-B14F-4D97-AF65-F5344CB8AC3E}">
        <p14:creationId xmlns:p14="http://schemas.microsoft.com/office/powerpoint/2010/main" val="136105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B02A9B-9147-F94B-B313-4A89F508B0E0}"/>
              </a:ext>
            </a:extLst>
          </p:cNvPr>
          <p:cNvSpPr>
            <a:spLocks noGrp="1"/>
          </p:cNvSpPr>
          <p:nvPr>
            <p:ph idx="1"/>
          </p:nvPr>
        </p:nvSpPr>
        <p:spPr>
          <a:xfrm>
            <a:off x="838200" y="797169"/>
            <a:ext cx="10515600" cy="5379794"/>
          </a:xfrm>
          <a:solidFill>
            <a:schemeClr val="accent4">
              <a:lumMod val="20000"/>
              <a:lumOff val="80000"/>
            </a:schemeClr>
          </a:solidFill>
          <a:ln w="57150">
            <a:solidFill>
              <a:schemeClr val="accent2"/>
            </a:solidFill>
          </a:ln>
        </p:spPr>
        <p:txBody>
          <a:bodyPr>
            <a:normAutofit fontScale="92500" lnSpcReduction="20000"/>
          </a:bodyPr>
          <a:lstStyle/>
          <a:p>
            <a:pPr fontAlgn="base"/>
            <a:r>
              <a:rPr lang="tr-TR" dirty="0"/>
              <a:t>GEÇDA standart bir Materyal Seti, El Kitabı, GEÇDA Formu ve Bilgi Formu kullanılarak uygulanmaktadır.</a:t>
            </a:r>
          </a:p>
          <a:p>
            <a:pPr fontAlgn="base"/>
            <a:endParaRPr lang="tr-TR" dirty="0"/>
          </a:p>
          <a:p>
            <a:pPr fontAlgn="base"/>
            <a:r>
              <a:rPr lang="tr-TR" dirty="0"/>
              <a:t>Araç ilk on beş gününü doldurmuş olan bebeklerden başlayarak yetmiş ikinci ayın sonuna kadar olan tüm çocuklara uygulanmaktadır. Özel </a:t>
            </a:r>
            <a:r>
              <a:rPr lang="tr-TR" dirty="0" err="1"/>
              <a:t>gereksinimli</a:t>
            </a:r>
            <a:r>
              <a:rPr lang="tr-TR" dirty="0"/>
              <a:t> çocukları daha ileri değerlendirmelere sevk etmek için de kullanılabilir.</a:t>
            </a:r>
          </a:p>
          <a:p>
            <a:pPr fontAlgn="base"/>
            <a:endParaRPr lang="tr-TR" dirty="0"/>
          </a:p>
          <a:p>
            <a:pPr fontAlgn="base"/>
            <a:r>
              <a:rPr lang="tr-TR" dirty="0"/>
              <a:t>GEÇDA kurs programı bir günlük eğitim programından oluşmaktadır. Kurs sonucunda katılımcıların 5 adet normal gelişim gösteren (farklı aylarda) çocuğa </a:t>
            </a:r>
            <a:r>
              <a:rPr lang="tr-TR" dirty="0" err="1"/>
              <a:t>GEÇDA’yı</a:t>
            </a:r>
            <a:r>
              <a:rPr lang="tr-TR" dirty="0"/>
              <a:t> uygulamaları istenmektedir. Yapılan uygulamaların değerlendirmesi sonucunda başarılı olan katılımcılara “GEÇDA Kullanım Sertifikası” verilmektedir. </a:t>
            </a:r>
            <a:r>
              <a:rPr lang="tr-TR" dirty="0" err="1"/>
              <a:t>GEÇDA’yı</a:t>
            </a:r>
            <a:r>
              <a:rPr lang="tr-TR" dirty="0"/>
              <a:t> kullanım sertifikası olmayanlar kullanamamaktadır.</a:t>
            </a:r>
          </a:p>
          <a:p>
            <a:pPr fontAlgn="base"/>
            <a:endParaRPr lang="tr-TR" dirty="0"/>
          </a:p>
          <a:p>
            <a:pPr fontAlgn="base"/>
            <a:r>
              <a:rPr lang="tr-TR" dirty="0"/>
              <a:t>Kurs süresi:10 saat(kurs programı toplam 1 tam günden oluşmaktadır)</a:t>
            </a:r>
          </a:p>
          <a:p>
            <a:endParaRPr lang="tr-TR" dirty="0"/>
          </a:p>
        </p:txBody>
      </p:sp>
    </p:spTree>
    <p:extLst>
      <p:ext uri="{BB962C8B-B14F-4D97-AF65-F5344CB8AC3E}">
        <p14:creationId xmlns:p14="http://schemas.microsoft.com/office/powerpoint/2010/main" val="192714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ECF7EB-CD9D-9A47-A64A-B2CD1DF35480}"/>
              </a:ext>
            </a:extLst>
          </p:cNvPr>
          <p:cNvSpPr>
            <a:spLocks noGrp="1"/>
          </p:cNvSpPr>
          <p:nvPr>
            <p:ph type="title"/>
          </p:nvPr>
        </p:nvSpPr>
        <p:spPr>
          <a:xfrm>
            <a:off x="838200" y="365126"/>
            <a:ext cx="10515600" cy="795460"/>
          </a:xfrm>
          <a:solidFill>
            <a:schemeClr val="accent6">
              <a:lumMod val="20000"/>
              <a:lumOff val="80000"/>
            </a:schemeClr>
          </a:solidFill>
          <a:ln>
            <a:solidFill>
              <a:schemeClr val="accent2"/>
            </a:solidFill>
          </a:ln>
        </p:spPr>
        <p:txBody>
          <a:bodyPr>
            <a:normAutofit fontScale="90000"/>
          </a:bodyPr>
          <a:lstStyle/>
          <a:p>
            <a:pPr algn="ctr"/>
            <a:br>
              <a:rPr lang="tr-TR" b="1" dirty="0"/>
            </a:br>
            <a:r>
              <a:rPr lang="tr-TR" b="1" dirty="0"/>
              <a:t>Katılımcı Özellikleri</a:t>
            </a:r>
            <a:br>
              <a:rPr lang="tr-TR" b="1" dirty="0"/>
            </a:br>
            <a:endParaRPr lang="tr-TR" dirty="0"/>
          </a:p>
        </p:txBody>
      </p:sp>
      <p:sp>
        <p:nvSpPr>
          <p:cNvPr id="3" name="İçerik Yer Tutucusu 2">
            <a:extLst>
              <a:ext uri="{FF2B5EF4-FFF2-40B4-BE49-F238E27FC236}">
                <a16:creationId xmlns:a16="http://schemas.microsoft.com/office/drawing/2014/main" id="{FB72AD7E-CC4B-D44C-B177-FAA6050C7884}"/>
              </a:ext>
            </a:extLst>
          </p:cNvPr>
          <p:cNvSpPr>
            <a:spLocks noGrp="1"/>
          </p:cNvSpPr>
          <p:nvPr>
            <p:ph idx="1"/>
          </p:nvPr>
        </p:nvSpPr>
        <p:spPr>
          <a:solidFill>
            <a:schemeClr val="accent2">
              <a:lumMod val="20000"/>
              <a:lumOff val="80000"/>
            </a:schemeClr>
          </a:solidFill>
          <a:ln>
            <a:solidFill>
              <a:schemeClr val="accent6">
                <a:lumMod val="50000"/>
              </a:schemeClr>
            </a:solidFill>
          </a:ln>
        </p:spPr>
        <p:txBody>
          <a:bodyPr>
            <a:normAutofit/>
          </a:bodyPr>
          <a:lstStyle/>
          <a:p>
            <a:pPr fontAlgn="base"/>
            <a:r>
              <a:rPr lang="tr-TR" b="1" dirty="0"/>
              <a:t>- Çocuk Gelişimci</a:t>
            </a:r>
            <a:endParaRPr lang="tr-TR" dirty="0"/>
          </a:p>
          <a:p>
            <a:pPr fontAlgn="base"/>
            <a:r>
              <a:rPr lang="tr-TR" b="1" dirty="0"/>
              <a:t>- Okul Öncesi Eğitimcisi</a:t>
            </a:r>
            <a:endParaRPr lang="tr-TR" dirty="0"/>
          </a:p>
          <a:p>
            <a:pPr fontAlgn="base"/>
            <a:r>
              <a:rPr lang="tr-TR" b="1" dirty="0"/>
              <a:t>- Çocuk Sağlığı ve Hastalıkları Uzmanı</a:t>
            </a:r>
            <a:endParaRPr lang="tr-TR" dirty="0"/>
          </a:p>
          <a:p>
            <a:pPr fontAlgn="base"/>
            <a:r>
              <a:rPr lang="tr-TR" b="1" dirty="0"/>
              <a:t>- Çocuk Psikiyatrı</a:t>
            </a:r>
            <a:endParaRPr lang="tr-TR" dirty="0"/>
          </a:p>
          <a:p>
            <a:pPr fontAlgn="base"/>
            <a:r>
              <a:rPr lang="tr-TR" b="1" dirty="0"/>
              <a:t>- Psikolog</a:t>
            </a:r>
            <a:endParaRPr lang="tr-TR" dirty="0"/>
          </a:p>
          <a:p>
            <a:pPr fontAlgn="base"/>
            <a:r>
              <a:rPr lang="tr-TR" b="1" dirty="0"/>
              <a:t>- Psikolojik Danışman</a:t>
            </a:r>
            <a:endParaRPr lang="tr-TR" dirty="0"/>
          </a:p>
          <a:p>
            <a:pPr fontAlgn="base"/>
            <a:r>
              <a:rPr lang="tr-TR" b="1" dirty="0"/>
              <a:t>- Özel Eğitimciler</a:t>
            </a:r>
            <a:endParaRPr lang="tr-TR" dirty="0"/>
          </a:p>
          <a:p>
            <a:pPr fontAlgn="base"/>
            <a:r>
              <a:rPr lang="tr-TR" b="1" dirty="0"/>
              <a:t>tarafından Kullanım Sertifikası alarak uygulanabilir.</a:t>
            </a:r>
            <a:endParaRPr lang="tr-TR" dirty="0"/>
          </a:p>
          <a:p>
            <a:endParaRPr lang="tr-TR" dirty="0"/>
          </a:p>
        </p:txBody>
      </p:sp>
    </p:spTree>
    <p:extLst>
      <p:ext uri="{BB962C8B-B14F-4D97-AF65-F5344CB8AC3E}">
        <p14:creationId xmlns:p14="http://schemas.microsoft.com/office/powerpoint/2010/main" val="16181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569129-FE35-C04A-B87B-01B255FF6D95}"/>
              </a:ext>
            </a:extLst>
          </p:cNvPr>
          <p:cNvSpPr>
            <a:spLocks noGrp="1"/>
          </p:cNvSpPr>
          <p:nvPr>
            <p:ph type="title"/>
          </p:nvPr>
        </p:nvSpPr>
        <p:spPr>
          <a:xfrm>
            <a:off x="838200" y="365125"/>
            <a:ext cx="10515600" cy="654783"/>
          </a:xfrm>
          <a:solidFill>
            <a:schemeClr val="accent2">
              <a:lumMod val="20000"/>
              <a:lumOff val="80000"/>
            </a:schemeClr>
          </a:solidFill>
          <a:ln>
            <a:solidFill>
              <a:schemeClr val="accent6">
                <a:lumMod val="50000"/>
              </a:schemeClr>
            </a:solidFill>
          </a:ln>
        </p:spPr>
        <p:txBody>
          <a:bodyPr>
            <a:normAutofit fontScale="90000"/>
          </a:bodyPr>
          <a:lstStyle/>
          <a:p>
            <a:pPr algn="ctr"/>
            <a:br>
              <a:rPr lang="tr-TR" b="1" dirty="0"/>
            </a:br>
            <a:r>
              <a:rPr lang="tr-TR" b="1" dirty="0"/>
              <a:t>Kullanım Alanları</a:t>
            </a:r>
            <a:br>
              <a:rPr lang="tr-TR" dirty="0"/>
            </a:br>
            <a:endParaRPr lang="tr-TR" dirty="0"/>
          </a:p>
        </p:txBody>
      </p:sp>
      <p:sp>
        <p:nvSpPr>
          <p:cNvPr id="3" name="İçerik Yer Tutucusu 2">
            <a:extLst>
              <a:ext uri="{FF2B5EF4-FFF2-40B4-BE49-F238E27FC236}">
                <a16:creationId xmlns:a16="http://schemas.microsoft.com/office/drawing/2014/main" id="{A42EFA8E-19A0-CE40-B5FC-709C04B9A8EC}"/>
              </a:ext>
            </a:extLst>
          </p:cNvPr>
          <p:cNvSpPr>
            <a:spLocks noGrp="1"/>
          </p:cNvSpPr>
          <p:nvPr>
            <p:ph idx="1"/>
          </p:nvPr>
        </p:nvSpPr>
        <p:spPr>
          <a:solidFill>
            <a:schemeClr val="accent6">
              <a:lumMod val="20000"/>
              <a:lumOff val="80000"/>
            </a:schemeClr>
          </a:solidFill>
          <a:ln>
            <a:solidFill>
              <a:schemeClr val="accent2">
                <a:lumMod val="75000"/>
              </a:schemeClr>
            </a:solidFill>
          </a:ln>
        </p:spPr>
        <p:txBody>
          <a:bodyPr/>
          <a:lstStyle/>
          <a:p>
            <a:pPr fontAlgn="base"/>
            <a:r>
              <a:rPr lang="tr-TR" b="1" dirty="0"/>
              <a:t>- Okul Öncesi Eğitim Kurumlarında,</a:t>
            </a:r>
            <a:endParaRPr lang="tr-TR" dirty="0"/>
          </a:p>
          <a:p>
            <a:pPr fontAlgn="base"/>
            <a:r>
              <a:rPr lang="tr-TR" b="1" dirty="0"/>
              <a:t>- Hastanelerin Çocuk Sağlığı ve Hastalıkları Bölümlerinde,</a:t>
            </a:r>
            <a:endParaRPr lang="tr-TR" dirty="0"/>
          </a:p>
          <a:p>
            <a:pPr fontAlgn="base"/>
            <a:r>
              <a:rPr lang="tr-TR" b="1" dirty="0"/>
              <a:t>-Ana-Çocuk Sağlığı Merkezlerinde,</a:t>
            </a:r>
            <a:endParaRPr lang="tr-TR" dirty="0"/>
          </a:p>
          <a:p>
            <a:pPr fontAlgn="base"/>
            <a:r>
              <a:rPr lang="tr-TR" b="1" dirty="0"/>
              <a:t>- Özel Eğitim Merkezlerinde,</a:t>
            </a:r>
            <a:endParaRPr lang="tr-TR" dirty="0"/>
          </a:p>
          <a:p>
            <a:pPr fontAlgn="base"/>
            <a:r>
              <a:rPr lang="tr-TR" b="1" dirty="0"/>
              <a:t>- Rehberlik Araştırma merkezlerinde</a:t>
            </a:r>
            <a:endParaRPr lang="tr-TR" dirty="0"/>
          </a:p>
          <a:p>
            <a:pPr fontAlgn="base"/>
            <a:r>
              <a:rPr lang="tr-TR" b="1" dirty="0"/>
              <a:t>- Çeşitli Kurum ve Kuruluşların Gelişim Takip Birimlerinde kullanılabilir.</a:t>
            </a:r>
            <a:endParaRPr lang="tr-TR" dirty="0"/>
          </a:p>
          <a:p>
            <a:endParaRPr lang="tr-TR" dirty="0"/>
          </a:p>
        </p:txBody>
      </p:sp>
    </p:spTree>
    <p:extLst>
      <p:ext uri="{BB962C8B-B14F-4D97-AF65-F5344CB8AC3E}">
        <p14:creationId xmlns:p14="http://schemas.microsoft.com/office/powerpoint/2010/main" val="25433717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414</Words>
  <Application>Microsoft Macintosh PowerPoint</Application>
  <PresentationFormat>Geniş ekran</PresentationFormat>
  <Paragraphs>39</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Calibri Light</vt:lpstr>
      <vt:lpstr>Office Teması</vt:lpstr>
      <vt:lpstr>Bebeklerin Değerlendirilmesi</vt:lpstr>
      <vt:lpstr>PowerPoint Sunusu</vt:lpstr>
      <vt:lpstr>PowerPoint Sunusu</vt:lpstr>
      <vt:lpstr>PowerPoint Sunusu</vt:lpstr>
      <vt:lpstr>PowerPoint Sunusu</vt:lpstr>
      <vt:lpstr> Katılımcı Özellikleri </vt:lpstr>
      <vt:lpstr> Kullanım Alanları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Bebeklerin Alıcı ve İfade Edici Dil Ediniminde Resimli Öykü Kitapları</dc:title>
  <dc:creator>Microsoft Office User</dc:creator>
  <cp:lastModifiedBy>Microsoft Office User</cp:lastModifiedBy>
  <cp:revision>12</cp:revision>
  <dcterms:created xsi:type="dcterms:W3CDTF">2019-03-12T13:51:12Z</dcterms:created>
  <dcterms:modified xsi:type="dcterms:W3CDTF">2020-05-08T12:30:10Z</dcterms:modified>
</cp:coreProperties>
</file>