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85" r:id="rId2"/>
    <p:sldId id="385" r:id="rId3"/>
    <p:sldId id="384" r:id="rId4"/>
    <p:sldId id="286" r:id="rId5"/>
    <p:sldId id="313" r:id="rId6"/>
    <p:sldId id="292" r:id="rId7"/>
    <p:sldId id="293" r:id="rId8"/>
    <p:sldId id="29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FE25-C615-C14D-B7AA-1375E3F273AC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50EC4F4A-8FE5-0548-BDB4-10CE2BFDEC43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254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FE25-C615-C14D-B7AA-1375E3F273AC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4F4A-8FE5-0548-BDB4-10CE2BFDEC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9692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FE25-C615-C14D-B7AA-1375E3F273AC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4F4A-8FE5-0548-BDB4-10CE2BFDEC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5719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FE25-C615-C14D-B7AA-1375E3F273AC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4F4A-8FE5-0548-BDB4-10CE2BFDEC43}" type="slidenum">
              <a:rPr lang="tr-TR" smtClean="0"/>
              <a:t>‹#›</a:t>
            </a:fld>
            <a:endParaRPr lang="tr-TR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152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FE25-C615-C14D-B7AA-1375E3F273AC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4F4A-8FE5-0548-BDB4-10CE2BFDEC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8608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FE25-C615-C14D-B7AA-1375E3F273AC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4F4A-8FE5-0548-BDB4-10CE2BFDEC43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76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FE25-C615-C14D-B7AA-1375E3F273AC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4F4A-8FE5-0548-BDB4-10CE2BFDEC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6824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FE25-C615-C14D-B7AA-1375E3F273AC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4F4A-8FE5-0548-BDB4-10CE2BFDEC43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747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FE25-C615-C14D-B7AA-1375E3F273AC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4F4A-8FE5-0548-BDB4-10CE2BFDEC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1266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FE25-C615-C14D-B7AA-1375E3F273AC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4F4A-8FE5-0548-BDB4-10CE2BFDEC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9327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FE25-C615-C14D-B7AA-1375E3F273AC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4F4A-8FE5-0548-BDB4-10CE2BFDEC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2164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E58FE25-C615-C14D-B7AA-1375E3F273AC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C4F4A-8FE5-0548-BDB4-10CE2BFDEC43}" type="slidenum">
              <a:rPr lang="tr-TR" smtClean="0"/>
              <a:t>‹#›</a:t>
            </a:fld>
            <a:endParaRPr lang="tr-TR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53175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538" name="Rectangle 2">
            <a:extLst>
              <a:ext uri="{FF2B5EF4-FFF2-40B4-BE49-F238E27FC236}">
                <a16:creationId xmlns:a16="http://schemas.microsoft.com/office/drawing/2014/main" id="{60E13135-E624-B541-9562-FE7BA82DB2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686800" cy="1139825"/>
          </a:xfrm>
        </p:spPr>
        <p:txBody>
          <a:bodyPr/>
          <a:lstStyle/>
          <a:p>
            <a:pPr eaLnBrk="1" hangingPunct="1">
              <a:defRPr/>
            </a:pPr>
            <a:r>
              <a:rPr lang="tr-TR" sz="3600" dirty="0">
                <a:solidFill>
                  <a:srgbClr val="FF0000"/>
                </a:solidFill>
                <a:latin typeface="Book Antiqua" pitchFamily="18" charset="0"/>
              </a:rPr>
              <a:t>3.KORUYUCU REZİN RESTORASYON</a:t>
            </a:r>
          </a:p>
        </p:txBody>
      </p:sp>
      <p:sp>
        <p:nvSpPr>
          <p:cNvPr id="577539" name="Rectangle 3">
            <a:extLst>
              <a:ext uri="{FF2B5EF4-FFF2-40B4-BE49-F238E27FC236}">
                <a16:creationId xmlns:a16="http://schemas.microsoft.com/office/drawing/2014/main" id="{A9D933AC-E20E-E74D-AF8B-5A3C48F507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>
                <a:latin typeface="Book Antiqua" pitchFamily="18" charset="0"/>
              </a:rPr>
              <a:t>	Koruyucu </a:t>
            </a:r>
            <a:r>
              <a:rPr lang="tr-TR" dirty="0" err="1">
                <a:latin typeface="Book Antiqua" pitchFamily="18" charset="0"/>
              </a:rPr>
              <a:t>rezin</a:t>
            </a:r>
            <a:r>
              <a:rPr lang="tr-TR" dirty="0">
                <a:latin typeface="Book Antiqua" pitchFamily="18" charset="0"/>
              </a:rPr>
              <a:t> restorasyon; çürüğün kaldırılması için minimal </a:t>
            </a:r>
            <a:r>
              <a:rPr lang="tr-TR" dirty="0" err="1">
                <a:latin typeface="Book Antiqua" pitchFamily="18" charset="0"/>
              </a:rPr>
              <a:t>preparasyon</a:t>
            </a:r>
            <a:r>
              <a:rPr lang="tr-TR" dirty="0">
                <a:latin typeface="Book Antiqua" pitchFamily="18" charset="0"/>
              </a:rPr>
              <a:t> gereken fakat aynı zamanda çevresinde çürüğe duyarlı sağlam </a:t>
            </a:r>
            <a:r>
              <a:rPr lang="tr-TR" dirty="0" err="1">
                <a:latin typeface="Book Antiqua" pitchFamily="18" charset="0"/>
              </a:rPr>
              <a:t>fissürleri</a:t>
            </a:r>
            <a:r>
              <a:rPr lang="tr-TR" dirty="0">
                <a:latin typeface="Book Antiqua" pitchFamily="18" charset="0"/>
              </a:rPr>
              <a:t> bulunan dişler için alternatif bir işlemdir. </a:t>
            </a:r>
          </a:p>
          <a:p>
            <a:pPr eaLnBrk="1" hangingPunct="1">
              <a:defRPr/>
            </a:pPr>
            <a:r>
              <a:rPr lang="tr-TR" dirty="0">
                <a:latin typeface="Book Antiqua" pitchFamily="18" charset="0"/>
              </a:rPr>
              <a:t>	Bir </a:t>
            </a:r>
            <a:r>
              <a:rPr lang="tr-TR" dirty="0" err="1">
                <a:latin typeface="Book Antiqua" pitchFamily="18" charset="0"/>
              </a:rPr>
              <a:t>pit</a:t>
            </a:r>
            <a:r>
              <a:rPr lang="tr-TR" dirty="0">
                <a:latin typeface="Book Antiqua" pitchFamily="18" charset="0"/>
              </a:rPr>
              <a:t> veya </a:t>
            </a:r>
            <a:r>
              <a:rPr lang="tr-TR" dirty="0" err="1">
                <a:latin typeface="Book Antiqua" pitchFamily="18" charset="0"/>
              </a:rPr>
              <a:t>fissürdeki</a:t>
            </a:r>
            <a:r>
              <a:rPr lang="tr-TR" dirty="0">
                <a:latin typeface="Book Antiqua" pitchFamily="18" charset="0"/>
              </a:rPr>
              <a:t> çürük lezyonu küçük ve lokalize ise koruyucu </a:t>
            </a:r>
            <a:r>
              <a:rPr lang="tr-TR" dirty="0" err="1">
                <a:latin typeface="Book Antiqua" pitchFamily="18" charset="0"/>
              </a:rPr>
              <a:t>rezin</a:t>
            </a:r>
            <a:r>
              <a:rPr lang="tr-TR" dirty="0">
                <a:latin typeface="Book Antiqua" pitchFamily="18" charset="0"/>
              </a:rPr>
              <a:t> restorasyon uygulanabilir.</a:t>
            </a:r>
          </a:p>
        </p:txBody>
      </p:sp>
    </p:spTree>
    <p:extLst>
      <p:ext uri="{BB962C8B-B14F-4D97-AF65-F5344CB8AC3E}">
        <p14:creationId xmlns:p14="http://schemas.microsoft.com/office/powerpoint/2010/main" val="2170746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E18ED5-B7D4-434F-B2DA-388F92A3F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  <a:defRPr/>
            </a:pPr>
            <a:r>
              <a:rPr lang="tr-TR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Sondun bir </a:t>
            </a:r>
            <a:r>
              <a:rPr lang="tr-TR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fissür</a:t>
            </a:r>
            <a:r>
              <a:rPr lang="tr-TR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veya başlangıç halindeki çürük lezyonuna takılması,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  <a:defRPr/>
            </a:pPr>
            <a:r>
              <a:rPr lang="tr-TR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Çürük lezyonunun genişliğinin dişin </a:t>
            </a:r>
            <a:r>
              <a:rPr lang="tr-TR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bukkal</a:t>
            </a:r>
            <a:r>
              <a:rPr lang="tr-TR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ve </a:t>
            </a:r>
            <a:r>
              <a:rPr lang="tr-TR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lingual</a:t>
            </a:r>
            <a:r>
              <a:rPr lang="tr-TR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tüberkülleri</a:t>
            </a:r>
            <a:r>
              <a:rPr lang="tr-TR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arasındaki mesafenin 1/3’ünü geçmemiş olması, 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59DEC98-C11A-1C43-8531-51E3E1BC5C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686800" cy="1139825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>
                <a:solidFill>
                  <a:srgbClr val="FFC000"/>
                </a:solidFill>
                <a:latin typeface="Book Antiqua" pitchFamily="18" charset="0"/>
              </a:rPr>
              <a:t>KORUYUCU REZİN RESTORASYONLARININ ENDİKASYONLARI</a:t>
            </a:r>
          </a:p>
        </p:txBody>
      </p:sp>
    </p:spTree>
    <p:extLst>
      <p:ext uri="{BB962C8B-B14F-4D97-AF65-F5344CB8AC3E}">
        <p14:creationId xmlns:p14="http://schemas.microsoft.com/office/powerpoint/2010/main" val="2749971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64CB76AE-5B6D-804E-9186-CF9AE2EA97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686800" cy="1139825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>
                <a:solidFill>
                  <a:srgbClr val="FFC000"/>
                </a:solidFill>
                <a:latin typeface="Book Antiqua" pitchFamily="18" charset="0"/>
              </a:rPr>
              <a:t>KORUYUCU REZİN RESTORASYONLARININ KONTRENDİKASYONLARI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CD54C4B-23C3-6549-A885-3DB073FA17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  <a:defRPr/>
            </a:pPr>
            <a:r>
              <a:rPr lang="tr-TR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Dentinde</a:t>
            </a:r>
            <a:r>
              <a:rPr lang="tr-TR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derin ve/veya </a:t>
            </a:r>
            <a:r>
              <a:rPr lang="tr-TR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lateral</a:t>
            </a:r>
            <a:r>
              <a:rPr lang="tr-TR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yayılım gösteren çürük lezyonları,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  <a:defRPr/>
            </a:pPr>
            <a:r>
              <a:rPr lang="tr-TR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Alt daimi I. azı dişinin </a:t>
            </a:r>
            <a:r>
              <a:rPr lang="tr-TR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bukkal</a:t>
            </a:r>
            <a:r>
              <a:rPr lang="tr-TR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üst daimi I. azı dişinin ise </a:t>
            </a:r>
            <a:r>
              <a:rPr lang="tr-TR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palatinal</a:t>
            </a:r>
            <a:r>
              <a:rPr lang="tr-TR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sz="3200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fissürü</a:t>
            </a:r>
            <a:r>
              <a:rPr lang="tr-TR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hariç, dişlerin birden fazla yüzeyini içeren çürük lezyonlarında KRR uygulaması yapılamaz.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  <a:defRPr/>
            </a:pPr>
            <a:endParaRPr lang="tr-TR" sz="3200" kern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25571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563" name="Rectangle 3">
            <a:extLst>
              <a:ext uri="{FF2B5EF4-FFF2-40B4-BE49-F238E27FC236}">
                <a16:creationId xmlns:a16="http://schemas.microsoft.com/office/drawing/2014/main" id="{0C5E82D3-E829-7040-8B9C-5BE92706C54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92313" y="333376"/>
            <a:ext cx="8229600" cy="4175125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tr-TR" dirty="0">
                <a:latin typeface="Book Antiqua" pitchFamily="18" charset="0"/>
              </a:rPr>
              <a:t>Konservatif bir </a:t>
            </a:r>
            <a:r>
              <a:rPr lang="tr-TR" dirty="0" err="1">
                <a:latin typeface="Book Antiqua" pitchFamily="18" charset="0"/>
              </a:rPr>
              <a:t>preparasyon</a:t>
            </a:r>
            <a:r>
              <a:rPr lang="tr-TR" dirty="0">
                <a:latin typeface="Book Antiqua" pitchFamily="18" charset="0"/>
              </a:rPr>
              <a:t> yapılarak çürük temizlenir, </a:t>
            </a:r>
            <a:r>
              <a:rPr lang="tr-TR" dirty="0" err="1">
                <a:latin typeface="Book Antiqua" pitchFamily="18" charset="0"/>
              </a:rPr>
              <a:t>kavite</a:t>
            </a:r>
            <a:r>
              <a:rPr lang="tr-TR" dirty="0">
                <a:latin typeface="Book Antiqua" pitchFamily="18" charset="0"/>
              </a:rPr>
              <a:t> derinse kalsiyum hidroksit ve/veya cam </a:t>
            </a:r>
            <a:r>
              <a:rPr lang="tr-TR" dirty="0" err="1">
                <a:latin typeface="Book Antiqua" pitchFamily="18" charset="0"/>
              </a:rPr>
              <a:t>iyonomer</a:t>
            </a:r>
            <a:r>
              <a:rPr lang="tr-TR" dirty="0">
                <a:latin typeface="Book Antiqua" pitchFamily="18" charset="0"/>
              </a:rPr>
              <a:t> siman uygulanır,</a:t>
            </a:r>
            <a:r>
              <a:rPr lang="tr-TR" dirty="0"/>
              <a:t> </a:t>
            </a:r>
            <a:r>
              <a:rPr lang="tr-TR" dirty="0">
                <a:latin typeface="Book Antiqua" pitchFamily="18" charset="0"/>
              </a:rPr>
              <a:t>ardından </a:t>
            </a:r>
            <a:r>
              <a:rPr lang="tr-TR" dirty="0" err="1">
                <a:latin typeface="Book Antiqua" pitchFamily="18" charset="0"/>
              </a:rPr>
              <a:t>kavite</a:t>
            </a:r>
            <a:r>
              <a:rPr lang="tr-TR" dirty="0">
                <a:latin typeface="Book Antiqua" pitchFamily="18" charset="0"/>
              </a:rPr>
              <a:t> ve mine yüzeyindeki </a:t>
            </a:r>
            <a:r>
              <a:rPr lang="tr-TR" dirty="0" err="1">
                <a:latin typeface="Book Antiqua" pitchFamily="18" charset="0"/>
              </a:rPr>
              <a:t>fissürler</a:t>
            </a:r>
            <a:r>
              <a:rPr lang="tr-TR" dirty="0">
                <a:latin typeface="Book Antiqua" pitchFamily="18" charset="0"/>
              </a:rPr>
              <a:t> 15 sn </a:t>
            </a:r>
            <a:r>
              <a:rPr lang="tr-TR" dirty="0" err="1">
                <a:latin typeface="Book Antiqua" pitchFamily="18" charset="0"/>
              </a:rPr>
              <a:t>asitlenir</a:t>
            </a:r>
            <a:r>
              <a:rPr lang="tr-TR" dirty="0">
                <a:latin typeface="Book Antiqua" pitchFamily="18" charset="0"/>
              </a:rPr>
              <a:t>. </a:t>
            </a:r>
            <a:r>
              <a:rPr lang="tr-TR" dirty="0" err="1">
                <a:latin typeface="Book Antiqua" pitchFamily="18" charset="0"/>
              </a:rPr>
              <a:t>Dentin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dirty="0" err="1">
                <a:latin typeface="Book Antiqua" pitchFamily="18" charset="0"/>
              </a:rPr>
              <a:t>bonding</a:t>
            </a:r>
            <a:r>
              <a:rPr lang="tr-TR" dirty="0">
                <a:latin typeface="Book Antiqua" pitchFamily="18" charset="0"/>
              </a:rPr>
              <a:t> ajan uygulanır </a:t>
            </a:r>
            <a:r>
              <a:rPr lang="tr-TR" dirty="0" err="1">
                <a:latin typeface="Book Antiqua" pitchFamily="18" charset="0"/>
              </a:rPr>
              <a:t>vekompozit</a:t>
            </a:r>
            <a:r>
              <a:rPr lang="tr-TR" dirty="0">
                <a:latin typeface="Book Antiqua" pitchFamily="18" charset="0"/>
              </a:rPr>
              <a:t> dolgu </a:t>
            </a:r>
            <a:r>
              <a:rPr lang="tr-TR" dirty="0" err="1">
                <a:latin typeface="Book Antiqua" pitchFamily="18" charset="0"/>
              </a:rPr>
              <a:t>kaviteye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dirty="0" err="1">
                <a:latin typeface="Book Antiqua" pitchFamily="18" charset="0"/>
              </a:rPr>
              <a:t>oklüzal</a:t>
            </a:r>
            <a:r>
              <a:rPr lang="tr-TR" dirty="0">
                <a:latin typeface="Book Antiqua" pitchFamily="18" charset="0"/>
              </a:rPr>
              <a:t> seviyeden 1mm aşağıda kalacak şekilde  yerleştirilir ve 40 s süre ile </a:t>
            </a:r>
            <a:r>
              <a:rPr lang="tr-TR" dirty="0" err="1">
                <a:latin typeface="Book Antiqua" pitchFamily="18" charset="0"/>
              </a:rPr>
              <a:t>polimerize</a:t>
            </a:r>
            <a:r>
              <a:rPr lang="tr-TR" dirty="0">
                <a:latin typeface="Book Antiqua" pitchFamily="18" charset="0"/>
              </a:rPr>
              <a:t> edilir. Daha sonra tüm </a:t>
            </a:r>
            <a:r>
              <a:rPr lang="tr-TR" dirty="0" err="1">
                <a:latin typeface="Book Antiqua" pitchFamily="18" charset="0"/>
              </a:rPr>
              <a:t>oklüzal</a:t>
            </a:r>
            <a:r>
              <a:rPr lang="tr-TR" dirty="0">
                <a:latin typeface="Book Antiqua" pitchFamily="18" charset="0"/>
              </a:rPr>
              <a:t> yüzeye </a:t>
            </a:r>
            <a:r>
              <a:rPr lang="tr-TR" dirty="0" err="1">
                <a:latin typeface="Book Antiqua" pitchFamily="18" charset="0"/>
              </a:rPr>
              <a:t>fissür</a:t>
            </a:r>
            <a:r>
              <a:rPr lang="tr-TR" dirty="0">
                <a:latin typeface="Book Antiqua" pitchFamily="18" charset="0"/>
              </a:rPr>
              <a:t> örtücü uygulaması yapılır. </a:t>
            </a:r>
          </a:p>
        </p:txBody>
      </p:sp>
      <p:pic>
        <p:nvPicPr>
          <p:cNvPr id="95235" name="Picture 8" descr="krr 1">
            <a:extLst>
              <a:ext uri="{FF2B5EF4-FFF2-40B4-BE49-F238E27FC236}">
                <a16:creationId xmlns:a16="http://schemas.microsoft.com/office/drawing/2014/main" id="{C9C1122E-37FE-C446-9D11-B7F67AAABE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451" y="4548188"/>
            <a:ext cx="15716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36" name="Picture 9" descr="krr2">
            <a:extLst>
              <a:ext uri="{FF2B5EF4-FFF2-40B4-BE49-F238E27FC236}">
                <a16:creationId xmlns:a16="http://schemas.microsoft.com/office/drawing/2014/main" id="{A96F817C-322C-3945-9A53-DB7B9BB87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9513" y="4797426"/>
            <a:ext cx="2305050" cy="163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37" name="Picture 10" descr="krr3">
            <a:extLst>
              <a:ext uri="{FF2B5EF4-FFF2-40B4-BE49-F238E27FC236}">
                <a16:creationId xmlns:a16="http://schemas.microsoft.com/office/drawing/2014/main" id="{AA5742A5-D0ED-1B46-8629-C1C71057CF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925" y="4581525"/>
            <a:ext cx="19431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38" name="Picture 11" descr="krr4">
            <a:extLst>
              <a:ext uri="{FF2B5EF4-FFF2-40B4-BE49-F238E27FC236}">
                <a16:creationId xmlns:a16="http://schemas.microsoft.com/office/drawing/2014/main" id="{386997AE-F724-5E4E-B5BF-98D9421F32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075" y="4581525"/>
            <a:ext cx="19431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7491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258" name="Picture 4">
            <a:extLst>
              <a:ext uri="{FF2B5EF4-FFF2-40B4-BE49-F238E27FC236}">
                <a16:creationId xmlns:a16="http://schemas.microsoft.com/office/drawing/2014/main" id="{BF8C82A4-2C6D-174F-9F21-6C1522B401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331789"/>
            <a:ext cx="2533650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6259" name="Picture 5">
            <a:extLst>
              <a:ext uri="{FF2B5EF4-FFF2-40B4-BE49-F238E27FC236}">
                <a16:creationId xmlns:a16="http://schemas.microsoft.com/office/drawing/2014/main" id="{55E18D75-7BCF-C341-BA24-796060243D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0"/>
          <a:stretch>
            <a:fillRect/>
          </a:stretch>
        </p:blipFill>
        <p:spPr bwMode="auto">
          <a:xfrm>
            <a:off x="4727576" y="260350"/>
            <a:ext cx="2678113" cy="270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6260" name="Picture 6">
            <a:extLst>
              <a:ext uri="{FF2B5EF4-FFF2-40B4-BE49-F238E27FC236}">
                <a16:creationId xmlns:a16="http://schemas.microsoft.com/office/drawing/2014/main" id="{3605D834-600B-CC41-9D5E-ACCDFCD426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0326" y="188914"/>
            <a:ext cx="2576513" cy="272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6261" name="Picture 7">
            <a:extLst>
              <a:ext uri="{FF2B5EF4-FFF2-40B4-BE49-F238E27FC236}">
                <a16:creationId xmlns:a16="http://schemas.microsoft.com/office/drawing/2014/main" id="{985EEDEA-EBF3-B741-86DC-69D7C5F2ED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550" y="3284539"/>
            <a:ext cx="2635250" cy="280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6262" name="Picture 8">
            <a:extLst>
              <a:ext uri="{FF2B5EF4-FFF2-40B4-BE49-F238E27FC236}">
                <a16:creationId xmlns:a16="http://schemas.microsoft.com/office/drawing/2014/main" id="{C0D41CE1-4580-3C47-8184-7D907E32D7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4200" y="3213101"/>
            <a:ext cx="4095750" cy="307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2899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7" name="Rectangle 3">
            <a:extLst>
              <a:ext uri="{FF2B5EF4-FFF2-40B4-BE49-F238E27FC236}">
                <a16:creationId xmlns:a16="http://schemas.microsoft.com/office/drawing/2014/main" id="{07175942-991D-CC42-8001-1179984F74E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692151"/>
            <a:ext cx="8229600" cy="54340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dirty="0" err="1">
                <a:latin typeface="Book Antiqua" pitchFamily="18" charset="0"/>
              </a:rPr>
              <a:t>Fissür</a:t>
            </a:r>
            <a:r>
              <a:rPr lang="tr-TR" dirty="0">
                <a:latin typeface="Book Antiqua" pitchFamily="18" charset="0"/>
              </a:rPr>
              <a:t> örtücülerin yapısında oluşturulan gelişmelerle </a:t>
            </a:r>
            <a:r>
              <a:rPr lang="tr-TR" dirty="0" err="1">
                <a:latin typeface="Book Antiqua" pitchFamily="18" charset="0"/>
              </a:rPr>
              <a:t>oklüzal</a:t>
            </a:r>
            <a:r>
              <a:rPr lang="tr-TR" dirty="0">
                <a:latin typeface="Book Antiqua" pitchFamily="18" charset="0"/>
              </a:rPr>
              <a:t> yüz çürüklerinin %100’e varan oranlarda önlenebildiği kanıtlanıştır. Örtücülerin başarısı dişlerin izolasyonu, </a:t>
            </a:r>
            <a:r>
              <a:rPr lang="tr-TR" dirty="0" err="1">
                <a:latin typeface="Book Antiqua" pitchFamily="18" charset="0"/>
              </a:rPr>
              <a:t>asitleme</a:t>
            </a:r>
            <a:r>
              <a:rPr lang="tr-TR" dirty="0">
                <a:latin typeface="Book Antiqua" pitchFamily="18" charset="0"/>
              </a:rPr>
              <a:t>, kurutma ve </a:t>
            </a:r>
            <a:r>
              <a:rPr lang="tr-TR" dirty="0" err="1">
                <a:latin typeface="Book Antiqua" pitchFamily="18" charset="0"/>
              </a:rPr>
              <a:t>polimerizasyon</a:t>
            </a:r>
            <a:r>
              <a:rPr lang="tr-TR" dirty="0">
                <a:latin typeface="Book Antiqua" pitchFamily="18" charset="0"/>
              </a:rPr>
              <a:t> işlemlerinin ideal bir şekilde uygulanması ile yakından ilgilidir. 6 ayda bir yapılan kontrollerle </a:t>
            </a:r>
            <a:r>
              <a:rPr lang="tr-TR" dirty="0" err="1">
                <a:latin typeface="Book Antiqua" pitchFamily="18" charset="0"/>
              </a:rPr>
              <a:t>fissür</a:t>
            </a:r>
            <a:r>
              <a:rPr lang="tr-TR" dirty="0">
                <a:latin typeface="Book Antiqua" pitchFamily="18" charset="0"/>
              </a:rPr>
              <a:t> örtücünün diş yüzeyindeki kalıcılığı kontrol edilmeli ve gerekliyse tekrarlanmalıdır. </a:t>
            </a:r>
          </a:p>
        </p:txBody>
      </p:sp>
      <p:pic>
        <p:nvPicPr>
          <p:cNvPr id="97283" name="Picture 7" descr="fissure%20sealant">
            <a:extLst>
              <a:ext uri="{FF2B5EF4-FFF2-40B4-BE49-F238E27FC236}">
                <a16:creationId xmlns:a16="http://schemas.microsoft.com/office/drawing/2014/main" id="{6C62926F-BFDA-724D-9D9F-456CA8C70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025" y="4797425"/>
            <a:ext cx="1682750" cy="170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600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1" name="Rectangle 3">
            <a:extLst>
              <a:ext uri="{FF2B5EF4-FFF2-40B4-BE49-F238E27FC236}">
                <a16:creationId xmlns:a16="http://schemas.microsoft.com/office/drawing/2014/main" id="{F86FC38B-700A-EA48-87C8-BD0327ED6DD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357313"/>
            <a:ext cx="7740650" cy="5000625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dirty="0" err="1">
                <a:latin typeface="Book Antiqua" pitchFamily="18" charset="0"/>
              </a:rPr>
              <a:t>Fissür</a:t>
            </a:r>
            <a:r>
              <a:rPr lang="tr-TR" dirty="0">
                <a:latin typeface="Book Antiqua" pitchFamily="18" charset="0"/>
              </a:rPr>
              <a:t> örtücü </a:t>
            </a:r>
            <a:r>
              <a:rPr lang="tr-TR" dirty="0" err="1">
                <a:latin typeface="Book Antiqua" pitchFamily="18" charset="0"/>
              </a:rPr>
              <a:t>oklüzal</a:t>
            </a:r>
            <a:r>
              <a:rPr lang="tr-TR" dirty="0">
                <a:latin typeface="Book Antiqua" pitchFamily="18" charset="0"/>
              </a:rPr>
              <a:t> yüzeyden uzaklaşsa dahi </a:t>
            </a:r>
            <a:r>
              <a:rPr lang="tr-TR" dirty="0" err="1">
                <a:latin typeface="Book Antiqua" pitchFamily="18" charset="0"/>
              </a:rPr>
              <a:t>fissürlerin</a:t>
            </a:r>
            <a:r>
              <a:rPr lang="tr-TR" dirty="0">
                <a:latin typeface="Book Antiqua" pitchFamily="18" charset="0"/>
              </a:rPr>
              <a:t> derin noktalarında örtücülerin 7-10 yıl kaldığını bildiren çalışmalar mevcuttur. </a:t>
            </a:r>
            <a:r>
              <a:rPr lang="tr-TR" dirty="0" err="1">
                <a:latin typeface="Book Antiqua" pitchFamily="18" charset="0"/>
              </a:rPr>
              <a:t>Fissür</a:t>
            </a:r>
            <a:r>
              <a:rPr lang="tr-TR" dirty="0">
                <a:latin typeface="Book Antiqua" pitchFamily="18" charset="0"/>
              </a:rPr>
              <a:t> örtücü altında kalabilecek mikroorganizmaların fermente edecek besin maddesi bulamadıklarından aktivite gösteremediği ve çürük ilerlemesinde rol oynamayacakları kanıtlanmıştır. </a:t>
            </a:r>
          </a:p>
        </p:txBody>
      </p:sp>
      <p:pic>
        <p:nvPicPr>
          <p:cNvPr id="98307" name="Picture 11" descr="1-2">
            <a:extLst>
              <a:ext uri="{FF2B5EF4-FFF2-40B4-BE49-F238E27FC236}">
                <a16:creationId xmlns:a16="http://schemas.microsoft.com/office/drawing/2014/main" id="{D1715D31-1FC4-484F-8F63-93295A46BF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063" y="260350"/>
            <a:ext cx="12192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8308" name="Picture 12" descr="1-1">
            <a:extLst>
              <a:ext uri="{FF2B5EF4-FFF2-40B4-BE49-F238E27FC236}">
                <a16:creationId xmlns:a16="http://schemas.microsoft.com/office/drawing/2014/main" id="{B1D08370-C5F8-F246-8A8E-4587E09C6B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4338" y="260350"/>
            <a:ext cx="12192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8309" name="Line 13">
            <a:extLst>
              <a:ext uri="{FF2B5EF4-FFF2-40B4-BE49-F238E27FC236}">
                <a16:creationId xmlns:a16="http://schemas.microsoft.com/office/drawing/2014/main" id="{B2C13310-D49E-F549-A15F-2B77E8DC102B}"/>
              </a:ext>
            </a:extLst>
          </p:cNvPr>
          <p:cNvSpPr>
            <a:spLocks noChangeShapeType="1"/>
          </p:cNvSpPr>
          <p:nvPr/>
        </p:nvSpPr>
        <p:spPr bwMode="auto">
          <a:xfrm>
            <a:off x="5735638" y="692150"/>
            <a:ext cx="1008062" cy="0"/>
          </a:xfrm>
          <a:prstGeom prst="line">
            <a:avLst/>
          </a:prstGeom>
          <a:noFill/>
          <a:ln w="88900">
            <a:solidFill>
              <a:srgbClr val="FF6600"/>
            </a:solidFill>
            <a:round/>
            <a:headEnd/>
            <a:tailEnd type="arrow" w="sm" len="sm"/>
          </a:ln>
          <a:scene3d>
            <a:camera prst="legacyPerspectiveFront">
              <a:rot lat="2009998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6600"/>
            </a:extrusionClr>
            <a:contourClr>
              <a:srgbClr val="FF6600"/>
            </a:contour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flatTx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3877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755" name="Rectangle 3">
            <a:extLst>
              <a:ext uri="{FF2B5EF4-FFF2-40B4-BE49-F238E27FC236}">
                <a16:creationId xmlns:a16="http://schemas.microsoft.com/office/drawing/2014/main" id="{4453CB77-BA50-9446-B1FF-AC3AA03BE1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9289" y="333376"/>
            <a:ext cx="5329237" cy="37433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dirty="0">
                <a:latin typeface="Book Antiqua" pitchFamily="18" charset="0"/>
              </a:rPr>
              <a:t>Çocuğun diş hekimi ile ilk kez karşılaştığı seansta uygulanan ağrısız ve acısız </a:t>
            </a:r>
            <a:r>
              <a:rPr lang="tr-TR" dirty="0" err="1">
                <a:latin typeface="Book Antiqua" pitchFamily="18" charset="0"/>
              </a:rPr>
              <a:t>fissür</a:t>
            </a:r>
            <a:r>
              <a:rPr lang="tr-TR" dirty="0">
                <a:latin typeface="Book Antiqua" pitchFamily="18" charset="0"/>
              </a:rPr>
              <a:t> koruyucu işlemi çocuğun güven ve sevgisini kazanma açısından büyük bir avantaj oluşturmaktadır.</a:t>
            </a:r>
          </a:p>
        </p:txBody>
      </p:sp>
      <p:pic>
        <p:nvPicPr>
          <p:cNvPr id="99331" name="Picture 15" descr="0125">
            <a:extLst>
              <a:ext uri="{FF2B5EF4-FFF2-40B4-BE49-F238E27FC236}">
                <a16:creationId xmlns:a16="http://schemas.microsoft.com/office/drawing/2014/main" id="{33D47253-DC0B-F241-8290-C302604A13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888" y="4508500"/>
            <a:ext cx="447040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9332" name="Picture 17" descr="faq1">
            <a:extLst>
              <a:ext uri="{FF2B5EF4-FFF2-40B4-BE49-F238E27FC236}">
                <a16:creationId xmlns:a16="http://schemas.microsoft.com/office/drawing/2014/main" id="{0F76E901-D3A9-0F44-A08E-5A064B2973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8" b="1912"/>
          <a:stretch>
            <a:fillRect/>
          </a:stretch>
        </p:blipFill>
        <p:spPr bwMode="auto">
          <a:xfrm>
            <a:off x="7967664" y="908051"/>
            <a:ext cx="2232025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58169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{B023AE43-CF6C-BB46-9357-BCC928282A03}tf16401378</Template>
  <TotalTime>0</TotalTime>
  <Words>293</Words>
  <Application>Microsoft Macintosh PowerPoint</Application>
  <PresentationFormat>Geniş ekran</PresentationFormat>
  <Paragraphs>13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Book Antiqua</vt:lpstr>
      <vt:lpstr>MS Shell Dlg 2</vt:lpstr>
      <vt:lpstr>Wingdings</vt:lpstr>
      <vt:lpstr>Wingdings 3</vt:lpstr>
      <vt:lpstr>Madison</vt:lpstr>
      <vt:lpstr>3.KORUYUCU REZİN RESTORASYON</vt:lpstr>
      <vt:lpstr>KORUYUCU REZİN RESTORASYONLARININ ENDİKASYONLARI</vt:lpstr>
      <vt:lpstr>KORUYUCU REZİN RESTORASYONLARININ KONTRENDİKASYONLARI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3.KORUYUCU REZİN RESTORASYON</dc:title>
  <dc:creator>Akif DEMİREL</dc:creator>
  <cp:lastModifiedBy>Akif DEMİREL</cp:lastModifiedBy>
  <cp:revision>1</cp:revision>
  <dcterms:created xsi:type="dcterms:W3CDTF">2020-05-06T12:12:43Z</dcterms:created>
  <dcterms:modified xsi:type="dcterms:W3CDTF">2020-05-06T12:13:16Z</dcterms:modified>
</cp:coreProperties>
</file>