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8288000" cy="10287000"/>
  <p:notesSz cx="6858000" cy="9144000"/>
  <p:embeddedFontLst>
    <p:embeddedFont>
      <p:font typeface="Times New Roman Bold" panose="020B0604020202020204" charset="-94"/>
      <p:regular r:id="rId27"/>
    </p:embeddedFont>
    <p:embeddedFont>
      <p:font typeface="Calibri" panose="020F0502020204030204" pitchFamily="34" charset="0"/>
      <p:regular r:id="rId28"/>
      <p:bold r:id="rId29"/>
      <p:italic r:id="rId30"/>
      <p:boldItalic r:id="rId31"/>
    </p:embeddedFont>
    <p:embeddedFont>
      <p:font typeface="Times New Roman" panose="02020603050405020304" pitchFamily="18"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1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8" d="100"/>
          <a:sy n="58" d="100"/>
        </p:scale>
        <p:origin x="6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016/j.cptl.2021.06.002"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Documents/10.17049-ahsbd.76530-29694.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1ED"/>
        </a:solidFill>
        <a:effectLst/>
      </p:bgPr>
    </p:bg>
    <p:spTree>
      <p:nvGrpSpPr>
        <p:cNvPr id="1" name=""/>
        <p:cNvGrpSpPr/>
        <p:nvPr/>
      </p:nvGrpSpPr>
      <p:grpSpPr>
        <a:xfrm>
          <a:off x="0" y="0"/>
          <a:ext cx="0" cy="0"/>
          <a:chOff x="0" y="0"/>
          <a:chExt cx="0" cy="0"/>
        </a:xfrm>
      </p:grpSpPr>
      <p:sp>
        <p:nvSpPr>
          <p:cNvPr id="2" name="TextBox 2"/>
          <p:cNvSpPr txBox="1"/>
          <p:nvPr/>
        </p:nvSpPr>
        <p:spPr>
          <a:xfrm>
            <a:off x="846626" y="847725"/>
            <a:ext cx="16230600" cy="7814934"/>
          </a:xfrm>
          <a:prstGeom prst="rect">
            <a:avLst/>
          </a:prstGeom>
        </p:spPr>
        <p:txBody>
          <a:bodyPr lIns="0" tIns="0" rIns="0" bIns="0" rtlCol="0" anchor="t">
            <a:spAutoFit/>
          </a:bodyPr>
          <a:lstStyle/>
          <a:p>
            <a:pPr algn="ctr">
              <a:lnSpc>
                <a:spcPts val="6440"/>
              </a:lnSpc>
            </a:pPr>
            <a:r>
              <a:rPr lang="en-US" sz="4600" dirty="0">
                <a:solidFill>
                  <a:srgbClr val="5E17EB"/>
                </a:solidFill>
                <a:latin typeface="Times New Roman Bold"/>
              </a:rPr>
              <a:t>SOSYAL FOBİNİN DEĞERLENDİRİLMESİ, İLETİŞİM RAHATLIĞI VE İLERİ ECZACILIK UYGULAMALARINDA MESLEKLER ARASI DEĞER VE DENEYİMLER: ECZACILIK ÖĞRENCİLERİNE VE </a:t>
            </a:r>
          </a:p>
          <a:p>
            <a:pPr algn="ctr">
              <a:lnSpc>
                <a:spcPts val="6440"/>
              </a:lnSpc>
            </a:pPr>
            <a:r>
              <a:rPr lang="en-US" sz="4600" dirty="0">
                <a:solidFill>
                  <a:srgbClr val="5E17EB"/>
                </a:solidFill>
                <a:latin typeface="Times New Roman Bold"/>
              </a:rPr>
              <a:t>TIPTA UZMANLIK ÖĞRENCİLERİNE ODAKLANMA VE MESLEKLER ARASI EĞİTİM</a:t>
            </a:r>
          </a:p>
          <a:p>
            <a:pPr algn="r">
              <a:lnSpc>
                <a:spcPts val="9520"/>
              </a:lnSpc>
            </a:pPr>
            <a:endParaRPr lang="en-US" sz="4600" dirty="0">
              <a:solidFill>
                <a:srgbClr val="5E17EB"/>
              </a:solidFill>
              <a:latin typeface="Times New Roman Bold"/>
            </a:endParaRPr>
          </a:p>
          <a:p>
            <a:pPr algn="r">
              <a:lnSpc>
                <a:spcPts val="6720"/>
              </a:lnSpc>
            </a:pPr>
            <a:r>
              <a:rPr lang="en-US" sz="4800" dirty="0">
                <a:solidFill>
                  <a:srgbClr val="CB6CE6"/>
                </a:solidFill>
                <a:latin typeface="Times New Roman Bold"/>
              </a:rPr>
              <a:t>BUSE SEYHAN</a:t>
            </a:r>
          </a:p>
          <a:p>
            <a:pPr algn="r">
              <a:lnSpc>
                <a:spcPts val="6720"/>
              </a:lnSpc>
            </a:pPr>
            <a:r>
              <a:rPr lang="en-US" sz="4800" dirty="0">
                <a:solidFill>
                  <a:srgbClr val="CB6CE6"/>
                </a:solidFill>
                <a:latin typeface="Times New Roman Bold"/>
              </a:rPr>
              <a:t> 19030157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1ED"/>
        </a:solidFill>
        <a:effectLst/>
      </p:bgPr>
    </p:bg>
    <p:spTree>
      <p:nvGrpSpPr>
        <p:cNvPr id="1" name=""/>
        <p:cNvGrpSpPr/>
        <p:nvPr/>
      </p:nvGrpSpPr>
      <p:grpSpPr>
        <a:xfrm>
          <a:off x="0" y="0"/>
          <a:ext cx="0" cy="0"/>
          <a:chOff x="0" y="0"/>
          <a:chExt cx="0" cy="0"/>
        </a:xfrm>
      </p:grpSpPr>
      <p:sp>
        <p:nvSpPr>
          <p:cNvPr id="2" name="AutoShape 2"/>
          <p:cNvSpPr/>
          <p:nvPr/>
        </p:nvSpPr>
        <p:spPr>
          <a:xfrm>
            <a:off x="2323721" y="9239250"/>
            <a:ext cx="15964279" cy="0"/>
          </a:xfrm>
          <a:prstGeom prst="line">
            <a:avLst/>
          </a:prstGeom>
          <a:ln w="9525" cap="flat">
            <a:solidFill>
              <a:srgbClr val="42341E"/>
            </a:solidFill>
            <a:prstDash val="solid"/>
            <a:headEnd type="none" w="sm" len="sm"/>
            <a:tailEnd type="none" w="sm" len="sm"/>
          </a:ln>
        </p:spPr>
        <p:txBody>
          <a:bodyPr/>
          <a:lstStyle/>
          <a:p>
            <a:endParaRPr lang="tr-TR"/>
          </a:p>
        </p:txBody>
      </p:sp>
      <p:sp>
        <p:nvSpPr>
          <p:cNvPr id="3" name="TextBox 3"/>
          <p:cNvSpPr txBox="1"/>
          <p:nvPr/>
        </p:nvSpPr>
        <p:spPr>
          <a:xfrm>
            <a:off x="1110361" y="1926278"/>
            <a:ext cx="16148939" cy="7089019"/>
          </a:xfrm>
          <a:prstGeom prst="rect">
            <a:avLst/>
          </a:prstGeom>
        </p:spPr>
        <p:txBody>
          <a:bodyPr lIns="0" tIns="0" rIns="0" bIns="0" rtlCol="0" anchor="t">
            <a:spAutoFit/>
          </a:bodyPr>
          <a:lstStyle/>
          <a:p>
            <a:pPr algn="just">
              <a:lnSpc>
                <a:spcPts val="6166"/>
              </a:lnSpc>
            </a:pPr>
            <a:r>
              <a:rPr lang="en-US" sz="4404">
                <a:solidFill>
                  <a:srgbClr val="42341E"/>
                </a:solidFill>
                <a:latin typeface="Times New Roman Bold"/>
              </a:rPr>
              <a:t>Çalışmanın hedefleri arasında şunlar yer almaktadır:</a:t>
            </a:r>
          </a:p>
          <a:p>
            <a:pPr algn="just">
              <a:lnSpc>
                <a:spcPts val="6166"/>
              </a:lnSpc>
            </a:pPr>
            <a:r>
              <a:rPr lang="en-US" sz="4404">
                <a:solidFill>
                  <a:srgbClr val="D6115E"/>
                </a:solidFill>
                <a:latin typeface="Times New Roman Bold"/>
              </a:rPr>
              <a:t>1)</a:t>
            </a:r>
            <a:r>
              <a:rPr lang="en-US" sz="4404">
                <a:solidFill>
                  <a:srgbClr val="42341E"/>
                </a:solidFill>
                <a:latin typeface="Times New Roman Bold"/>
              </a:rPr>
              <a:t> Kontrol ve müdahale grupları arasında iletişim ve gruplar halinde etkileşimde korku ve endişe konusundaki farklılıkları araştırmak        </a:t>
            </a:r>
            <a:r>
              <a:rPr lang="en-US" sz="4404">
                <a:solidFill>
                  <a:srgbClr val="13989F"/>
                </a:solidFill>
                <a:latin typeface="Times New Roman Bold"/>
              </a:rPr>
              <a:t>2)</a:t>
            </a:r>
            <a:r>
              <a:rPr lang="en-US" sz="4404">
                <a:solidFill>
                  <a:srgbClr val="42341E"/>
                </a:solidFill>
                <a:latin typeface="Times New Roman Bold"/>
              </a:rPr>
              <a:t> Öğrencilerin meslekler arası hasta bakımına verdikleri değeri ve doktorlarla etkileşimindeki rahatlıklarını çalışma grupları içinde ve arasında karşılaştırmak </a:t>
            </a:r>
          </a:p>
          <a:p>
            <a:pPr algn="just">
              <a:lnSpc>
                <a:spcPts val="6166"/>
              </a:lnSpc>
            </a:pPr>
            <a:r>
              <a:rPr lang="en-US" sz="4404">
                <a:solidFill>
                  <a:srgbClr val="00BF63"/>
                </a:solidFill>
                <a:latin typeface="Times New Roman Bold"/>
              </a:rPr>
              <a:t>3)</a:t>
            </a:r>
            <a:r>
              <a:rPr lang="en-US" sz="4404">
                <a:solidFill>
                  <a:srgbClr val="42341E"/>
                </a:solidFill>
                <a:latin typeface="Times New Roman Bold"/>
              </a:rPr>
              <a:t> Bu meslekler arası rotasyonun pratikliğini ve sürdürülebilirliğini tanımlamak</a:t>
            </a:r>
          </a:p>
          <a:p>
            <a:pPr algn="just">
              <a:lnSpc>
                <a:spcPts val="6166"/>
              </a:lnSpc>
            </a:pPr>
            <a:endParaRPr lang="en-US" sz="4404">
              <a:solidFill>
                <a:srgbClr val="42341E"/>
              </a:solidFill>
              <a:latin typeface="Times New Roman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1ED"/>
        </a:solidFill>
        <a:effectLst/>
      </p:bgPr>
    </p:bg>
    <p:spTree>
      <p:nvGrpSpPr>
        <p:cNvPr id="1" name=""/>
        <p:cNvGrpSpPr/>
        <p:nvPr/>
      </p:nvGrpSpPr>
      <p:grpSpPr>
        <a:xfrm>
          <a:off x="0" y="0"/>
          <a:ext cx="0" cy="0"/>
          <a:chOff x="0" y="0"/>
          <a:chExt cx="0" cy="0"/>
        </a:xfrm>
      </p:grpSpPr>
      <p:sp>
        <p:nvSpPr>
          <p:cNvPr id="2" name="AutoShape 2"/>
          <p:cNvSpPr/>
          <p:nvPr/>
        </p:nvSpPr>
        <p:spPr>
          <a:xfrm>
            <a:off x="0" y="1843974"/>
            <a:ext cx="18288000" cy="0"/>
          </a:xfrm>
          <a:prstGeom prst="line">
            <a:avLst/>
          </a:prstGeom>
          <a:ln w="9525" cap="flat">
            <a:solidFill>
              <a:srgbClr val="42341E"/>
            </a:solidFill>
            <a:prstDash val="solid"/>
            <a:headEnd type="none" w="sm" len="sm"/>
            <a:tailEnd type="none" w="sm" len="sm"/>
          </a:ln>
        </p:spPr>
        <p:txBody>
          <a:bodyPr/>
          <a:lstStyle/>
          <a:p>
            <a:endParaRPr lang="tr-TR"/>
          </a:p>
        </p:txBody>
      </p:sp>
      <p:sp>
        <p:nvSpPr>
          <p:cNvPr id="3" name="TextBox 3"/>
          <p:cNvSpPr txBox="1"/>
          <p:nvPr/>
        </p:nvSpPr>
        <p:spPr>
          <a:xfrm>
            <a:off x="1207502" y="1923044"/>
            <a:ext cx="15872996" cy="7597279"/>
          </a:xfrm>
          <a:prstGeom prst="rect">
            <a:avLst/>
          </a:prstGeom>
        </p:spPr>
        <p:txBody>
          <a:bodyPr lIns="0" tIns="0" rIns="0" bIns="0" rtlCol="0" anchor="t">
            <a:spAutoFit/>
          </a:bodyPr>
          <a:lstStyle/>
          <a:p>
            <a:pPr>
              <a:lnSpc>
                <a:spcPts val="4752"/>
              </a:lnSpc>
            </a:pPr>
            <a:r>
              <a:rPr lang="en-US" sz="3394">
                <a:solidFill>
                  <a:srgbClr val="42341E"/>
                </a:solidFill>
                <a:latin typeface="Times New Roman Bold"/>
              </a:rPr>
              <a:t>Bu çalışma uzun süreli (2014-2020) bir çalışmadır. Öğrencilerden rotasyonun başında ve son gününde bir anketi anonim olarak doldurmaları istenmiştir. Ankette temel demografik bilgilerin yanı sıra farklı dört ölçüt de yer almaktadır. </a:t>
            </a:r>
          </a:p>
          <a:p>
            <a:pPr>
              <a:lnSpc>
                <a:spcPts val="4752"/>
              </a:lnSpc>
            </a:pPr>
            <a:endParaRPr lang="en-US" sz="3394">
              <a:solidFill>
                <a:srgbClr val="42341E"/>
              </a:solidFill>
              <a:latin typeface="Times New Roman Bold"/>
            </a:endParaRPr>
          </a:p>
          <a:p>
            <a:pPr>
              <a:lnSpc>
                <a:spcPts val="4752"/>
              </a:lnSpc>
            </a:pPr>
            <a:r>
              <a:rPr lang="en-US" sz="3394">
                <a:solidFill>
                  <a:srgbClr val="004AAD"/>
                </a:solidFill>
                <a:latin typeface="Times New Roman Bold"/>
              </a:rPr>
              <a:t>Hedef 1'e</a:t>
            </a:r>
            <a:r>
              <a:rPr lang="en-US" sz="3394">
                <a:solidFill>
                  <a:srgbClr val="42341E"/>
                </a:solidFill>
                <a:latin typeface="Times New Roman Bold"/>
              </a:rPr>
              <a:t> yanıt vermek için, rotasyonun başında ve sonunda her iki gruba da Sosyal Fobi Envanteri (SPIN) ve Kişisel İletişim Endişesi Raporu (PRCA) verilmiştir. SPIN; korku, kaçınma ve sosyal etkileşimlerle ilgili fiziksel semptomları ölçmektedir. Bu ölçek, katılımcılarda çalışmadaki diğer ölçeklerin sonuçlarını etkileyebilecek sosyal fobiyi tespit etmek için kullanılmıştır. PRCA ise kaygı düzeyini değerlendiren bir ölçektir. Bir öğrencinin başkalarıyla iletişim kaygısını ölçer. </a:t>
            </a:r>
          </a:p>
          <a:p>
            <a:pPr>
              <a:lnSpc>
                <a:spcPts val="4052"/>
              </a:lnSpc>
            </a:pPr>
            <a:r>
              <a:rPr lang="en-US" sz="2894">
                <a:solidFill>
                  <a:srgbClr val="FF914D"/>
                </a:solidFill>
                <a:latin typeface="Times New Roman Bold"/>
              </a:rPr>
              <a:t>SPİN: Social Phobia Inventory </a:t>
            </a:r>
          </a:p>
          <a:p>
            <a:pPr>
              <a:lnSpc>
                <a:spcPts val="4052"/>
              </a:lnSpc>
            </a:pPr>
            <a:r>
              <a:rPr lang="en-US" sz="2894">
                <a:solidFill>
                  <a:srgbClr val="CB6CE6"/>
                </a:solidFill>
                <a:latin typeface="Times New Roman Bold"/>
              </a:rPr>
              <a:t>PRCA:Personal Report of Communication Apprehension</a:t>
            </a:r>
          </a:p>
          <a:p>
            <a:pPr>
              <a:lnSpc>
                <a:spcPts val="4052"/>
              </a:lnSpc>
            </a:pPr>
            <a:endParaRPr lang="en-US" sz="2894">
              <a:solidFill>
                <a:srgbClr val="CB6CE6"/>
              </a:solidFill>
              <a:latin typeface="Times New Roman Bold"/>
            </a:endParaRPr>
          </a:p>
        </p:txBody>
      </p:sp>
      <p:sp>
        <p:nvSpPr>
          <p:cNvPr id="4" name="TextBox 4"/>
          <p:cNvSpPr txBox="1"/>
          <p:nvPr/>
        </p:nvSpPr>
        <p:spPr>
          <a:xfrm>
            <a:off x="1028700" y="819150"/>
            <a:ext cx="16230600" cy="927049"/>
          </a:xfrm>
          <a:prstGeom prst="rect">
            <a:avLst/>
          </a:prstGeom>
        </p:spPr>
        <p:txBody>
          <a:bodyPr lIns="0" tIns="0" rIns="0" bIns="0" rtlCol="0" anchor="t">
            <a:spAutoFit/>
          </a:bodyPr>
          <a:lstStyle/>
          <a:p>
            <a:pPr>
              <a:lnSpc>
                <a:spcPts val="7563"/>
              </a:lnSpc>
            </a:pPr>
            <a:r>
              <a:rPr lang="en-US" sz="5402" dirty="0">
                <a:solidFill>
                  <a:srgbClr val="A7A2E4"/>
                </a:solidFill>
                <a:latin typeface="Times New Roman Bold"/>
              </a:rPr>
              <a:t>ÖLÇME VE DEĞERLEND</a:t>
            </a:r>
            <a:r>
              <a:rPr lang="tr-TR" sz="5402" dirty="0">
                <a:solidFill>
                  <a:srgbClr val="A7A2E4"/>
                </a:solidFill>
                <a:latin typeface="Times New Roman Bold"/>
              </a:rPr>
              <a:t>İ</a:t>
            </a:r>
            <a:r>
              <a:rPr lang="en-US" sz="5402" dirty="0">
                <a:solidFill>
                  <a:srgbClr val="A7A2E4"/>
                </a:solidFill>
                <a:latin typeface="Times New Roman Bold"/>
              </a:rPr>
              <a:t>RME</a:t>
            </a:r>
          </a:p>
        </p:txBody>
      </p:sp>
      <p:sp>
        <p:nvSpPr>
          <p:cNvPr id="5" name="AutoShape 5"/>
          <p:cNvSpPr/>
          <p:nvPr/>
        </p:nvSpPr>
        <p:spPr>
          <a:xfrm>
            <a:off x="2323721" y="9258300"/>
            <a:ext cx="15964279" cy="0"/>
          </a:xfrm>
          <a:prstGeom prst="line">
            <a:avLst/>
          </a:prstGeom>
          <a:ln w="9525" cap="flat">
            <a:solidFill>
              <a:srgbClr val="42341E"/>
            </a:solidFill>
            <a:prstDash val="solid"/>
            <a:headEnd type="none" w="sm" len="sm"/>
            <a:tailEnd type="none" w="sm" len="sm"/>
          </a:ln>
        </p:spPr>
        <p:txBody>
          <a:bodyPr/>
          <a:lstStyle/>
          <a:p>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1ED"/>
        </a:solidFill>
        <a:effectLst/>
      </p:bgPr>
    </p:bg>
    <p:spTree>
      <p:nvGrpSpPr>
        <p:cNvPr id="1" name=""/>
        <p:cNvGrpSpPr/>
        <p:nvPr/>
      </p:nvGrpSpPr>
      <p:grpSpPr>
        <a:xfrm>
          <a:off x="0" y="0"/>
          <a:ext cx="0" cy="0"/>
          <a:chOff x="0" y="0"/>
          <a:chExt cx="0" cy="0"/>
        </a:xfrm>
      </p:grpSpPr>
      <p:sp>
        <p:nvSpPr>
          <p:cNvPr id="2" name="AutoShape 2"/>
          <p:cNvSpPr/>
          <p:nvPr/>
        </p:nvSpPr>
        <p:spPr>
          <a:xfrm>
            <a:off x="0" y="1843974"/>
            <a:ext cx="18288000" cy="0"/>
          </a:xfrm>
          <a:prstGeom prst="line">
            <a:avLst/>
          </a:prstGeom>
          <a:ln w="9525" cap="flat">
            <a:solidFill>
              <a:srgbClr val="42341E"/>
            </a:solidFill>
            <a:prstDash val="solid"/>
            <a:headEnd type="none" w="sm" len="sm"/>
            <a:tailEnd type="none" w="sm" len="sm"/>
          </a:ln>
        </p:spPr>
        <p:txBody>
          <a:bodyPr/>
          <a:lstStyle/>
          <a:p>
            <a:endParaRPr lang="tr-TR"/>
          </a:p>
        </p:txBody>
      </p:sp>
      <p:sp>
        <p:nvSpPr>
          <p:cNvPr id="3" name="TextBox 3"/>
          <p:cNvSpPr txBox="1"/>
          <p:nvPr/>
        </p:nvSpPr>
        <p:spPr>
          <a:xfrm>
            <a:off x="1808099" y="2157644"/>
            <a:ext cx="14671802" cy="6644111"/>
          </a:xfrm>
          <a:prstGeom prst="rect">
            <a:avLst/>
          </a:prstGeom>
        </p:spPr>
        <p:txBody>
          <a:bodyPr lIns="0" tIns="0" rIns="0" bIns="0" rtlCol="0" anchor="t">
            <a:spAutoFit/>
          </a:bodyPr>
          <a:lstStyle/>
          <a:p>
            <a:pPr>
              <a:lnSpc>
                <a:spcPts val="5314"/>
              </a:lnSpc>
            </a:pPr>
            <a:r>
              <a:rPr lang="en-US" sz="3795">
                <a:solidFill>
                  <a:srgbClr val="E42E18"/>
                </a:solidFill>
                <a:latin typeface="Times New Roman Bold"/>
              </a:rPr>
              <a:t>Hedef 2' </a:t>
            </a:r>
            <a:r>
              <a:rPr lang="en-US" sz="3795">
                <a:solidFill>
                  <a:srgbClr val="42341E"/>
                </a:solidFill>
                <a:latin typeface="Times New Roman Bold"/>
              </a:rPr>
              <a:t>yi araştırmak için, Meslekler Arası Sosyalleşme ve Değer Verme Ölçeği (ISVS) rotasyonun başında ve sonunda her iki gruba da uygulanmıştır. Bu meslekler arası işbirliğine ilişkin inanç ve tutumları ele alır. </a:t>
            </a:r>
          </a:p>
          <a:p>
            <a:pPr>
              <a:lnSpc>
                <a:spcPts val="5314"/>
              </a:lnSpc>
            </a:pPr>
            <a:r>
              <a:rPr lang="en-US" sz="3795">
                <a:solidFill>
                  <a:srgbClr val="D6115E"/>
                </a:solidFill>
                <a:latin typeface="Times New Roman Bold"/>
              </a:rPr>
              <a:t>Hedef 3 </a:t>
            </a:r>
            <a:r>
              <a:rPr lang="en-US" sz="3795">
                <a:solidFill>
                  <a:srgbClr val="42341E"/>
                </a:solidFill>
                <a:latin typeface="Times New Roman Bold"/>
              </a:rPr>
              <a:t>nitel olarak ele alınmış ve müfredat değişiklikleri ve değerlendirmeleri gözden geçirilmiştir. Hem eczacılık öğrencilerinin hem de meslektaşlarının rotasyon deneyimine ilişkin değerlendirmeleri incelenmiş ve raporlanmıştır. Pratiklik ve sürdürülebilirlik değerlendirilmiştir. </a:t>
            </a:r>
          </a:p>
          <a:p>
            <a:pPr>
              <a:lnSpc>
                <a:spcPts val="4614"/>
              </a:lnSpc>
            </a:pPr>
            <a:r>
              <a:rPr lang="en-US" sz="3295">
                <a:solidFill>
                  <a:srgbClr val="42341E"/>
                </a:solidFill>
                <a:latin typeface="Times New Roman Bold"/>
              </a:rPr>
              <a:t>                </a:t>
            </a:r>
            <a:r>
              <a:rPr lang="en-US" sz="3295">
                <a:solidFill>
                  <a:srgbClr val="09FA45"/>
                </a:solidFill>
                <a:latin typeface="Times New Roman Bold"/>
              </a:rPr>
              <a:t>ISVS:Interprofessional Socialization and Valuing Scale</a:t>
            </a:r>
          </a:p>
        </p:txBody>
      </p:sp>
      <p:sp>
        <p:nvSpPr>
          <p:cNvPr id="4" name="AutoShape 4"/>
          <p:cNvSpPr/>
          <p:nvPr/>
        </p:nvSpPr>
        <p:spPr>
          <a:xfrm>
            <a:off x="2323721" y="9258300"/>
            <a:ext cx="15964279" cy="0"/>
          </a:xfrm>
          <a:prstGeom prst="line">
            <a:avLst/>
          </a:prstGeom>
          <a:ln w="9525" cap="flat">
            <a:solidFill>
              <a:srgbClr val="42341E"/>
            </a:solidFill>
            <a:prstDash val="solid"/>
            <a:headEnd type="none" w="sm" len="sm"/>
            <a:tailEnd type="none" w="sm" len="sm"/>
          </a:ln>
        </p:spPr>
        <p:txBody>
          <a:bodyPr/>
          <a:lstStyle/>
          <a:p>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1ED"/>
        </a:solidFill>
        <a:effectLst/>
      </p:bgPr>
    </p:bg>
    <p:spTree>
      <p:nvGrpSpPr>
        <p:cNvPr id="1" name=""/>
        <p:cNvGrpSpPr/>
        <p:nvPr/>
      </p:nvGrpSpPr>
      <p:grpSpPr>
        <a:xfrm>
          <a:off x="0" y="0"/>
          <a:ext cx="0" cy="0"/>
          <a:chOff x="0" y="0"/>
          <a:chExt cx="0" cy="0"/>
        </a:xfrm>
      </p:grpSpPr>
      <p:sp>
        <p:nvSpPr>
          <p:cNvPr id="2" name="AutoShape 2"/>
          <p:cNvSpPr/>
          <p:nvPr/>
        </p:nvSpPr>
        <p:spPr>
          <a:xfrm>
            <a:off x="0" y="1843974"/>
            <a:ext cx="18288000" cy="0"/>
          </a:xfrm>
          <a:prstGeom prst="line">
            <a:avLst/>
          </a:prstGeom>
          <a:ln w="9525" cap="flat">
            <a:solidFill>
              <a:srgbClr val="42341E"/>
            </a:solidFill>
            <a:prstDash val="solid"/>
            <a:headEnd type="none" w="sm" len="sm"/>
            <a:tailEnd type="none" w="sm" len="sm"/>
          </a:ln>
        </p:spPr>
        <p:txBody>
          <a:bodyPr/>
          <a:lstStyle/>
          <a:p>
            <a:endParaRPr lang="tr-TR"/>
          </a:p>
        </p:txBody>
      </p:sp>
      <p:sp>
        <p:nvSpPr>
          <p:cNvPr id="3" name="TextBox 3"/>
          <p:cNvSpPr txBox="1"/>
          <p:nvPr/>
        </p:nvSpPr>
        <p:spPr>
          <a:xfrm>
            <a:off x="1028700" y="3334009"/>
            <a:ext cx="9755628" cy="4899978"/>
          </a:xfrm>
          <a:prstGeom prst="rect">
            <a:avLst/>
          </a:prstGeom>
        </p:spPr>
        <p:txBody>
          <a:bodyPr lIns="0" tIns="0" rIns="0" bIns="0" rtlCol="0" anchor="t">
            <a:spAutoFit/>
          </a:bodyPr>
          <a:lstStyle/>
          <a:p>
            <a:pPr>
              <a:lnSpc>
                <a:spcPts val="4782"/>
              </a:lnSpc>
            </a:pPr>
            <a:r>
              <a:rPr lang="en-US" sz="3416">
                <a:solidFill>
                  <a:srgbClr val="42341E"/>
                </a:solidFill>
                <a:latin typeface="Times New Roman Bold"/>
              </a:rPr>
              <a:t>Çalışmaya katılan 46 öğrenci arasından 28'i kontrol grubunda 18'i ise müdahale grubunda görevlendirilmiştir. Gruplar arasında yaş, cinsiyet ve rotasyon sayısı açısından herhangi bir fark bulunmamıştır. Müdahale grubunun % 22'sinin eczacılık fakültesine başlamadan önce sağlık hizmeti deneyimi varken, kontrol grubunun hiçbir deneyimi yoktur. </a:t>
            </a:r>
          </a:p>
        </p:txBody>
      </p:sp>
      <p:sp>
        <p:nvSpPr>
          <p:cNvPr id="4" name="TextBox 4"/>
          <p:cNvSpPr txBox="1"/>
          <p:nvPr/>
        </p:nvSpPr>
        <p:spPr>
          <a:xfrm>
            <a:off x="1028700" y="819150"/>
            <a:ext cx="16230600" cy="1024824"/>
          </a:xfrm>
          <a:prstGeom prst="rect">
            <a:avLst/>
          </a:prstGeom>
        </p:spPr>
        <p:txBody>
          <a:bodyPr lIns="0" tIns="0" rIns="0" bIns="0" rtlCol="0" anchor="t">
            <a:spAutoFit/>
          </a:bodyPr>
          <a:lstStyle/>
          <a:p>
            <a:pPr>
              <a:lnSpc>
                <a:spcPts val="7563"/>
              </a:lnSpc>
            </a:pPr>
            <a:r>
              <a:rPr lang="en-US" sz="5402">
                <a:solidFill>
                  <a:srgbClr val="CB6CE6"/>
                </a:solidFill>
                <a:latin typeface="Times New Roman Bold"/>
              </a:rPr>
              <a:t>SONUÇLAR</a:t>
            </a:r>
          </a:p>
        </p:txBody>
      </p:sp>
      <p:sp>
        <p:nvSpPr>
          <p:cNvPr id="5" name="AutoShape 5"/>
          <p:cNvSpPr/>
          <p:nvPr/>
        </p:nvSpPr>
        <p:spPr>
          <a:xfrm>
            <a:off x="2323721" y="9258300"/>
            <a:ext cx="15964279" cy="0"/>
          </a:xfrm>
          <a:prstGeom prst="line">
            <a:avLst/>
          </a:prstGeom>
          <a:ln w="9525" cap="flat">
            <a:solidFill>
              <a:srgbClr val="42341E"/>
            </a:solidFill>
            <a:prstDash val="solid"/>
            <a:headEnd type="none" w="sm" len="sm"/>
            <a:tailEnd type="none" w="sm" len="sm"/>
          </a:ln>
        </p:spPr>
        <p:txBody>
          <a:bodyPr/>
          <a:lstStyle/>
          <a:p>
            <a:endParaRPr lang="tr-TR"/>
          </a:p>
        </p:txBody>
      </p:sp>
      <p:pic>
        <p:nvPicPr>
          <p:cNvPr id="6" name="Picture 6"/>
          <p:cNvPicPr>
            <a:picLocks noChangeAspect="1"/>
          </p:cNvPicPr>
          <p:nvPr/>
        </p:nvPicPr>
        <p:blipFill>
          <a:blip r:embed="rId2"/>
          <a:stretch>
            <a:fillRect/>
          </a:stretch>
        </p:blipFill>
        <p:spPr>
          <a:xfrm>
            <a:off x="10837585" y="2351862"/>
            <a:ext cx="6403327" cy="640332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1ED"/>
        </a:solidFill>
        <a:effectLst/>
      </p:bgPr>
    </p:bg>
    <p:spTree>
      <p:nvGrpSpPr>
        <p:cNvPr id="1" name=""/>
        <p:cNvGrpSpPr/>
        <p:nvPr/>
      </p:nvGrpSpPr>
      <p:grpSpPr>
        <a:xfrm>
          <a:off x="0" y="0"/>
          <a:ext cx="0" cy="0"/>
          <a:chOff x="0" y="0"/>
          <a:chExt cx="0" cy="0"/>
        </a:xfrm>
      </p:grpSpPr>
      <p:sp>
        <p:nvSpPr>
          <p:cNvPr id="2" name="TextBox 2"/>
          <p:cNvSpPr txBox="1"/>
          <p:nvPr/>
        </p:nvSpPr>
        <p:spPr>
          <a:xfrm>
            <a:off x="1241120" y="1707085"/>
            <a:ext cx="9012703" cy="8308903"/>
          </a:xfrm>
          <a:prstGeom prst="rect">
            <a:avLst/>
          </a:prstGeom>
        </p:spPr>
        <p:txBody>
          <a:bodyPr lIns="0" tIns="0" rIns="0" bIns="0" rtlCol="0" anchor="t">
            <a:spAutoFit/>
          </a:bodyPr>
          <a:lstStyle/>
          <a:p>
            <a:pPr>
              <a:lnSpc>
                <a:spcPts val="5018"/>
              </a:lnSpc>
            </a:pPr>
            <a:r>
              <a:rPr lang="en-US" sz="3584">
                <a:solidFill>
                  <a:srgbClr val="42341E"/>
                </a:solidFill>
                <a:latin typeface="Times New Roman Bold"/>
              </a:rPr>
              <a:t>Hedef 1 ‘in sonuçlarına göre, rotasyonun başında müdahale grubunun iletişim endişesi(PRCA) biraz daha fazladır ancak rotasyonun sonunda herhangi bir fark bulunmamıştır. Her iki grup için de rotasyonun başından sonuna kadar önemli bir değişiklik olmamıştır. Ayrıca sosyal fobi envanteri(SPIN) puanlarında herhangi bir fark olmadığı gösterilmiştir. Rotasyon sonunda artma veya azalma gerçekleşmemiştir. </a:t>
            </a:r>
          </a:p>
          <a:p>
            <a:pPr>
              <a:lnSpc>
                <a:spcPts val="5018"/>
              </a:lnSpc>
            </a:pPr>
            <a:endParaRPr lang="en-US" sz="3584">
              <a:solidFill>
                <a:srgbClr val="42341E"/>
              </a:solidFill>
              <a:latin typeface="Times New Roman Bold"/>
            </a:endParaRPr>
          </a:p>
          <a:p>
            <a:pPr>
              <a:lnSpc>
                <a:spcPts val="5018"/>
              </a:lnSpc>
            </a:pPr>
            <a:endParaRPr lang="en-US" sz="3584">
              <a:solidFill>
                <a:srgbClr val="42341E"/>
              </a:solidFill>
              <a:latin typeface="Times New Roman Bold"/>
            </a:endParaRPr>
          </a:p>
          <a:p>
            <a:pPr>
              <a:lnSpc>
                <a:spcPts val="5018"/>
              </a:lnSpc>
            </a:pPr>
            <a:r>
              <a:rPr lang="en-US" sz="3584">
                <a:solidFill>
                  <a:srgbClr val="42341E"/>
                </a:solidFill>
                <a:latin typeface="Times New Roman Bold"/>
              </a:rPr>
              <a:t> </a:t>
            </a:r>
          </a:p>
        </p:txBody>
      </p:sp>
      <p:sp>
        <p:nvSpPr>
          <p:cNvPr id="3" name="AutoShape 3"/>
          <p:cNvSpPr/>
          <p:nvPr/>
        </p:nvSpPr>
        <p:spPr>
          <a:xfrm>
            <a:off x="2323721" y="9258300"/>
            <a:ext cx="15964279" cy="0"/>
          </a:xfrm>
          <a:prstGeom prst="line">
            <a:avLst/>
          </a:prstGeom>
          <a:ln w="9525" cap="flat">
            <a:solidFill>
              <a:srgbClr val="42341E"/>
            </a:solidFill>
            <a:prstDash val="solid"/>
            <a:headEnd type="none" w="sm" len="sm"/>
            <a:tailEnd type="none" w="sm" len="sm"/>
          </a:ln>
        </p:spPr>
        <p:txBody>
          <a:bodyPr/>
          <a:lstStyle/>
          <a:p>
            <a:endParaRPr lang="tr-TR"/>
          </a:p>
        </p:txBody>
      </p:sp>
      <p:sp>
        <p:nvSpPr>
          <p:cNvPr id="4" name="Freeform 4"/>
          <p:cNvSpPr/>
          <p:nvPr/>
        </p:nvSpPr>
        <p:spPr>
          <a:xfrm>
            <a:off x="11181559" y="2921832"/>
            <a:ext cx="5891161" cy="3853402"/>
          </a:xfrm>
          <a:custGeom>
            <a:avLst/>
            <a:gdLst/>
            <a:ahLst/>
            <a:cxnLst/>
            <a:rect l="l" t="t" r="r" b="b"/>
            <a:pathLst>
              <a:path w="5891161" h="3853402">
                <a:moveTo>
                  <a:pt x="0" y="0"/>
                </a:moveTo>
                <a:lnTo>
                  <a:pt x="5891161" y="0"/>
                </a:lnTo>
                <a:lnTo>
                  <a:pt x="5891161" y="3853401"/>
                </a:lnTo>
                <a:lnTo>
                  <a:pt x="0" y="3853401"/>
                </a:lnTo>
                <a:lnTo>
                  <a:pt x="0" y="0"/>
                </a:lnTo>
                <a:close/>
              </a:path>
            </a:pathLst>
          </a:custGeom>
          <a:blipFill>
            <a:blip r:embed="rId2"/>
            <a:stretch>
              <a:fillRect r="-16483"/>
            </a:stretch>
          </a:blipFill>
        </p:spPr>
        <p:txBody>
          <a:bodyPr/>
          <a:lstStyle/>
          <a:p>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1ED"/>
        </a:solidFill>
        <a:effectLst/>
      </p:bgPr>
    </p:bg>
    <p:spTree>
      <p:nvGrpSpPr>
        <p:cNvPr id="1" name=""/>
        <p:cNvGrpSpPr/>
        <p:nvPr/>
      </p:nvGrpSpPr>
      <p:grpSpPr>
        <a:xfrm>
          <a:off x="0" y="0"/>
          <a:ext cx="0" cy="0"/>
          <a:chOff x="0" y="0"/>
          <a:chExt cx="0" cy="0"/>
        </a:xfrm>
      </p:grpSpPr>
      <p:sp>
        <p:nvSpPr>
          <p:cNvPr id="2" name="TextBox 2"/>
          <p:cNvSpPr txBox="1"/>
          <p:nvPr/>
        </p:nvSpPr>
        <p:spPr>
          <a:xfrm>
            <a:off x="1310935" y="2323368"/>
            <a:ext cx="15666130" cy="5060131"/>
          </a:xfrm>
          <a:prstGeom prst="rect">
            <a:avLst/>
          </a:prstGeom>
        </p:spPr>
        <p:txBody>
          <a:bodyPr lIns="0" tIns="0" rIns="0" bIns="0" rtlCol="0" anchor="t">
            <a:spAutoFit/>
          </a:bodyPr>
          <a:lstStyle/>
          <a:p>
            <a:pPr>
              <a:lnSpc>
                <a:spcPts val="5645"/>
              </a:lnSpc>
            </a:pPr>
            <a:r>
              <a:rPr lang="en-US" sz="4032">
                <a:solidFill>
                  <a:srgbClr val="42341E"/>
                </a:solidFill>
                <a:latin typeface="Times New Roman Bold"/>
              </a:rPr>
              <a:t>Hedef 2'nin sonuçlarına göre, meslekler arası değer ve bir hekimle etkileşimde rotasyon başında herhangi bir fark yokken aynı şekilde rotasyon sonunda da iki grup arasında önemli bir fark bulunmamıştır. İki grubun da toplam ISVS puanlarında rotasyonun başından sonuna kadar önemli artışlar olmuştur. Bu sebepten ötürü Meslekler Arası Değer Verme ve Sosyalleşme Ölçeği (ISVS)’nin belirli alt ölçekleri için bir post hoc analizi yapılmıştır. </a:t>
            </a:r>
          </a:p>
        </p:txBody>
      </p:sp>
      <p:sp>
        <p:nvSpPr>
          <p:cNvPr id="3" name="AutoShape 3"/>
          <p:cNvSpPr/>
          <p:nvPr/>
        </p:nvSpPr>
        <p:spPr>
          <a:xfrm>
            <a:off x="2323721" y="9263062"/>
            <a:ext cx="15964279" cy="0"/>
          </a:xfrm>
          <a:prstGeom prst="line">
            <a:avLst/>
          </a:prstGeom>
          <a:ln w="9525" cap="flat">
            <a:solidFill>
              <a:srgbClr val="42341E"/>
            </a:solidFill>
            <a:prstDash val="solid"/>
            <a:headEnd type="none" w="sm" len="sm"/>
            <a:tailEnd type="none" w="sm" len="sm"/>
          </a:ln>
        </p:spPr>
        <p:txBody>
          <a:bodyPr/>
          <a:lstStyle/>
          <a:p>
            <a:endParaRPr lang="tr-T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1ED"/>
        </a:solidFill>
        <a:effectLst/>
      </p:bgPr>
    </p:bg>
    <p:spTree>
      <p:nvGrpSpPr>
        <p:cNvPr id="1" name=""/>
        <p:cNvGrpSpPr/>
        <p:nvPr/>
      </p:nvGrpSpPr>
      <p:grpSpPr>
        <a:xfrm>
          <a:off x="0" y="0"/>
          <a:ext cx="0" cy="0"/>
          <a:chOff x="0" y="0"/>
          <a:chExt cx="0" cy="0"/>
        </a:xfrm>
      </p:grpSpPr>
      <p:sp>
        <p:nvSpPr>
          <p:cNvPr id="2" name="AutoShape 2"/>
          <p:cNvSpPr/>
          <p:nvPr/>
        </p:nvSpPr>
        <p:spPr>
          <a:xfrm>
            <a:off x="0" y="1843974"/>
            <a:ext cx="18288000" cy="0"/>
          </a:xfrm>
          <a:prstGeom prst="line">
            <a:avLst/>
          </a:prstGeom>
          <a:ln w="9525" cap="flat">
            <a:solidFill>
              <a:srgbClr val="42341E"/>
            </a:solidFill>
            <a:prstDash val="solid"/>
            <a:headEnd type="none" w="sm" len="sm"/>
            <a:tailEnd type="none" w="sm" len="sm"/>
          </a:ln>
        </p:spPr>
        <p:txBody>
          <a:bodyPr/>
          <a:lstStyle/>
          <a:p>
            <a:endParaRPr lang="tr-TR"/>
          </a:p>
        </p:txBody>
      </p:sp>
      <p:sp>
        <p:nvSpPr>
          <p:cNvPr id="3" name="TextBox 3"/>
          <p:cNvSpPr txBox="1"/>
          <p:nvPr/>
        </p:nvSpPr>
        <p:spPr>
          <a:xfrm>
            <a:off x="1696304" y="3192801"/>
            <a:ext cx="15303552" cy="4583323"/>
          </a:xfrm>
          <a:prstGeom prst="rect">
            <a:avLst/>
          </a:prstGeom>
        </p:spPr>
        <p:txBody>
          <a:bodyPr lIns="0" tIns="0" rIns="0" bIns="0" rtlCol="0" anchor="t">
            <a:spAutoFit/>
          </a:bodyPr>
          <a:lstStyle/>
          <a:p>
            <a:pPr>
              <a:lnSpc>
                <a:spcPts val="5150"/>
              </a:lnSpc>
            </a:pPr>
            <a:r>
              <a:rPr lang="en-US" sz="3679">
                <a:solidFill>
                  <a:srgbClr val="42341E"/>
                </a:solidFill>
                <a:latin typeface="Times New Roman Bold"/>
              </a:rPr>
              <a:t>Rotasyon sonunda konfor ve değer alt ölçekleri için iki grup arasında bir fark görülmemiştir. Yetenek alt ölçeği için rotasyon başında anlamlı bir fark görülmemiştir ve kontrol grubunda rotasyon sonunda da bir değişiklik olmamıştır. Ancak müdahale grubunda rotasyonun başından sonuna kadar öğrencilerin algılama yeteneğinde anlamlı ölçüde bir artış gözlemlenmiştir. Ayrıca hem kontrol hem de müdahale grubunda doktorla etkileşim sorusuna verilen yanıtlarda öncesinden sonrasına istatiksel olarak bir artış olmuştur.</a:t>
            </a:r>
          </a:p>
        </p:txBody>
      </p:sp>
      <p:sp>
        <p:nvSpPr>
          <p:cNvPr id="4" name="AutoShape 4"/>
          <p:cNvSpPr/>
          <p:nvPr/>
        </p:nvSpPr>
        <p:spPr>
          <a:xfrm>
            <a:off x="2323721" y="9258300"/>
            <a:ext cx="15964279" cy="0"/>
          </a:xfrm>
          <a:prstGeom prst="line">
            <a:avLst/>
          </a:prstGeom>
          <a:ln w="9525" cap="flat">
            <a:solidFill>
              <a:srgbClr val="42341E"/>
            </a:solidFill>
            <a:prstDash val="solid"/>
            <a:headEnd type="none" w="sm" len="sm"/>
            <a:tailEnd type="none" w="sm" len="sm"/>
          </a:ln>
        </p:spPr>
        <p:txBody>
          <a:bodyPr/>
          <a:lstStyle/>
          <a:p>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1ED"/>
        </a:solidFill>
        <a:effectLst/>
      </p:bgPr>
    </p:bg>
    <p:spTree>
      <p:nvGrpSpPr>
        <p:cNvPr id="1" name=""/>
        <p:cNvGrpSpPr/>
        <p:nvPr/>
      </p:nvGrpSpPr>
      <p:grpSpPr>
        <a:xfrm>
          <a:off x="0" y="0"/>
          <a:ext cx="0" cy="0"/>
          <a:chOff x="0" y="0"/>
          <a:chExt cx="0" cy="0"/>
        </a:xfrm>
      </p:grpSpPr>
      <p:sp>
        <p:nvSpPr>
          <p:cNvPr id="2" name="AutoShape 2"/>
          <p:cNvSpPr/>
          <p:nvPr/>
        </p:nvSpPr>
        <p:spPr>
          <a:xfrm>
            <a:off x="0" y="1843974"/>
            <a:ext cx="18288000" cy="0"/>
          </a:xfrm>
          <a:prstGeom prst="line">
            <a:avLst/>
          </a:prstGeom>
          <a:ln w="9525" cap="flat">
            <a:solidFill>
              <a:srgbClr val="42341E"/>
            </a:solidFill>
            <a:prstDash val="solid"/>
            <a:headEnd type="none" w="sm" len="sm"/>
            <a:tailEnd type="none" w="sm" len="sm"/>
          </a:ln>
        </p:spPr>
        <p:txBody>
          <a:bodyPr/>
          <a:lstStyle/>
          <a:p>
            <a:endParaRPr lang="tr-TR"/>
          </a:p>
        </p:txBody>
      </p:sp>
      <p:sp>
        <p:nvSpPr>
          <p:cNvPr id="3" name="TextBox 3"/>
          <p:cNvSpPr txBox="1"/>
          <p:nvPr/>
        </p:nvSpPr>
        <p:spPr>
          <a:xfrm>
            <a:off x="1860369" y="2859108"/>
            <a:ext cx="14567261" cy="5269758"/>
          </a:xfrm>
          <a:prstGeom prst="rect">
            <a:avLst/>
          </a:prstGeom>
        </p:spPr>
        <p:txBody>
          <a:bodyPr lIns="0" tIns="0" rIns="0" bIns="0" rtlCol="0" anchor="t">
            <a:spAutoFit/>
          </a:bodyPr>
          <a:lstStyle/>
          <a:p>
            <a:pPr>
              <a:lnSpc>
                <a:spcPts val="4590"/>
              </a:lnSpc>
            </a:pPr>
            <a:r>
              <a:rPr lang="en-US" sz="3279">
                <a:solidFill>
                  <a:srgbClr val="42341E"/>
                </a:solidFill>
                <a:latin typeface="Times New Roman Bold"/>
              </a:rPr>
              <a:t>Hedef 3'ü yanıtlamak için yapılan değerlendirmelerin nitel bir incelemesi, eczacılık öğrencilerinden gelen rotasyon sonrası değerlendirmeler üzerine yapılmıştır. Genel olarak rotasyonun ilk başlangıcından itibaren çok az değişiklik yapılması gerekmiştir. Rotasyon, ihtiyaç duyulan kaynakları en aza indirmek için mevcut klinik bakım ekibini ve mevcut rotasyon yapısını kullanacak şekilde tasarlanmıştır. Buna göre eczacılık öğrencileri tıp asistanları ile çalışmanın genel olarak faydalı olduğunu ifade etmişlerdir. Onlarla konuşurken kendilerini daha rahat hissettiklerini ve meslekler arası bir ortamda çalışmanın kendilerine yardımcı olduğunu belirtmişlerdir.</a:t>
            </a:r>
          </a:p>
        </p:txBody>
      </p:sp>
      <p:sp>
        <p:nvSpPr>
          <p:cNvPr id="4" name="AutoShape 4"/>
          <p:cNvSpPr/>
          <p:nvPr/>
        </p:nvSpPr>
        <p:spPr>
          <a:xfrm>
            <a:off x="2323721" y="9258300"/>
            <a:ext cx="15964279" cy="0"/>
          </a:xfrm>
          <a:prstGeom prst="line">
            <a:avLst/>
          </a:prstGeom>
          <a:ln w="9525" cap="flat">
            <a:solidFill>
              <a:srgbClr val="42341E"/>
            </a:solidFill>
            <a:prstDash val="solid"/>
            <a:headEnd type="none" w="sm" len="sm"/>
            <a:tailEnd type="none" w="sm" len="sm"/>
          </a:ln>
        </p:spPr>
        <p:txBody>
          <a:bodyPr/>
          <a:lstStyle/>
          <a:p>
            <a:endParaRPr lang="tr-T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1ED"/>
        </a:solidFill>
        <a:effectLst/>
      </p:bgPr>
    </p:bg>
    <p:spTree>
      <p:nvGrpSpPr>
        <p:cNvPr id="1" name=""/>
        <p:cNvGrpSpPr/>
        <p:nvPr/>
      </p:nvGrpSpPr>
      <p:grpSpPr>
        <a:xfrm>
          <a:off x="0" y="0"/>
          <a:ext cx="0" cy="0"/>
          <a:chOff x="0" y="0"/>
          <a:chExt cx="0" cy="0"/>
        </a:xfrm>
      </p:grpSpPr>
      <p:sp>
        <p:nvSpPr>
          <p:cNvPr id="2" name="AutoShape 2"/>
          <p:cNvSpPr/>
          <p:nvPr/>
        </p:nvSpPr>
        <p:spPr>
          <a:xfrm>
            <a:off x="0" y="1843974"/>
            <a:ext cx="18288000" cy="0"/>
          </a:xfrm>
          <a:prstGeom prst="line">
            <a:avLst/>
          </a:prstGeom>
          <a:ln w="9525" cap="flat">
            <a:solidFill>
              <a:srgbClr val="42341E"/>
            </a:solidFill>
            <a:prstDash val="solid"/>
            <a:headEnd type="none" w="sm" len="sm"/>
            <a:tailEnd type="none" w="sm" len="sm"/>
          </a:ln>
        </p:spPr>
        <p:txBody>
          <a:bodyPr/>
          <a:lstStyle/>
          <a:p>
            <a:endParaRPr lang="tr-TR"/>
          </a:p>
        </p:txBody>
      </p:sp>
      <p:sp>
        <p:nvSpPr>
          <p:cNvPr id="3" name="TextBox 3"/>
          <p:cNvSpPr txBox="1"/>
          <p:nvPr/>
        </p:nvSpPr>
        <p:spPr>
          <a:xfrm>
            <a:off x="1362502" y="2507236"/>
            <a:ext cx="8115300" cy="6545001"/>
          </a:xfrm>
          <a:prstGeom prst="rect">
            <a:avLst/>
          </a:prstGeom>
        </p:spPr>
        <p:txBody>
          <a:bodyPr lIns="0" tIns="0" rIns="0" bIns="0" rtlCol="0" anchor="t">
            <a:spAutoFit/>
          </a:bodyPr>
          <a:lstStyle/>
          <a:p>
            <a:pPr>
              <a:lnSpc>
                <a:spcPts val="4651"/>
              </a:lnSpc>
            </a:pPr>
            <a:r>
              <a:rPr lang="en-US" sz="3322">
                <a:solidFill>
                  <a:srgbClr val="42341E"/>
                </a:solidFill>
                <a:latin typeface="Times New Roman Bold"/>
              </a:rPr>
              <a:t>Eczacılık öğrencileri ve doktorlar arasındaki etkileşimleri tanımlayan veriler sınırlıdır. Yapılan başka bir çalışmaya göre tıpta uzmanlık öğrencileri son sınıf eczacılık öğrencilerinin eğitmeni olmuştur ve buna göre öğrencilerin yaklaşık %60'ı bir eczacı olarak kendilerine daha fazla güvendiklerini belirtmişlerdir. Ancak çalışmada meslekler arası işbirliği ve değer verme değerlendirilmemiştir. </a:t>
            </a:r>
          </a:p>
          <a:p>
            <a:pPr>
              <a:lnSpc>
                <a:spcPts val="4651"/>
              </a:lnSpc>
            </a:pPr>
            <a:endParaRPr lang="en-US" sz="3322">
              <a:solidFill>
                <a:srgbClr val="42341E"/>
              </a:solidFill>
              <a:latin typeface="Times New Roman Bold"/>
            </a:endParaRPr>
          </a:p>
        </p:txBody>
      </p:sp>
      <p:sp>
        <p:nvSpPr>
          <p:cNvPr id="4" name="AutoShape 4"/>
          <p:cNvSpPr/>
          <p:nvPr/>
        </p:nvSpPr>
        <p:spPr>
          <a:xfrm>
            <a:off x="2323721" y="9253538"/>
            <a:ext cx="15964279" cy="0"/>
          </a:xfrm>
          <a:prstGeom prst="line">
            <a:avLst/>
          </a:prstGeom>
          <a:ln w="9525" cap="flat">
            <a:solidFill>
              <a:srgbClr val="42341E"/>
            </a:solidFill>
            <a:prstDash val="solid"/>
            <a:headEnd type="none" w="sm" len="sm"/>
            <a:tailEnd type="none" w="sm" len="sm"/>
          </a:ln>
        </p:spPr>
        <p:txBody>
          <a:bodyPr/>
          <a:lstStyle/>
          <a:p>
            <a:endParaRPr lang="tr-TR"/>
          </a:p>
        </p:txBody>
      </p:sp>
      <p:pic>
        <p:nvPicPr>
          <p:cNvPr id="5" name="Picture 5"/>
          <p:cNvPicPr>
            <a:picLocks noChangeAspect="1"/>
          </p:cNvPicPr>
          <p:nvPr/>
        </p:nvPicPr>
        <p:blipFill>
          <a:blip r:embed="rId2"/>
          <a:stretch>
            <a:fillRect/>
          </a:stretch>
        </p:blipFill>
        <p:spPr>
          <a:xfrm>
            <a:off x="10605845" y="2434787"/>
            <a:ext cx="6960376" cy="6232702"/>
          </a:xfrm>
          <a:prstGeom prst="rect">
            <a:avLst/>
          </a:prstGeom>
        </p:spPr>
      </p:pic>
      <p:sp>
        <p:nvSpPr>
          <p:cNvPr id="6" name="TextBox 6"/>
          <p:cNvSpPr txBox="1"/>
          <p:nvPr/>
        </p:nvSpPr>
        <p:spPr>
          <a:xfrm>
            <a:off x="1028700" y="974990"/>
            <a:ext cx="9860756" cy="775212"/>
          </a:xfrm>
          <a:prstGeom prst="rect">
            <a:avLst/>
          </a:prstGeom>
        </p:spPr>
        <p:txBody>
          <a:bodyPr lIns="0" tIns="0" rIns="0" bIns="0" rtlCol="0" anchor="t">
            <a:spAutoFit/>
          </a:bodyPr>
          <a:lstStyle/>
          <a:p>
            <a:pPr algn="ctr">
              <a:lnSpc>
                <a:spcPts val="6440"/>
              </a:lnSpc>
            </a:pPr>
            <a:r>
              <a:rPr lang="en-US" sz="4400" dirty="0">
                <a:solidFill>
                  <a:srgbClr val="665A07"/>
                </a:solidFill>
                <a:latin typeface="Times New Roman Bold"/>
              </a:rPr>
              <a:t>BENZERSİZ BİR ÇALIŞMA MIDIR?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1ED"/>
        </a:solidFill>
        <a:effectLst/>
      </p:bgPr>
    </p:bg>
    <p:spTree>
      <p:nvGrpSpPr>
        <p:cNvPr id="1" name=""/>
        <p:cNvGrpSpPr/>
        <p:nvPr/>
      </p:nvGrpSpPr>
      <p:grpSpPr>
        <a:xfrm>
          <a:off x="0" y="0"/>
          <a:ext cx="0" cy="0"/>
          <a:chOff x="0" y="0"/>
          <a:chExt cx="0" cy="0"/>
        </a:xfrm>
      </p:grpSpPr>
      <p:sp>
        <p:nvSpPr>
          <p:cNvPr id="2" name="AutoShape 2"/>
          <p:cNvSpPr/>
          <p:nvPr/>
        </p:nvSpPr>
        <p:spPr>
          <a:xfrm>
            <a:off x="0" y="1843974"/>
            <a:ext cx="18288000" cy="0"/>
          </a:xfrm>
          <a:prstGeom prst="line">
            <a:avLst/>
          </a:prstGeom>
          <a:ln w="9525" cap="flat">
            <a:solidFill>
              <a:srgbClr val="42341E"/>
            </a:solidFill>
            <a:prstDash val="solid"/>
            <a:headEnd type="none" w="sm" len="sm"/>
            <a:tailEnd type="none" w="sm" len="sm"/>
          </a:ln>
        </p:spPr>
        <p:txBody>
          <a:bodyPr/>
          <a:lstStyle/>
          <a:p>
            <a:endParaRPr lang="tr-TR"/>
          </a:p>
        </p:txBody>
      </p:sp>
      <p:sp>
        <p:nvSpPr>
          <p:cNvPr id="3" name="TextBox 3"/>
          <p:cNvSpPr txBox="1"/>
          <p:nvPr/>
        </p:nvSpPr>
        <p:spPr>
          <a:xfrm>
            <a:off x="2323721" y="3149621"/>
            <a:ext cx="13422121" cy="4688733"/>
          </a:xfrm>
          <a:prstGeom prst="rect">
            <a:avLst/>
          </a:prstGeom>
        </p:spPr>
        <p:txBody>
          <a:bodyPr lIns="0" tIns="0" rIns="0" bIns="0" rtlCol="0" anchor="t">
            <a:spAutoFit/>
          </a:bodyPr>
          <a:lstStyle/>
          <a:p>
            <a:pPr>
              <a:lnSpc>
                <a:spcPts val="4590"/>
              </a:lnSpc>
            </a:pPr>
            <a:r>
              <a:rPr lang="en-US" sz="3279">
                <a:solidFill>
                  <a:srgbClr val="42341E"/>
                </a:solidFill>
                <a:latin typeface="Times New Roman Bold"/>
              </a:rPr>
              <a:t>Son olarak rotasyonun uygulanabilirliği ve sürdürülebilirliği gözden geçirilmiştir. Rotasyonun sürdürülebilirliği bu tür deneyimlerin 6 yıl boyunca sunulmasıyla kanıtlanmıştır. Bu rotasyon için herhangi bir mali kaynağa ihtiyaç duyulmamış, bu da rotasyonu uygulanması pratik bir rotasyon haline getirmiştir. Eczacılık ekibine bir tıp asistanının eklenmesi fazladan iş yükü oluşturmamıştır. </a:t>
            </a:r>
          </a:p>
          <a:p>
            <a:pPr>
              <a:lnSpc>
                <a:spcPts val="4590"/>
              </a:lnSpc>
            </a:pPr>
            <a:r>
              <a:rPr lang="en-US" sz="3279">
                <a:solidFill>
                  <a:srgbClr val="42341E"/>
                </a:solidFill>
                <a:latin typeface="Times New Roman Bold"/>
              </a:rPr>
              <a:t>Ayrıca bu çalışmada tıp asistanlarının seçmeli olan rotasyona katılmayı tercih etmemeleri gibi kısıtlamalar da mevcuttur.</a:t>
            </a:r>
          </a:p>
        </p:txBody>
      </p:sp>
      <p:sp>
        <p:nvSpPr>
          <p:cNvPr id="4" name="AutoShape 4"/>
          <p:cNvSpPr/>
          <p:nvPr/>
        </p:nvSpPr>
        <p:spPr>
          <a:xfrm>
            <a:off x="2323721" y="9258300"/>
            <a:ext cx="15964279" cy="0"/>
          </a:xfrm>
          <a:prstGeom prst="line">
            <a:avLst/>
          </a:prstGeom>
          <a:ln w="9525" cap="flat">
            <a:solidFill>
              <a:srgbClr val="42341E"/>
            </a:solidFill>
            <a:prstDash val="solid"/>
            <a:headEnd type="none" w="sm" len="sm"/>
            <a:tailEnd type="none" w="sm" len="sm"/>
          </a:ln>
        </p:spPr>
        <p:txBody>
          <a:bodyPr/>
          <a:lstStyle/>
          <a:p>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1ED"/>
        </a:solidFill>
        <a:effectLst/>
      </p:bgPr>
    </p:bg>
    <p:spTree>
      <p:nvGrpSpPr>
        <p:cNvPr id="1" name=""/>
        <p:cNvGrpSpPr/>
        <p:nvPr/>
      </p:nvGrpSpPr>
      <p:grpSpPr>
        <a:xfrm>
          <a:off x="0" y="0"/>
          <a:ext cx="0" cy="0"/>
          <a:chOff x="0" y="0"/>
          <a:chExt cx="0" cy="0"/>
        </a:xfrm>
      </p:grpSpPr>
      <p:sp>
        <p:nvSpPr>
          <p:cNvPr id="2" name="AutoShape 2"/>
          <p:cNvSpPr/>
          <p:nvPr/>
        </p:nvSpPr>
        <p:spPr>
          <a:xfrm>
            <a:off x="0" y="1843974"/>
            <a:ext cx="18288000" cy="0"/>
          </a:xfrm>
          <a:prstGeom prst="line">
            <a:avLst/>
          </a:prstGeom>
          <a:ln w="9525" cap="flat">
            <a:solidFill>
              <a:srgbClr val="42341E"/>
            </a:solidFill>
            <a:prstDash val="solid"/>
            <a:headEnd type="none" w="sm" len="sm"/>
            <a:tailEnd type="none" w="sm" len="sm"/>
          </a:ln>
        </p:spPr>
        <p:txBody>
          <a:bodyPr/>
          <a:lstStyle/>
          <a:p>
            <a:endParaRPr lang="tr-TR"/>
          </a:p>
        </p:txBody>
      </p:sp>
      <p:sp>
        <p:nvSpPr>
          <p:cNvPr id="3" name="Freeform 3"/>
          <p:cNvSpPr/>
          <p:nvPr/>
        </p:nvSpPr>
        <p:spPr>
          <a:xfrm>
            <a:off x="10232774" y="2836974"/>
            <a:ext cx="7678833" cy="5610614"/>
          </a:xfrm>
          <a:custGeom>
            <a:avLst/>
            <a:gdLst/>
            <a:ahLst/>
            <a:cxnLst/>
            <a:rect l="l" t="t" r="r" b="b"/>
            <a:pathLst>
              <a:path w="7678833" h="5610614">
                <a:moveTo>
                  <a:pt x="0" y="0"/>
                </a:moveTo>
                <a:lnTo>
                  <a:pt x="7678833" y="0"/>
                </a:lnTo>
                <a:lnTo>
                  <a:pt x="7678833" y="5610613"/>
                </a:lnTo>
                <a:lnTo>
                  <a:pt x="0" y="5610613"/>
                </a:lnTo>
                <a:lnTo>
                  <a:pt x="0" y="0"/>
                </a:lnTo>
                <a:close/>
              </a:path>
            </a:pathLst>
          </a:custGeom>
          <a:blipFill>
            <a:blip r:embed="rId2"/>
            <a:stretch>
              <a:fillRect l="-32601"/>
            </a:stretch>
          </a:blipFill>
        </p:spPr>
        <p:txBody>
          <a:bodyPr/>
          <a:lstStyle/>
          <a:p>
            <a:endParaRPr lang="tr-TR"/>
          </a:p>
        </p:txBody>
      </p:sp>
      <p:sp>
        <p:nvSpPr>
          <p:cNvPr id="4" name="TextBox 4"/>
          <p:cNvSpPr txBox="1"/>
          <p:nvPr/>
        </p:nvSpPr>
        <p:spPr>
          <a:xfrm>
            <a:off x="785935" y="2390429"/>
            <a:ext cx="9113038" cy="6057158"/>
          </a:xfrm>
          <a:prstGeom prst="rect">
            <a:avLst/>
          </a:prstGeom>
        </p:spPr>
        <p:txBody>
          <a:bodyPr lIns="0" tIns="0" rIns="0" bIns="0" rtlCol="0" anchor="t">
            <a:spAutoFit/>
          </a:bodyPr>
          <a:lstStyle/>
          <a:p>
            <a:pPr>
              <a:lnSpc>
                <a:spcPts val="5290"/>
              </a:lnSpc>
            </a:pPr>
            <a:endParaRPr/>
          </a:p>
          <a:p>
            <a:pPr>
              <a:lnSpc>
                <a:spcPts val="5290"/>
              </a:lnSpc>
            </a:pPr>
            <a:r>
              <a:rPr lang="en-US" sz="3779">
                <a:solidFill>
                  <a:srgbClr val="42341E"/>
                </a:solidFill>
                <a:latin typeface="Times New Roman Bold"/>
              </a:rPr>
              <a:t>Bu çalışmanın amacı eczacılık öğrencilerinin </a:t>
            </a:r>
            <a:r>
              <a:rPr lang="en-US" sz="3779">
                <a:solidFill>
                  <a:srgbClr val="CB6CE6"/>
                </a:solidFill>
                <a:latin typeface="Times New Roman Bold"/>
              </a:rPr>
              <a:t>sosyal fobi</a:t>
            </a:r>
            <a:r>
              <a:rPr lang="en-US" sz="3779">
                <a:solidFill>
                  <a:srgbClr val="42341E"/>
                </a:solidFill>
                <a:latin typeface="Times New Roman Bold"/>
              </a:rPr>
              <a:t>, </a:t>
            </a:r>
            <a:r>
              <a:rPr lang="en-US" sz="3779">
                <a:solidFill>
                  <a:srgbClr val="13989F"/>
                </a:solidFill>
                <a:latin typeface="Times New Roman Bold"/>
              </a:rPr>
              <a:t>iletişim kaygısı</a:t>
            </a:r>
            <a:r>
              <a:rPr lang="en-US" sz="3779">
                <a:solidFill>
                  <a:srgbClr val="42341E"/>
                </a:solidFill>
                <a:latin typeface="Times New Roman Bold"/>
              </a:rPr>
              <a:t>, </a:t>
            </a:r>
            <a:r>
              <a:rPr lang="en-US" sz="3779">
                <a:solidFill>
                  <a:srgbClr val="00BF63"/>
                </a:solidFill>
                <a:latin typeface="Times New Roman Bold"/>
              </a:rPr>
              <a:t>meslekler arası</a:t>
            </a:r>
            <a:r>
              <a:rPr lang="en-US" sz="3779">
                <a:solidFill>
                  <a:srgbClr val="42341E"/>
                </a:solidFill>
                <a:latin typeface="Times New Roman Bold"/>
              </a:rPr>
              <a:t> </a:t>
            </a:r>
            <a:r>
              <a:rPr lang="en-US" sz="3779">
                <a:solidFill>
                  <a:srgbClr val="00BF63"/>
                </a:solidFill>
                <a:latin typeface="Times New Roman Bold"/>
              </a:rPr>
              <a:t>sosyalleşme</a:t>
            </a:r>
            <a:r>
              <a:rPr lang="en-US" sz="3779">
                <a:solidFill>
                  <a:srgbClr val="42341E"/>
                </a:solidFill>
                <a:latin typeface="Times New Roman Bold"/>
              </a:rPr>
              <a:t> ve </a:t>
            </a:r>
            <a:r>
              <a:rPr lang="en-US" sz="3779">
                <a:solidFill>
                  <a:srgbClr val="FF914D"/>
                </a:solidFill>
                <a:latin typeface="Times New Roman Bold"/>
              </a:rPr>
              <a:t>değer yargılarını</a:t>
            </a:r>
            <a:r>
              <a:rPr lang="en-US" sz="3779">
                <a:solidFill>
                  <a:srgbClr val="42341E"/>
                </a:solidFill>
                <a:latin typeface="Times New Roman Bold"/>
              </a:rPr>
              <a:t> değerlendirmektir. Meslekler arası sosyalleşme, meslekler arası ekiplere verilen değer ve bir doktorla etkileşime girme rahatlığı değerlendirilmiştir. Uygulanabilirlik ve sürdürülebilirlik de değerlendirilmiştir.</a:t>
            </a:r>
          </a:p>
        </p:txBody>
      </p:sp>
      <p:sp>
        <p:nvSpPr>
          <p:cNvPr id="5" name="TextBox 5"/>
          <p:cNvSpPr txBox="1"/>
          <p:nvPr/>
        </p:nvSpPr>
        <p:spPr>
          <a:xfrm>
            <a:off x="1028700" y="819150"/>
            <a:ext cx="16230600" cy="1024824"/>
          </a:xfrm>
          <a:prstGeom prst="rect">
            <a:avLst/>
          </a:prstGeom>
        </p:spPr>
        <p:txBody>
          <a:bodyPr lIns="0" tIns="0" rIns="0" bIns="0" rtlCol="0" anchor="t">
            <a:spAutoFit/>
          </a:bodyPr>
          <a:lstStyle/>
          <a:p>
            <a:pPr>
              <a:lnSpc>
                <a:spcPts val="7563"/>
              </a:lnSpc>
            </a:pPr>
            <a:r>
              <a:rPr lang="en-US" sz="5402">
                <a:solidFill>
                  <a:srgbClr val="004AAD"/>
                </a:solidFill>
                <a:latin typeface="Times New Roman Bold"/>
              </a:rPr>
              <a:t>AMAÇ</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F1ED"/>
        </a:solidFill>
        <a:effectLst/>
      </p:bgPr>
    </p:bg>
    <p:spTree>
      <p:nvGrpSpPr>
        <p:cNvPr id="1" name=""/>
        <p:cNvGrpSpPr/>
        <p:nvPr/>
      </p:nvGrpSpPr>
      <p:grpSpPr>
        <a:xfrm>
          <a:off x="0" y="0"/>
          <a:ext cx="0" cy="0"/>
          <a:chOff x="0" y="0"/>
          <a:chExt cx="0" cy="0"/>
        </a:xfrm>
      </p:grpSpPr>
      <p:sp>
        <p:nvSpPr>
          <p:cNvPr id="2" name="AutoShape 2"/>
          <p:cNvSpPr/>
          <p:nvPr/>
        </p:nvSpPr>
        <p:spPr>
          <a:xfrm>
            <a:off x="0" y="1843974"/>
            <a:ext cx="18288000" cy="0"/>
          </a:xfrm>
          <a:prstGeom prst="line">
            <a:avLst/>
          </a:prstGeom>
          <a:ln w="9525" cap="flat">
            <a:solidFill>
              <a:srgbClr val="42341E"/>
            </a:solidFill>
            <a:prstDash val="solid"/>
            <a:headEnd type="none" w="sm" len="sm"/>
            <a:tailEnd type="none" w="sm" len="sm"/>
          </a:ln>
        </p:spPr>
        <p:txBody>
          <a:bodyPr/>
          <a:lstStyle/>
          <a:p>
            <a:endParaRPr lang="tr-TR"/>
          </a:p>
        </p:txBody>
      </p:sp>
      <p:sp>
        <p:nvSpPr>
          <p:cNvPr id="3" name="TextBox 3"/>
          <p:cNvSpPr txBox="1"/>
          <p:nvPr/>
        </p:nvSpPr>
        <p:spPr>
          <a:xfrm>
            <a:off x="2778906" y="3149621"/>
            <a:ext cx="12187791" cy="4688733"/>
          </a:xfrm>
          <a:prstGeom prst="rect">
            <a:avLst/>
          </a:prstGeom>
        </p:spPr>
        <p:txBody>
          <a:bodyPr lIns="0" tIns="0" rIns="0" bIns="0" rtlCol="0" anchor="t">
            <a:spAutoFit/>
          </a:bodyPr>
          <a:lstStyle/>
          <a:p>
            <a:pPr>
              <a:lnSpc>
                <a:spcPts val="4590"/>
              </a:lnSpc>
            </a:pPr>
            <a:r>
              <a:rPr lang="en-US" sz="3279">
                <a:solidFill>
                  <a:srgbClr val="42341E"/>
                </a:solidFill>
                <a:latin typeface="Times New Roman Bold"/>
              </a:rPr>
              <a:t>Birçok meslekler arası eğitim modeli öğrencilere odaklanmaktadır. Bir sağlık hizmeti ortamında uygulama yılı ve eğitim düzeyi ne olursa olsun sağlık hizmetini veren herkes öğrencidir. Klinik bakım rotasyonuna katılan öğrenciler, meslekler arası bir ekiple etkileşime girme konusunda değer verme, rahatlık ve algılama becerilerini artırmıştır. Eczacılık öğrencileri ve hekimler arasındaki bire bir etkileşim öğrencilerin hekimlerle iletişime girme konusunda rahatlıklarını ve inançlarını arttırmıştır. </a:t>
            </a:r>
          </a:p>
        </p:txBody>
      </p:sp>
      <p:sp>
        <p:nvSpPr>
          <p:cNvPr id="4" name="TextBox 4"/>
          <p:cNvSpPr txBox="1"/>
          <p:nvPr/>
        </p:nvSpPr>
        <p:spPr>
          <a:xfrm>
            <a:off x="1028700" y="819150"/>
            <a:ext cx="16230600" cy="1024824"/>
          </a:xfrm>
          <a:prstGeom prst="rect">
            <a:avLst/>
          </a:prstGeom>
        </p:spPr>
        <p:txBody>
          <a:bodyPr lIns="0" tIns="0" rIns="0" bIns="0" rtlCol="0" anchor="t">
            <a:spAutoFit/>
          </a:bodyPr>
          <a:lstStyle/>
          <a:p>
            <a:pPr>
              <a:lnSpc>
                <a:spcPts val="7563"/>
              </a:lnSpc>
            </a:pPr>
            <a:r>
              <a:rPr lang="en-US" sz="5402">
                <a:solidFill>
                  <a:srgbClr val="D6115E"/>
                </a:solidFill>
                <a:latin typeface="Times New Roman Bold"/>
              </a:rPr>
              <a:t>ÇIKARIMLAR</a:t>
            </a:r>
          </a:p>
        </p:txBody>
      </p:sp>
      <p:sp>
        <p:nvSpPr>
          <p:cNvPr id="5" name="AutoShape 5"/>
          <p:cNvSpPr/>
          <p:nvPr/>
        </p:nvSpPr>
        <p:spPr>
          <a:xfrm>
            <a:off x="2323721" y="9258300"/>
            <a:ext cx="15964279" cy="0"/>
          </a:xfrm>
          <a:prstGeom prst="line">
            <a:avLst/>
          </a:prstGeom>
          <a:ln w="9525" cap="flat">
            <a:solidFill>
              <a:srgbClr val="42341E"/>
            </a:solidFill>
            <a:prstDash val="solid"/>
            <a:headEnd type="none" w="sm" len="sm"/>
            <a:tailEnd type="none" w="sm" len="sm"/>
          </a:ln>
        </p:spPr>
        <p:txBody>
          <a:bodyPr/>
          <a:lstStyle/>
          <a:p>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F1ED"/>
        </a:solidFill>
        <a:effectLst/>
      </p:bgPr>
    </p:bg>
    <p:spTree>
      <p:nvGrpSpPr>
        <p:cNvPr id="1" name=""/>
        <p:cNvGrpSpPr/>
        <p:nvPr/>
      </p:nvGrpSpPr>
      <p:grpSpPr>
        <a:xfrm>
          <a:off x="0" y="0"/>
          <a:ext cx="0" cy="0"/>
          <a:chOff x="0" y="0"/>
          <a:chExt cx="0" cy="0"/>
        </a:xfrm>
      </p:grpSpPr>
      <p:sp>
        <p:nvSpPr>
          <p:cNvPr id="2" name="AutoShape 2"/>
          <p:cNvSpPr/>
          <p:nvPr/>
        </p:nvSpPr>
        <p:spPr>
          <a:xfrm>
            <a:off x="0" y="1843974"/>
            <a:ext cx="18288000" cy="0"/>
          </a:xfrm>
          <a:prstGeom prst="line">
            <a:avLst/>
          </a:prstGeom>
          <a:ln w="9525" cap="flat">
            <a:solidFill>
              <a:srgbClr val="42341E"/>
            </a:solidFill>
            <a:prstDash val="solid"/>
            <a:headEnd type="none" w="sm" len="sm"/>
            <a:tailEnd type="none" w="sm" len="sm"/>
          </a:ln>
        </p:spPr>
        <p:txBody>
          <a:bodyPr/>
          <a:lstStyle/>
          <a:p>
            <a:endParaRPr lang="tr-TR"/>
          </a:p>
        </p:txBody>
      </p:sp>
      <p:sp>
        <p:nvSpPr>
          <p:cNvPr id="3" name="TextBox 3"/>
          <p:cNvSpPr txBox="1"/>
          <p:nvPr/>
        </p:nvSpPr>
        <p:spPr>
          <a:xfrm>
            <a:off x="1386014" y="3027734"/>
            <a:ext cx="15515971" cy="4107708"/>
          </a:xfrm>
          <a:prstGeom prst="rect">
            <a:avLst/>
          </a:prstGeom>
        </p:spPr>
        <p:txBody>
          <a:bodyPr lIns="0" tIns="0" rIns="0" bIns="0" rtlCol="0" anchor="t">
            <a:spAutoFit/>
          </a:bodyPr>
          <a:lstStyle/>
          <a:p>
            <a:pPr>
              <a:lnSpc>
                <a:spcPts val="4590"/>
              </a:lnSpc>
            </a:pPr>
            <a:r>
              <a:rPr lang="en-US" sz="3279">
                <a:solidFill>
                  <a:srgbClr val="42341E"/>
                </a:solidFill>
                <a:latin typeface="Times New Roman Bold"/>
              </a:rPr>
              <a:t>Meslekler arası eğitim hangi etik ilke ile açıklanabilir?</a:t>
            </a:r>
          </a:p>
          <a:p>
            <a:pPr>
              <a:lnSpc>
                <a:spcPts val="4590"/>
              </a:lnSpc>
            </a:pPr>
            <a:endParaRPr lang="en-US" sz="3279">
              <a:solidFill>
                <a:srgbClr val="42341E"/>
              </a:solidFill>
              <a:latin typeface="Times New Roman Bold"/>
            </a:endParaRPr>
          </a:p>
          <a:p>
            <a:pPr>
              <a:lnSpc>
                <a:spcPts val="4590"/>
              </a:lnSpc>
            </a:pPr>
            <a:r>
              <a:rPr lang="en-US" sz="3279">
                <a:solidFill>
                  <a:srgbClr val="42341E"/>
                </a:solidFill>
                <a:latin typeface="Times New Roman Bold"/>
              </a:rPr>
              <a:t>A)Özerkliğe saygı </a:t>
            </a:r>
          </a:p>
          <a:p>
            <a:pPr>
              <a:lnSpc>
                <a:spcPts val="4590"/>
              </a:lnSpc>
            </a:pPr>
            <a:r>
              <a:rPr lang="en-US" sz="3279">
                <a:solidFill>
                  <a:srgbClr val="42341E"/>
                </a:solidFill>
                <a:latin typeface="Times New Roman Bold"/>
              </a:rPr>
              <a:t>B)Zarar vermeme</a:t>
            </a:r>
          </a:p>
          <a:p>
            <a:pPr>
              <a:lnSpc>
                <a:spcPts val="4590"/>
              </a:lnSpc>
            </a:pPr>
            <a:r>
              <a:rPr lang="en-US" sz="3279">
                <a:solidFill>
                  <a:srgbClr val="13989F"/>
                </a:solidFill>
                <a:latin typeface="Times New Roman Bold"/>
              </a:rPr>
              <a:t>C)Yararlılık</a:t>
            </a:r>
          </a:p>
          <a:p>
            <a:pPr>
              <a:lnSpc>
                <a:spcPts val="4590"/>
              </a:lnSpc>
            </a:pPr>
            <a:r>
              <a:rPr lang="en-US" sz="3279">
                <a:solidFill>
                  <a:srgbClr val="42341E"/>
                </a:solidFill>
                <a:latin typeface="Times New Roman Bold"/>
              </a:rPr>
              <a:t>D)Adalet</a:t>
            </a:r>
          </a:p>
          <a:p>
            <a:pPr>
              <a:lnSpc>
                <a:spcPts val="4590"/>
              </a:lnSpc>
            </a:pPr>
            <a:r>
              <a:rPr lang="en-US" sz="3279">
                <a:solidFill>
                  <a:srgbClr val="42341E"/>
                </a:solidFill>
                <a:latin typeface="Times New Roman Bold"/>
              </a:rPr>
              <a:t>E)Gizlilik </a:t>
            </a:r>
          </a:p>
        </p:txBody>
      </p:sp>
      <p:sp>
        <p:nvSpPr>
          <p:cNvPr id="4" name="TextBox 4"/>
          <p:cNvSpPr txBox="1"/>
          <p:nvPr/>
        </p:nvSpPr>
        <p:spPr>
          <a:xfrm>
            <a:off x="1028700" y="819150"/>
            <a:ext cx="16230600" cy="1024824"/>
          </a:xfrm>
          <a:prstGeom prst="rect">
            <a:avLst/>
          </a:prstGeom>
        </p:spPr>
        <p:txBody>
          <a:bodyPr lIns="0" tIns="0" rIns="0" bIns="0" rtlCol="0" anchor="t">
            <a:spAutoFit/>
          </a:bodyPr>
          <a:lstStyle/>
          <a:p>
            <a:pPr>
              <a:lnSpc>
                <a:spcPts val="7563"/>
              </a:lnSpc>
            </a:pPr>
            <a:r>
              <a:rPr lang="en-US" sz="5402">
                <a:solidFill>
                  <a:srgbClr val="42341E"/>
                </a:solidFill>
                <a:latin typeface="Times New Roman Bold"/>
              </a:rPr>
              <a:t>SORU 1</a:t>
            </a:r>
          </a:p>
        </p:txBody>
      </p:sp>
      <p:sp>
        <p:nvSpPr>
          <p:cNvPr id="5" name="AutoShape 5"/>
          <p:cNvSpPr/>
          <p:nvPr/>
        </p:nvSpPr>
        <p:spPr>
          <a:xfrm>
            <a:off x="2323721" y="9258300"/>
            <a:ext cx="15964279" cy="0"/>
          </a:xfrm>
          <a:prstGeom prst="line">
            <a:avLst/>
          </a:prstGeom>
          <a:ln w="9525" cap="flat">
            <a:solidFill>
              <a:srgbClr val="42341E"/>
            </a:solidFill>
            <a:prstDash val="solid"/>
            <a:headEnd type="none" w="sm" len="sm"/>
            <a:tailEnd type="none" w="sm" len="sm"/>
          </a:ln>
        </p:spPr>
        <p:txBody>
          <a:bodyPr/>
          <a:lstStyle/>
          <a:p>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4F1ED"/>
        </a:solidFill>
        <a:effectLst/>
      </p:bgPr>
    </p:bg>
    <p:spTree>
      <p:nvGrpSpPr>
        <p:cNvPr id="1" name=""/>
        <p:cNvGrpSpPr/>
        <p:nvPr/>
      </p:nvGrpSpPr>
      <p:grpSpPr>
        <a:xfrm>
          <a:off x="0" y="0"/>
          <a:ext cx="0" cy="0"/>
          <a:chOff x="0" y="0"/>
          <a:chExt cx="0" cy="0"/>
        </a:xfrm>
      </p:grpSpPr>
      <p:sp>
        <p:nvSpPr>
          <p:cNvPr id="2" name="AutoShape 2"/>
          <p:cNvSpPr/>
          <p:nvPr/>
        </p:nvSpPr>
        <p:spPr>
          <a:xfrm>
            <a:off x="0" y="1843974"/>
            <a:ext cx="18288000" cy="0"/>
          </a:xfrm>
          <a:prstGeom prst="line">
            <a:avLst/>
          </a:prstGeom>
          <a:ln w="9525" cap="flat">
            <a:solidFill>
              <a:srgbClr val="42341E"/>
            </a:solidFill>
            <a:prstDash val="solid"/>
            <a:headEnd type="none" w="sm" len="sm"/>
            <a:tailEnd type="none" w="sm" len="sm"/>
          </a:ln>
        </p:spPr>
        <p:txBody>
          <a:bodyPr/>
          <a:lstStyle/>
          <a:p>
            <a:endParaRPr lang="tr-TR"/>
          </a:p>
        </p:txBody>
      </p:sp>
      <p:sp>
        <p:nvSpPr>
          <p:cNvPr id="3" name="TextBox 3"/>
          <p:cNvSpPr txBox="1"/>
          <p:nvPr/>
        </p:nvSpPr>
        <p:spPr>
          <a:xfrm>
            <a:off x="809447" y="3371528"/>
            <a:ext cx="16669106" cy="4690771"/>
          </a:xfrm>
          <a:prstGeom prst="rect">
            <a:avLst/>
          </a:prstGeom>
        </p:spPr>
        <p:txBody>
          <a:bodyPr lIns="0" tIns="0" rIns="0" bIns="0" rtlCol="0" anchor="t">
            <a:spAutoFit/>
          </a:bodyPr>
          <a:lstStyle/>
          <a:p>
            <a:pPr>
              <a:lnSpc>
                <a:spcPts val="4590"/>
              </a:lnSpc>
            </a:pPr>
            <a:r>
              <a:rPr lang="en-US" sz="3279" dirty="0" err="1">
                <a:solidFill>
                  <a:srgbClr val="42341E"/>
                </a:solidFill>
                <a:latin typeface="Times New Roman Bold"/>
              </a:rPr>
              <a:t>Aşağıdakilerden</a:t>
            </a:r>
            <a:r>
              <a:rPr lang="en-US" sz="3279" dirty="0">
                <a:solidFill>
                  <a:srgbClr val="42341E"/>
                </a:solidFill>
                <a:latin typeface="Times New Roman Bold"/>
              </a:rPr>
              <a:t> </a:t>
            </a:r>
            <a:r>
              <a:rPr lang="en-US" sz="3279" dirty="0" err="1">
                <a:solidFill>
                  <a:srgbClr val="42341E"/>
                </a:solidFill>
                <a:latin typeface="Times New Roman Bold"/>
              </a:rPr>
              <a:t>hangisi</a:t>
            </a:r>
            <a:r>
              <a:rPr lang="en-US" sz="3279" dirty="0">
                <a:solidFill>
                  <a:srgbClr val="42341E"/>
                </a:solidFill>
                <a:latin typeface="Times New Roman Bold"/>
              </a:rPr>
              <a:t>  APPE ’</a:t>
            </a:r>
            <a:r>
              <a:rPr lang="en-US" sz="3279" dirty="0" err="1">
                <a:solidFill>
                  <a:srgbClr val="42341E"/>
                </a:solidFill>
                <a:latin typeface="Times New Roman Bold"/>
              </a:rPr>
              <a:t>nin</a:t>
            </a:r>
            <a:r>
              <a:rPr lang="en-US" sz="3279" dirty="0">
                <a:solidFill>
                  <a:srgbClr val="42341E"/>
                </a:solidFill>
                <a:latin typeface="Times New Roman Bold"/>
              </a:rPr>
              <a:t> </a:t>
            </a:r>
            <a:r>
              <a:rPr lang="en-US" sz="3279" dirty="0" err="1">
                <a:solidFill>
                  <a:srgbClr val="42341E"/>
                </a:solidFill>
                <a:latin typeface="Times New Roman Bold"/>
              </a:rPr>
              <a:t>gerçekleştirildiği</a:t>
            </a:r>
            <a:r>
              <a:rPr lang="en-US" sz="3279" dirty="0">
                <a:solidFill>
                  <a:srgbClr val="42341E"/>
                </a:solidFill>
                <a:latin typeface="Times New Roman Bold"/>
              </a:rPr>
              <a:t> </a:t>
            </a:r>
            <a:r>
              <a:rPr lang="en-US" sz="3279" dirty="0" err="1">
                <a:solidFill>
                  <a:srgbClr val="42341E"/>
                </a:solidFill>
                <a:latin typeface="Times New Roman Bold"/>
              </a:rPr>
              <a:t>tıbbi</a:t>
            </a:r>
            <a:r>
              <a:rPr lang="en-US" sz="3279" dirty="0">
                <a:solidFill>
                  <a:srgbClr val="42341E"/>
                </a:solidFill>
                <a:latin typeface="Times New Roman Bold"/>
              </a:rPr>
              <a:t> </a:t>
            </a:r>
            <a:r>
              <a:rPr lang="en-US" sz="3279" dirty="0" err="1">
                <a:solidFill>
                  <a:srgbClr val="42341E"/>
                </a:solidFill>
                <a:latin typeface="Times New Roman Bold"/>
              </a:rPr>
              <a:t>bakım</a:t>
            </a:r>
            <a:r>
              <a:rPr lang="en-US" sz="3279" dirty="0">
                <a:solidFill>
                  <a:srgbClr val="42341E"/>
                </a:solidFill>
                <a:latin typeface="Times New Roman Bold"/>
              </a:rPr>
              <a:t> </a:t>
            </a:r>
            <a:r>
              <a:rPr lang="en-US" sz="3279" dirty="0" err="1">
                <a:solidFill>
                  <a:srgbClr val="42341E"/>
                </a:solidFill>
                <a:latin typeface="Times New Roman Bold"/>
              </a:rPr>
              <a:t>ekibi</a:t>
            </a:r>
            <a:r>
              <a:rPr lang="en-US" sz="3279" dirty="0">
                <a:solidFill>
                  <a:srgbClr val="42341E"/>
                </a:solidFill>
                <a:latin typeface="Times New Roman Bold"/>
              </a:rPr>
              <a:t> </a:t>
            </a:r>
            <a:r>
              <a:rPr lang="en-US" sz="3279" dirty="0" err="1">
                <a:solidFill>
                  <a:srgbClr val="42341E"/>
                </a:solidFill>
                <a:latin typeface="Times New Roman Bold"/>
              </a:rPr>
              <a:t>arasında</a:t>
            </a:r>
            <a:r>
              <a:rPr lang="en-US" sz="3279" dirty="0">
                <a:solidFill>
                  <a:srgbClr val="42341E"/>
                </a:solidFill>
                <a:latin typeface="Times New Roman Bold"/>
              </a:rPr>
              <a:t> </a:t>
            </a:r>
            <a:r>
              <a:rPr lang="en-US" sz="3279" dirty="0" err="1">
                <a:solidFill>
                  <a:srgbClr val="42341E"/>
                </a:solidFill>
                <a:latin typeface="Times New Roman Bold"/>
              </a:rPr>
              <a:t>yer</a:t>
            </a:r>
            <a:r>
              <a:rPr lang="en-US" sz="3279" dirty="0">
                <a:solidFill>
                  <a:srgbClr val="42341E"/>
                </a:solidFill>
                <a:latin typeface="Times New Roman Bold"/>
              </a:rPr>
              <a:t> </a:t>
            </a:r>
            <a:r>
              <a:rPr lang="en-US" sz="3279" dirty="0" err="1">
                <a:solidFill>
                  <a:srgbClr val="42341E"/>
                </a:solidFill>
                <a:latin typeface="Times New Roman Bold"/>
              </a:rPr>
              <a:t>almaz</a:t>
            </a:r>
            <a:r>
              <a:rPr lang="en-US" sz="3279" dirty="0">
                <a:solidFill>
                  <a:srgbClr val="42341E"/>
                </a:solidFill>
                <a:latin typeface="Times New Roman Bold"/>
              </a:rPr>
              <a:t>?</a:t>
            </a:r>
          </a:p>
          <a:p>
            <a:pPr>
              <a:lnSpc>
                <a:spcPts val="4590"/>
              </a:lnSpc>
            </a:pPr>
            <a:endParaRPr lang="en-US" sz="3279" dirty="0">
              <a:solidFill>
                <a:srgbClr val="42341E"/>
              </a:solidFill>
              <a:latin typeface="Times New Roman Bold"/>
            </a:endParaRPr>
          </a:p>
          <a:p>
            <a:pPr>
              <a:lnSpc>
                <a:spcPts val="4590"/>
              </a:lnSpc>
            </a:pPr>
            <a:r>
              <a:rPr lang="en-US" sz="3279" dirty="0">
                <a:solidFill>
                  <a:srgbClr val="42341E"/>
                </a:solidFill>
                <a:latin typeface="Times New Roman Bold"/>
              </a:rPr>
              <a:t>A)</a:t>
            </a:r>
            <a:r>
              <a:rPr lang="en-US" sz="3279" dirty="0" err="1">
                <a:solidFill>
                  <a:srgbClr val="42341E"/>
                </a:solidFill>
                <a:latin typeface="Times New Roman Bold"/>
              </a:rPr>
              <a:t>Klinik</a:t>
            </a:r>
            <a:r>
              <a:rPr lang="en-US" sz="3279" dirty="0">
                <a:solidFill>
                  <a:srgbClr val="42341E"/>
                </a:solidFill>
                <a:latin typeface="Times New Roman Bold"/>
              </a:rPr>
              <a:t> </a:t>
            </a:r>
            <a:r>
              <a:rPr lang="en-US" sz="3279" dirty="0" err="1">
                <a:solidFill>
                  <a:srgbClr val="42341E"/>
                </a:solidFill>
                <a:latin typeface="Times New Roman Bold"/>
              </a:rPr>
              <a:t>Eczacı</a:t>
            </a:r>
            <a:r>
              <a:rPr lang="en-US" sz="3279" dirty="0">
                <a:solidFill>
                  <a:srgbClr val="42341E"/>
                </a:solidFill>
                <a:latin typeface="Times New Roman Bold"/>
              </a:rPr>
              <a:t> </a:t>
            </a:r>
          </a:p>
          <a:p>
            <a:pPr>
              <a:lnSpc>
                <a:spcPts val="4590"/>
              </a:lnSpc>
            </a:pPr>
            <a:r>
              <a:rPr lang="en-US" sz="3279" dirty="0">
                <a:solidFill>
                  <a:srgbClr val="42341E"/>
                </a:solidFill>
                <a:latin typeface="Times New Roman Bold"/>
              </a:rPr>
              <a:t>B)</a:t>
            </a:r>
            <a:r>
              <a:rPr lang="en-US" sz="3279" dirty="0" err="1">
                <a:solidFill>
                  <a:srgbClr val="42341E"/>
                </a:solidFill>
                <a:latin typeface="Times New Roman Bold"/>
              </a:rPr>
              <a:t>Hemşire</a:t>
            </a:r>
            <a:r>
              <a:rPr lang="en-US" sz="3279" dirty="0">
                <a:solidFill>
                  <a:srgbClr val="42341E"/>
                </a:solidFill>
                <a:latin typeface="Times New Roman Bold"/>
              </a:rPr>
              <a:t> </a:t>
            </a:r>
          </a:p>
          <a:p>
            <a:pPr>
              <a:lnSpc>
                <a:spcPts val="4590"/>
              </a:lnSpc>
            </a:pPr>
            <a:r>
              <a:rPr lang="en-US" sz="3279" dirty="0">
                <a:solidFill>
                  <a:srgbClr val="42341E"/>
                </a:solidFill>
                <a:latin typeface="Times New Roman Bold"/>
              </a:rPr>
              <a:t>C)</a:t>
            </a:r>
            <a:r>
              <a:rPr lang="en-US" sz="3279" dirty="0" err="1">
                <a:solidFill>
                  <a:srgbClr val="42341E"/>
                </a:solidFill>
                <a:latin typeface="Times New Roman Bold"/>
              </a:rPr>
              <a:t>Beslenme</a:t>
            </a:r>
            <a:r>
              <a:rPr lang="en-US" sz="3279" dirty="0">
                <a:solidFill>
                  <a:srgbClr val="42341E"/>
                </a:solidFill>
                <a:latin typeface="Times New Roman Bold"/>
              </a:rPr>
              <a:t> </a:t>
            </a:r>
            <a:r>
              <a:rPr lang="en-US" sz="3279" dirty="0" err="1">
                <a:solidFill>
                  <a:srgbClr val="42341E"/>
                </a:solidFill>
                <a:latin typeface="Times New Roman Bold"/>
              </a:rPr>
              <a:t>Uzmanı</a:t>
            </a:r>
            <a:endParaRPr lang="en-US" sz="3279" dirty="0">
              <a:solidFill>
                <a:srgbClr val="42341E"/>
              </a:solidFill>
              <a:latin typeface="Times New Roman Bold"/>
            </a:endParaRPr>
          </a:p>
          <a:p>
            <a:pPr>
              <a:lnSpc>
                <a:spcPts val="4590"/>
              </a:lnSpc>
            </a:pPr>
            <a:r>
              <a:rPr lang="en-US" sz="3279" dirty="0">
                <a:solidFill>
                  <a:srgbClr val="42341E"/>
                </a:solidFill>
                <a:latin typeface="Times New Roman Bold"/>
              </a:rPr>
              <a:t>D)</a:t>
            </a:r>
            <a:r>
              <a:rPr lang="en-US" sz="3279" dirty="0" err="1">
                <a:solidFill>
                  <a:srgbClr val="42341E"/>
                </a:solidFill>
                <a:latin typeface="Times New Roman Bold"/>
              </a:rPr>
              <a:t>Solunum</a:t>
            </a:r>
            <a:r>
              <a:rPr lang="en-US" sz="3279" dirty="0">
                <a:solidFill>
                  <a:srgbClr val="42341E"/>
                </a:solidFill>
                <a:latin typeface="Times New Roman Bold"/>
              </a:rPr>
              <a:t> </a:t>
            </a:r>
            <a:r>
              <a:rPr lang="en-US" sz="3279" dirty="0" err="1">
                <a:solidFill>
                  <a:srgbClr val="42341E"/>
                </a:solidFill>
                <a:latin typeface="Times New Roman Bold"/>
              </a:rPr>
              <a:t>Terapisti</a:t>
            </a:r>
            <a:r>
              <a:rPr lang="en-US" sz="3279" dirty="0">
                <a:solidFill>
                  <a:srgbClr val="42341E"/>
                </a:solidFill>
                <a:latin typeface="Times New Roman Bold"/>
              </a:rPr>
              <a:t> </a:t>
            </a:r>
          </a:p>
          <a:p>
            <a:pPr>
              <a:lnSpc>
                <a:spcPts val="4590"/>
              </a:lnSpc>
            </a:pPr>
            <a:r>
              <a:rPr lang="en-US" sz="3279" dirty="0">
                <a:solidFill>
                  <a:srgbClr val="13989F"/>
                </a:solidFill>
                <a:latin typeface="Times New Roman Bold"/>
              </a:rPr>
              <a:t>E)</a:t>
            </a:r>
            <a:r>
              <a:rPr lang="en-US" sz="3279" dirty="0" err="1">
                <a:solidFill>
                  <a:srgbClr val="13989F"/>
                </a:solidFill>
                <a:latin typeface="Times New Roman Bold"/>
              </a:rPr>
              <a:t>Tıbbi</a:t>
            </a:r>
            <a:r>
              <a:rPr lang="en-US" sz="3279" dirty="0">
                <a:solidFill>
                  <a:srgbClr val="13989F"/>
                </a:solidFill>
                <a:latin typeface="Times New Roman Bold"/>
              </a:rPr>
              <a:t> </a:t>
            </a:r>
            <a:r>
              <a:rPr lang="en-US" sz="3279" dirty="0" err="1">
                <a:solidFill>
                  <a:srgbClr val="13989F"/>
                </a:solidFill>
                <a:latin typeface="Times New Roman Bold"/>
              </a:rPr>
              <a:t>Sekreter</a:t>
            </a:r>
            <a:endParaRPr lang="tr-TR" sz="3279" dirty="0">
              <a:solidFill>
                <a:srgbClr val="13989F"/>
              </a:solidFill>
              <a:latin typeface="Times New Roman Bold"/>
            </a:endParaRPr>
          </a:p>
          <a:p>
            <a:pPr>
              <a:lnSpc>
                <a:spcPts val="4590"/>
              </a:lnSpc>
            </a:pPr>
            <a:r>
              <a:rPr lang="tr-TR" sz="2400" dirty="0">
                <a:solidFill>
                  <a:srgbClr val="FF0000"/>
                </a:solidFill>
                <a:latin typeface="Times New Roman Bold"/>
              </a:rPr>
              <a:t>APPE: İleri Eczacılık Uygulama Deneyimi</a:t>
            </a:r>
            <a:endParaRPr lang="en-US" sz="2400" dirty="0">
              <a:solidFill>
                <a:srgbClr val="FF0000"/>
              </a:solidFill>
              <a:latin typeface="Times New Roman Bold"/>
            </a:endParaRPr>
          </a:p>
        </p:txBody>
      </p:sp>
      <p:sp>
        <p:nvSpPr>
          <p:cNvPr id="4" name="TextBox 4"/>
          <p:cNvSpPr txBox="1"/>
          <p:nvPr/>
        </p:nvSpPr>
        <p:spPr>
          <a:xfrm>
            <a:off x="1028700" y="819150"/>
            <a:ext cx="16230600" cy="1024824"/>
          </a:xfrm>
          <a:prstGeom prst="rect">
            <a:avLst/>
          </a:prstGeom>
        </p:spPr>
        <p:txBody>
          <a:bodyPr lIns="0" tIns="0" rIns="0" bIns="0" rtlCol="0" anchor="t">
            <a:spAutoFit/>
          </a:bodyPr>
          <a:lstStyle/>
          <a:p>
            <a:pPr>
              <a:lnSpc>
                <a:spcPts val="7563"/>
              </a:lnSpc>
            </a:pPr>
            <a:r>
              <a:rPr lang="en-US" sz="5402">
                <a:solidFill>
                  <a:srgbClr val="42341E"/>
                </a:solidFill>
                <a:latin typeface="Times New Roman Bold"/>
              </a:rPr>
              <a:t>SORU 2</a:t>
            </a:r>
          </a:p>
        </p:txBody>
      </p:sp>
      <p:sp>
        <p:nvSpPr>
          <p:cNvPr id="5" name="AutoShape 5"/>
          <p:cNvSpPr/>
          <p:nvPr/>
        </p:nvSpPr>
        <p:spPr>
          <a:xfrm>
            <a:off x="2323721" y="9258300"/>
            <a:ext cx="15964279" cy="0"/>
          </a:xfrm>
          <a:prstGeom prst="line">
            <a:avLst/>
          </a:prstGeom>
          <a:ln w="9525" cap="flat">
            <a:solidFill>
              <a:srgbClr val="42341E"/>
            </a:solidFill>
            <a:prstDash val="solid"/>
            <a:headEnd type="none" w="sm" len="sm"/>
            <a:tailEnd type="none" w="sm" len="sm"/>
          </a:ln>
        </p:spPr>
        <p:txBody>
          <a:bodyPr/>
          <a:lstStyle/>
          <a:p>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4F1ED"/>
        </a:solidFill>
        <a:effectLst/>
      </p:bgPr>
    </p:bg>
    <p:spTree>
      <p:nvGrpSpPr>
        <p:cNvPr id="1" name=""/>
        <p:cNvGrpSpPr/>
        <p:nvPr/>
      </p:nvGrpSpPr>
      <p:grpSpPr>
        <a:xfrm>
          <a:off x="0" y="0"/>
          <a:ext cx="0" cy="0"/>
          <a:chOff x="0" y="0"/>
          <a:chExt cx="0" cy="0"/>
        </a:xfrm>
      </p:grpSpPr>
      <p:sp>
        <p:nvSpPr>
          <p:cNvPr id="2" name="AutoShape 2"/>
          <p:cNvSpPr/>
          <p:nvPr/>
        </p:nvSpPr>
        <p:spPr>
          <a:xfrm>
            <a:off x="0" y="1843974"/>
            <a:ext cx="18288000" cy="0"/>
          </a:xfrm>
          <a:prstGeom prst="line">
            <a:avLst/>
          </a:prstGeom>
          <a:ln w="9525" cap="flat">
            <a:solidFill>
              <a:srgbClr val="42341E"/>
            </a:solidFill>
            <a:prstDash val="solid"/>
            <a:headEnd type="none" w="sm" len="sm"/>
            <a:tailEnd type="none" w="sm" len="sm"/>
          </a:ln>
        </p:spPr>
        <p:txBody>
          <a:bodyPr/>
          <a:lstStyle/>
          <a:p>
            <a:endParaRPr lang="tr-TR"/>
          </a:p>
        </p:txBody>
      </p:sp>
      <p:sp>
        <p:nvSpPr>
          <p:cNvPr id="3" name="TextBox 3"/>
          <p:cNvSpPr txBox="1"/>
          <p:nvPr/>
        </p:nvSpPr>
        <p:spPr>
          <a:xfrm>
            <a:off x="1028700" y="2356176"/>
            <a:ext cx="16638761" cy="7593858"/>
          </a:xfrm>
          <a:prstGeom prst="rect">
            <a:avLst/>
          </a:prstGeom>
        </p:spPr>
        <p:txBody>
          <a:bodyPr lIns="0" tIns="0" rIns="0" bIns="0" rtlCol="0" anchor="t">
            <a:spAutoFit/>
          </a:bodyPr>
          <a:lstStyle/>
          <a:p>
            <a:pPr>
              <a:lnSpc>
                <a:spcPts val="4590"/>
              </a:lnSpc>
            </a:pPr>
            <a:r>
              <a:rPr lang="en-US" sz="3279">
                <a:solidFill>
                  <a:srgbClr val="42341E"/>
                </a:solidFill>
                <a:latin typeface="Times New Roman Bold"/>
              </a:rPr>
              <a:t>Meslekler arası eğitim hakkında aşağıdakilerden hangisi doğrudur? </a:t>
            </a:r>
          </a:p>
          <a:p>
            <a:pPr>
              <a:lnSpc>
                <a:spcPts val="4590"/>
              </a:lnSpc>
            </a:pPr>
            <a:endParaRPr lang="en-US" sz="3279">
              <a:solidFill>
                <a:srgbClr val="42341E"/>
              </a:solidFill>
              <a:latin typeface="Times New Roman Bold"/>
            </a:endParaRPr>
          </a:p>
          <a:p>
            <a:pPr>
              <a:lnSpc>
                <a:spcPts val="4590"/>
              </a:lnSpc>
            </a:pPr>
            <a:r>
              <a:rPr lang="en-US" sz="3279">
                <a:solidFill>
                  <a:srgbClr val="42341E"/>
                </a:solidFill>
                <a:latin typeface="Times New Roman Bold"/>
              </a:rPr>
              <a:t>A) WHO’ nun meslekler arası eğitim tanımı NCIPE’ nin meslekler arası eğitim tanımına göre daha geniş anlamdadır. </a:t>
            </a:r>
          </a:p>
          <a:p>
            <a:pPr>
              <a:lnSpc>
                <a:spcPts val="4590"/>
              </a:lnSpc>
            </a:pPr>
            <a:r>
              <a:rPr lang="en-US" sz="3279">
                <a:solidFill>
                  <a:srgbClr val="13989F"/>
                </a:solidFill>
                <a:latin typeface="Times New Roman Bold"/>
              </a:rPr>
              <a:t>B) Meslekler arası eğitim sağlık profesyonelleri arasında karşılıklı güven ve saygının geliştirilmesinde önemlidir.</a:t>
            </a:r>
          </a:p>
          <a:p>
            <a:pPr>
              <a:lnSpc>
                <a:spcPts val="4590"/>
              </a:lnSpc>
            </a:pPr>
            <a:r>
              <a:rPr lang="en-US" sz="3279">
                <a:solidFill>
                  <a:srgbClr val="42341E"/>
                </a:solidFill>
                <a:latin typeface="Times New Roman Bold"/>
              </a:rPr>
              <a:t>C) Meslekler arası eğitimden geçen ekip sağlık profesyonelinin rol ve sorumluluklarını öğrenemez. </a:t>
            </a:r>
          </a:p>
          <a:p>
            <a:pPr>
              <a:lnSpc>
                <a:spcPts val="4590"/>
              </a:lnSpc>
            </a:pPr>
            <a:r>
              <a:rPr lang="en-US" sz="3279">
                <a:solidFill>
                  <a:srgbClr val="42341E"/>
                </a:solidFill>
                <a:latin typeface="Times New Roman Bold"/>
              </a:rPr>
              <a:t>D) Meslekler arası eğitime bireylerin lisans eğitiminden sonra başlamak lisans eğitiminin erken döneminde başlamaktan daha verimlidir. </a:t>
            </a:r>
          </a:p>
          <a:p>
            <a:pPr>
              <a:lnSpc>
                <a:spcPts val="4590"/>
              </a:lnSpc>
            </a:pPr>
            <a:r>
              <a:rPr lang="en-US" sz="3279">
                <a:solidFill>
                  <a:srgbClr val="42341E"/>
                </a:solidFill>
                <a:latin typeface="Times New Roman Bold"/>
              </a:rPr>
              <a:t>E) Meslekler arası eğitim sağlıkla ilgili her eğitim kurumu için önem arz etmez.</a:t>
            </a:r>
          </a:p>
          <a:p>
            <a:pPr>
              <a:lnSpc>
                <a:spcPts val="4590"/>
              </a:lnSpc>
            </a:pPr>
            <a:endParaRPr lang="en-US" sz="3279">
              <a:solidFill>
                <a:srgbClr val="42341E"/>
              </a:solidFill>
              <a:latin typeface="Times New Roman Bold"/>
            </a:endParaRPr>
          </a:p>
          <a:p>
            <a:pPr>
              <a:lnSpc>
                <a:spcPts val="4590"/>
              </a:lnSpc>
            </a:pPr>
            <a:endParaRPr lang="en-US" sz="3279">
              <a:solidFill>
                <a:srgbClr val="42341E"/>
              </a:solidFill>
              <a:latin typeface="Times New Roman Bold"/>
            </a:endParaRPr>
          </a:p>
        </p:txBody>
      </p:sp>
      <p:sp>
        <p:nvSpPr>
          <p:cNvPr id="4" name="TextBox 4"/>
          <p:cNvSpPr txBox="1"/>
          <p:nvPr/>
        </p:nvSpPr>
        <p:spPr>
          <a:xfrm>
            <a:off x="1028700" y="819150"/>
            <a:ext cx="16230600" cy="1024824"/>
          </a:xfrm>
          <a:prstGeom prst="rect">
            <a:avLst/>
          </a:prstGeom>
        </p:spPr>
        <p:txBody>
          <a:bodyPr lIns="0" tIns="0" rIns="0" bIns="0" rtlCol="0" anchor="t">
            <a:spAutoFit/>
          </a:bodyPr>
          <a:lstStyle/>
          <a:p>
            <a:pPr>
              <a:lnSpc>
                <a:spcPts val="7563"/>
              </a:lnSpc>
            </a:pPr>
            <a:r>
              <a:rPr lang="en-US" sz="5402">
                <a:solidFill>
                  <a:srgbClr val="42341E"/>
                </a:solidFill>
                <a:latin typeface="Times New Roman Bold"/>
              </a:rPr>
              <a:t>SORU 3</a:t>
            </a:r>
          </a:p>
        </p:txBody>
      </p:sp>
      <p:sp>
        <p:nvSpPr>
          <p:cNvPr id="5" name="AutoShape 5"/>
          <p:cNvSpPr/>
          <p:nvPr/>
        </p:nvSpPr>
        <p:spPr>
          <a:xfrm>
            <a:off x="2323721" y="9258300"/>
            <a:ext cx="15964279" cy="0"/>
          </a:xfrm>
          <a:prstGeom prst="line">
            <a:avLst/>
          </a:prstGeom>
          <a:ln w="9525" cap="flat">
            <a:solidFill>
              <a:srgbClr val="42341E"/>
            </a:solidFill>
            <a:prstDash val="solid"/>
            <a:headEnd type="none" w="sm" len="sm"/>
            <a:tailEnd type="none" w="sm" len="sm"/>
          </a:ln>
        </p:spPr>
        <p:txBody>
          <a:bodyPr/>
          <a:lstStyle/>
          <a:p>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4F1ED"/>
        </a:solidFill>
        <a:effectLst/>
      </p:bgPr>
    </p:bg>
    <p:spTree>
      <p:nvGrpSpPr>
        <p:cNvPr id="1" name=""/>
        <p:cNvGrpSpPr/>
        <p:nvPr/>
      </p:nvGrpSpPr>
      <p:grpSpPr>
        <a:xfrm>
          <a:off x="0" y="0"/>
          <a:ext cx="0" cy="0"/>
          <a:chOff x="0" y="0"/>
          <a:chExt cx="0" cy="0"/>
        </a:xfrm>
      </p:grpSpPr>
      <p:sp>
        <p:nvSpPr>
          <p:cNvPr id="2" name="AutoShape 2"/>
          <p:cNvSpPr/>
          <p:nvPr/>
        </p:nvSpPr>
        <p:spPr>
          <a:xfrm>
            <a:off x="0" y="1843974"/>
            <a:ext cx="18288000" cy="0"/>
          </a:xfrm>
          <a:prstGeom prst="line">
            <a:avLst/>
          </a:prstGeom>
          <a:ln w="9525" cap="flat">
            <a:solidFill>
              <a:srgbClr val="42341E"/>
            </a:solidFill>
            <a:prstDash val="solid"/>
            <a:headEnd type="none" w="sm" len="sm"/>
            <a:tailEnd type="none" w="sm" len="sm"/>
          </a:ln>
        </p:spPr>
        <p:txBody>
          <a:bodyPr/>
          <a:lstStyle/>
          <a:p>
            <a:endParaRPr lang="tr-TR"/>
          </a:p>
        </p:txBody>
      </p:sp>
      <p:sp>
        <p:nvSpPr>
          <p:cNvPr id="3" name="AutoShape 3"/>
          <p:cNvSpPr/>
          <p:nvPr/>
        </p:nvSpPr>
        <p:spPr>
          <a:xfrm>
            <a:off x="2323721" y="9258300"/>
            <a:ext cx="15964279" cy="0"/>
          </a:xfrm>
          <a:prstGeom prst="line">
            <a:avLst/>
          </a:prstGeom>
          <a:ln w="9525" cap="flat">
            <a:solidFill>
              <a:srgbClr val="42341E"/>
            </a:solidFill>
            <a:prstDash val="solid"/>
            <a:headEnd type="none" w="sm" len="sm"/>
            <a:tailEnd type="none" w="sm" len="sm"/>
          </a:ln>
        </p:spPr>
        <p:txBody>
          <a:bodyPr/>
          <a:lstStyle/>
          <a:p>
            <a:endParaRPr lang="tr-TR"/>
          </a:p>
        </p:txBody>
      </p:sp>
      <p:sp>
        <p:nvSpPr>
          <p:cNvPr id="4" name="Freeform 4"/>
          <p:cNvSpPr/>
          <p:nvPr/>
        </p:nvSpPr>
        <p:spPr>
          <a:xfrm>
            <a:off x="13816207" y="3835082"/>
            <a:ext cx="4052413" cy="3441636"/>
          </a:xfrm>
          <a:custGeom>
            <a:avLst/>
            <a:gdLst/>
            <a:ahLst/>
            <a:cxnLst/>
            <a:rect l="l" t="t" r="r" b="b"/>
            <a:pathLst>
              <a:path w="4052413" h="3441636">
                <a:moveTo>
                  <a:pt x="0" y="0"/>
                </a:moveTo>
                <a:lnTo>
                  <a:pt x="4052412" y="0"/>
                </a:lnTo>
                <a:lnTo>
                  <a:pt x="4052412" y="3441636"/>
                </a:lnTo>
                <a:lnTo>
                  <a:pt x="0" y="3441636"/>
                </a:lnTo>
                <a:lnTo>
                  <a:pt x="0" y="0"/>
                </a:lnTo>
                <a:close/>
              </a:path>
            </a:pathLst>
          </a:custGeom>
          <a:blipFill>
            <a:blip r:embed="rId2"/>
            <a:stretch>
              <a:fillRect l="-2170" t="-2518" r="-2170"/>
            </a:stretch>
          </a:blipFill>
        </p:spPr>
        <p:txBody>
          <a:bodyPr/>
          <a:lstStyle/>
          <a:p>
            <a:endParaRPr lang="tr-TR"/>
          </a:p>
        </p:txBody>
      </p:sp>
      <p:sp>
        <p:nvSpPr>
          <p:cNvPr id="5" name="TextBox 5"/>
          <p:cNvSpPr txBox="1"/>
          <p:nvPr/>
        </p:nvSpPr>
        <p:spPr>
          <a:xfrm>
            <a:off x="1028700" y="819150"/>
            <a:ext cx="16230600" cy="927049"/>
          </a:xfrm>
          <a:prstGeom prst="rect">
            <a:avLst/>
          </a:prstGeom>
        </p:spPr>
        <p:txBody>
          <a:bodyPr lIns="0" tIns="0" rIns="0" bIns="0" rtlCol="0" anchor="t">
            <a:spAutoFit/>
          </a:bodyPr>
          <a:lstStyle/>
          <a:p>
            <a:pPr>
              <a:lnSpc>
                <a:spcPts val="7563"/>
              </a:lnSpc>
            </a:pPr>
            <a:r>
              <a:rPr lang="en-US" sz="5402" dirty="0">
                <a:solidFill>
                  <a:srgbClr val="0F5112"/>
                </a:solidFill>
                <a:latin typeface="Times New Roman Bold"/>
              </a:rPr>
              <a:t>KAYNAKLAR</a:t>
            </a:r>
          </a:p>
        </p:txBody>
      </p:sp>
      <p:sp>
        <p:nvSpPr>
          <p:cNvPr id="6" name="TextBox 6"/>
          <p:cNvSpPr txBox="1"/>
          <p:nvPr/>
        </p:nvSpPr>
        <p:spPr>
          <a:xfrm>
            <a:off x="685799" y="2705102"/>
            <a:ext cx="12282235" cy="7312448"/>
          </a:xfrm>
          <a:prstGeom prst="rect">
            <a:avLst/>
          </a:prstGeom>
        </p:spPr>
        <p:txBody>
          <a:bodyPr wrap="square" lIns="0" tIns="0" rIns="0" bIns="0" rtlCol="0" anchor="t">
            <a:spAutoFit/>
          </a:bodyPr>
          <a:lstStyle/>
          <a:p>
            <a:pPr>
              <a:lnSpc>
                <a:spcPts val="3968"/>
              </a:lnSpc>
            </a:pPr>
            <a:r>
              <a:rPr lang="en-US" sz="2834" dirty="0">
                <a:solidFill>
                  <a:srgbClr val="FF914D"/>
                </a:solidFill>
                <a:latin typeface="Times New Roman Bold"/>
              </a:rPr>
              <a:t>1-</a:t>
            </a:r>
            <a:r>
              <a:rPr lang="en-US" sz="2834" dirty="0">
                <a:solidFill>
                  <a:srgbClr val="004AAD"/>
                </a:solidFill>
                <a:latin typeface="Times New Roman Bold"/>
              </a:rPr>
              <a:t>LAROCHELLE, J. M., &amp; KARPINSKI, A. C. (2021). EVALUATION OF SOCIAL PHOBIA, COMFORT IN COMMUNICATION, AND INTERPROFESSIONAL VALUE DURING ADVANCED PHARMACY PRACTICE EXPERIENCES: A FOCUS ON PHARMACY STUDENT AND MEDICAL RESIDENT INTERPROFESSIONAL EDUCATION. CURRENTS IN PHARMACY TEACHING &amp; LEARNING, 13(8), 1061–1066.</a:t>
            </a:r>
            <a:endParaRPr lang="tr-TR" sz="2834" dirty="0">
              <a:solidFill>
                <a:srgbClr val="004AAD"/>
              </a:solidFill>
              <a:latin typeface="Times New Roman Bold"/>
            </a:endParaRPr>
          </a:p>
          <a:p>
            <a:pPr>
              <a:lnSpc>
                <a:spcPts val="3968"/>
              </a:lnSpc>
            </a:pPr>
            <a:r>
              <a:rPr lang="en-US" sz="2834" dirty="0">
                <a:solidFill>
                  <a:srgbClr val="004AAD"/>
                </a:solidFill>
                <a:latin typeface="Times New Roman Bold"/>
                <a:hlinkClick r:id="rId3"/>
              </a:rPr>
              <a:t>https://doi.org/10.1016/j.cptl.2021.06.002</a:t>
            </a:r>
            <a:endParaRPr lang="en-US" sz="2834" dirty="0">
              <a:solidFill>
                <a:srgbClr val="004AAD"/>
              </a:solidFill>
              <a:latin typeface="Times New Roman Bold"/>
            </a:endParaRPr>
          </a:p>
          <a:p>
            <a:pPr>
              <a:lnSpc>
                <a:spcPts val="3968"/>
              </a:lnSpc>
            </a:pPr>
            <a:endParaRPr lang="en-US" sz="2834" dirty="0">
              <a:solidFill>
                <a:srgbClr val="004AAD"/>
              </a:solidFill>
              <a:latin typeface="Times New Roman Bold"/>
            </a:endParaRPr>
          </a:p>
          <a:p>
            <a:pPr>
              <a:lnSpc>
                <a:spcPts val="3968"/>
              </a:lnSpc>
            </a:pPr>
            <a:r>
              <a:rPr lang="en-US" sz="2834" dirty="0">
                <a:solidFill>
                  <a:srgbClr val="FF5757"/>
                </a:solidFill>
                <a:latin typeface="Times New Roman Bold"/>
              </a:rPr>
              <a:t>2-</a:t>
            </a:r>
            <a:r>
              <a:rPr lang="en-US" sz="2834" dirty="0">
                <a:solidFill>
                  <a:srgbClr val="004AAD"/>
                </a:solidFill>
                <a:latin typeface="Times New Roman Bold"/>
              </a:rPr>
              <a:t>BOZTEPE H, TERZİOĞLU F. SAĞLIK EĞİTİMİNDE MESLEKLER ARASI EĞİTİM. ANADOLU HEMŞIRELIK VE SAĞLIK BILIMLERI DERGISI. 2015;18(3).</a:t>
            </a:r>
            <a:endParaRPr lang="tr-TR" sz="2834" dirty="0">
              <a:solidFill>
                <a:srgbClr val="004AAD"/>
              </a:solidFill>
              <a:latin typeface="Times New Roman Bold"/>
            </a:endParaRPr>
          </a:p>
          <a:p>
            <a:pPr>
              <a:lnSpc>
                <a:spcPts val="3968"/>
              </a:lnSpc>
            </a:pPr>
            <a:r>
              <a:rPr lang="en-US" sz="2834" dirty="0">
                <a:solidFill>
                  <a:srgbClr val="004AAD"/>
                </a:solidFill>
                <a:latin typeface="Times New Roman Bold"/>
                <a:hlinkClick r:id="rId4" action="ppaction://hlinkfile"/>
              </a:rPr>
              <a:t>..\Documents\10.17049-ahsbd.76530-29694.pdf</a:t>
            </a:r>
            <a:endParaRPr lang="en-US" sz="2834" dirty="0">
              <a:solidFill>
                <a:srgbClr val="004AAD"/>
              </a:solidFill>
              <a:latin typeface="Times New Roman Bold"/>
            </a:endParaRPr>
          </a:p>
          <a:p>
            <a:pPr>
              <a:lnSpc>
                <a:spcPts val="3548"/>
              </a:lnSpc>
            </a:pPr>
            <a:endParaRPr lang="en-US" sz="2834" dirty="0">
              <a:solidFill>
                <a:srgbClr val="004AAD"/>
              </a:solidFill>
              <a:latin typeface="Times New Roman Bold"/>
            </a:endParaRPr>
          </a:p>
          <a:p>
            <a:pPr>
              <a:lnSpc>
                <a:spcPts val="3548"/>
              </a:lnSpc>
            </a:pPr>
            <a:endParaRPr lang="en-US" sz="2834" dirty="0">
              <a:solidFill>
                <a:srgbClr val="004AAD"/>
              </a:solidFill>
              <a:latin typeface="Times New Roman Bo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4F1ED"/>
        </a:solidFill>
        <a:effectLst/>
      </p:bgPr>
    </p:bg>
    <p:spTree>
      <p:nvGrpSpPr>
        <p:cNvPr id="1" name=""/>
        <p:cNvGrpSpPr/>
        <p:nvPr/>
      </p:nvGrpSpPr>
      <p:grpSpPr>
        <a:xfrm>
          <a:off x="0" y="0"/>
          <a:ext cx="0" cy="0"/>
          <a:chOff x="0" y="0"/>
          <a:chExt cx="0" cy="0"/>
        </a:xfrm>
      </p:grpSpPr>
      <p:sp>
        <p:nvSpPr>
          <p:cNvPr id="2" name="TextBox 2"/>
          <p:cNvSpPr txBox="1"/>
          <p:nvPr/>
        </p:nvSpPr>
        <p:spPr>
          <a:xfrm>
            <a:off x="1028700" y="3429000"/>
            <a:ext cx="16230600" cy="1714500"/>
          </a:xfrm>
          <a:prstGeom prst="rect">
            <a:avLst/>
          </a:prstGeom>
        </p:spPr>
        <p:txBody>
          <a:bodyPr lIns="0" tIns="0" rIns="0" bIns="0" rtlCol="0" anchor="t">
            <a:spAutoFit/>
          </a:bodyPr>
          <a:lstStyle/>
          <a:p>
            <a:pPr algn="ctr">
              <a:lnSpc>
                <a:spcPts val="12599"/>
              </a:lnSpc>
            </a:pPr>
            <a:r>
              <a:rPr lang="en-US" sz="9000">
                <a:solidFill>
                  <a:srgbClr val="00BF63"/>
                </a:solidFill>
                <a:latin typeface="Times New Roman Bold"/>
                <a:ea typeface="Times New Roman Bold"/>
              </a:rPr>
              <a:t>Dinlediğiniz İçin Teşekkürler😊</a:t>
            </a:r>
          </a:p>
        </p:txBody>
      </p:sp>
      <p:sp>
        <p:nvSpPr>
          <p:cNvPr id="3" name="AutoShape 3"/>
          <p:cNvSpPr/>
          <p:nvPr/>
        </p:nvSpPr>
        <p:spPr>
          <a:xfrm>
            <a:off x="0" y="5138738"/>
            <a:ext cx="18288000" cy="0"/>
          </a:xfrm>
          <a:prstGeom prst="line">
            <a:avLst/>
          </a:prstGeom>
          <a:ln w="9525" cap="flat">
            <a:solidFill>
              <a:srgbClr val="42341E"/>
            </a:solidFill>
            <a:prstDash val="solid"/>
            <a:headEnd type="none" w="sm" len="sm"/>
            <a:tailEnd type="none" w="sm" len="sm"/>
          </a:ln>
        </p:spPr>
        <p:txBody>
          <a:bodyPr/>
          <a:lstStyle/>
          <a:p>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1ED"/>
        </a:solidFill>
        <a:effectLst/>
      </p:bgPr>
    </p:bg>
    <p:spTree>
      <p:nvGrpSpPr>
        <p:cNvPr id="1" name=""/>
        <p:cNvGrpSpPr/>
        <p:nvPr/>
      </p:nvGrpSpPr>
      <p:grpSpPr>
        <a:xfrm>
          <a:off x="0" y="0"/>
          <a:ext cx="0" cy="0"/>
          <a:chOff x="0" y="0"/>
          <a:chExt cx="0" cy="0"/>
        </a:xfrm>
      </p:grpSpPr>
      <p:sp>
        <p:nvSpPr>
          <p:cNvPr id="2" name="TextBox 2"/>
          <p:cNvSpPr txBox="1"/>
          <p:nvPr/>
        </p:nvSpPr>
        <p:spPr>
          <a:xfrm>
            <a:off x="1028700" y="2499438"/>
            <a:ext cx="15496948" cy="6692206"/>
          </a:xfrm>
          <a:prstGeom prst="rect">
            <a:avLst/>
          </a:prstGeom>
        </p:spPr>
        <p:txBody>
          <a:bodyPr lIns="0" tIns="0" rIns="0" bIns="0" rtlCol="0" anchor="t">
            <a:spAutoFit/>
          </a:bodyPr>
          <a:lstStyle/>
          <a:p>
            <a:pPr>
              <a:lnSpc>
                <a:spcPts val="6863"/>
              </a:lnSpc>
            </a:pPr>
            <a:r>
              <a:rPr lang="en-US" sz="4902">
                <a:solidFill>
                  <a:srgbClr val="42341E"/>
                </a:solidFill>
                <a:latin typeface="Times New Roman Bold"/>
              </a:rPr>
              <a:t>Meslekler arası eğitim(IPE) iki ya da daha fazla meslek grubunun işbirliğini geliştirmek, bakımın kalitesini arttırmak, birlikte çalışmayı ve öğrenmeyi sağlamak amacıyla uygulanmaktadır. Meslekler arası eğitim öğrencileri meslek okullarında bulunan ekip yaklaşımına hazırlar. </a:t>
            </a:r>
          </a:p>
          <a:p>
            <a:pPr>
              <a:lnSpc>
                <a:spcPts val="5043"/>
              </a:lnSpc>
            </a:pPr>
            <a:r>
              <a:rPr lang="en-US" sz="3602">
                <a:solidFill>
                  <a:srgbClr val="D6115E"/>
                </a:solidFill>
                <a:latin typeface="Times New Roman Bold"/>
              </a:rPr>
              <a:t>                                  IPE: Interprofessional Education </a:t>
            </a:r>
          </a:p>
          <a:p>
            <a:pPr>
              <a:lnSpc>
                <a:spcPts val="6163"/>
              </a:lnSpc>
            </a:pPr>
            <a:endParaRPr lang="en-US" sz="3602">
              <a:solidFill>
                <a:srgbClr val="D6115E"/>
              </a:solidFill>
              <a:latin typeface="Times New Roman Bold"/>
            </a:endParaRPr>
          </a:p>
        </p:txBody>
      </p:sp>
      <p:sp>
        <p:nvSpPr>
          <p:cNvPr id="3" name="AutoShape 3"/>
          <p:cNvSpPr/>
          <p:nvPr/>
        </p:nvSpPr>
        <p:spPr>
          <a:xfrm>
            <a:off x="0" y="1853499"/>
            <a:ext cx="18288000" cy="0"/>
          </a:xfrm>
          <a:prstGeom prst="line">
            <a:avLst/>
          </a:prstGeom>
          <a:ln w="9525" cap="flat">
            <a:solidFill>
              <a:srgbClr val="42341E"/>
            </a:solidFill>
            <a:prstDash val="solid"/>
            <a:headEnd type="none" w="sm" len="sm"/>
            <a:tailEnd type="none" w="sm" len="sm"/>
          </a:ln>
        </p:spPr>
        <p:txBody>
          <a:bodyPr/>
          <a:lstStyle/>
          <a:p>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1ED"/>
        </a:solidFill>
        <a:effectLst/>
      </p:bgPr>
    </p:bg>
    <p:spTree>
      <p:nvGrpSpPr>
        <p:cNvPr id="1" name=""/>
        <p:cNvGrpSpPr/>
        <p:nvPr/>
      </p:nvGrpSpPr>
      <p:grpSpPr>
        <a:xfrm>
          <a:off x="0" y="0"/>
          <a:ext cx="0" cy="0"/>
          <a:chOff x="0" y="0"/>
          <a:chExt cx="0" cy="0"/>
        </a:xfrm>
      </p:grpSpPr>
      <p:sp>
        <p:nvSpPr>
          <p:cNvPr id="2" name="AutoShape 2"/>
          <p:cNvSpPr/>
          <p:nvPr/>
        </p:nvSpPr>
        <p:spPr>
          <a:xfrm>
            <a:off x="2323721" y="9239250"/>
            <a:ext cx="15964279" cy="0"/>
          </a:xfrm>
          <a:prstGeom prst="line">
            <a:avLst/>
          </a:prstGeom>
          <a:ln w="9525" cap="flat">
            <a:solidFill>
              <a:srgbClr val="42341E"/>
            </a:solidFill>
            <a:prstDash val="solid"/>
            <a:headEnd type="none" w="sm" len="sm"/>
            <a:tailEnd type="none" w="sm" len="sm"/>
          </a:ln>
        </p:spPr>
        <p:txBody>
          <a:bodyPr/>
          <a:lstStyle/>
          <a:p>
            <a:endParaRPr lang="tr-TR"/>
          </a:p>
        </p:txBody>
      </p:sp>
      <p:sp>
        <p:nvSpPr>
          <p:cNvPr id="3" name="AutoShape 3"/>
          <p:cNvSpPr/>
          <p:nvPr/>
        </p:nvSpPr>
        <p:spPr>
          <a:xfrm>
            <a:off x="482853" y="1654508"/>
            <a:ext cx="18288000" cy="0"/>
          </a:xfrm>
          <a:prstGeom prst="line">
            <a:avLst/>
          </a:prstGeom>
          <a:ln w="9525" cap="flat">
            <a:solidFill>
              <a:srgbClr val="42341E"/>
            </a:solidFill>
            <a:prstDash val="solid"/>
            <a:headEnd type="none" w="sm" len="sm"/>
            <a:tailEnd type="none" w="sm" len="sm"/>
          </a:ln>
        </p:spPr>
        <p:txBody>
          <a:bodyPr/>
          <a:lstStyle/>
          <a:p>
            <a:endParaRPr lang="tr-TR"/>
          </a:p>
        </p:txBody>
      </p:sp>
      <p:sp>
        <p:nvSpPr>
          <p:cNvPr id="4" name="TextBox 4"/>
          <p:cNvSpPr txBox="1"/>
          <p:nvPr/>
        </p:nvSpPr>
        <p:spPr>
          <a:xfrm>
            <a:off x="393079" y="2671237"/>
            <a:ext cx="17501843" cy="6363863"/>
          </a:xfrm>
          <a:prstGeom prst="rect">
            <a:avLst/>
          </a:prstGeom>
        </p:spPr>
        <p:txBody>
          <a:bodyPr lIns="0" tIns="0" rIns="0" bIns="0" rtlCol="0" anchor="t">
            <a:spAutoFit/>
          </a:bodyPr>
          <a:lstStyle/>
          <a:p>
            <a:pPr>
              <a:lnSpc>
                <a:spcPts val="5150"/>
              </a:lnSpc>
            </a:pPr>
            <a:r>
              <a:rPr lang="en-US" sz="3679">
                <a:solidFill>
                  <a:srgbClr val="004AAD"/>
                </a:solidFill>
                <a:latin typeface="Times New Roman Bold"/>
              </a:rPr>
              <a:t>Dünya Sağlık Örgütü (WHO)</a:t>
            </a:r>
            <a:r>
              <a:rPr lang="en-US" sz="3679">
                <a:solidFill>
                  <a:srgbClr val="42341E"/>
                </a:solidFill>
                <a:latin typeface="Times New Roman Bold"/>
              </a:rPr>
              <a:t> meslekler arası eğitimi (IPE), iki veya daha fazla meslekten gelen öğrencilerin birbirleri hakkında, birbirlerinden öğrendikleri bir deneyim olarak tanımlamaktadır.</a:t>
            </a:r>
          </a:p>
          <a:p>
            <a:pPr>
              <a:lnSpc>
                <a:spcPts val="5150"/>
              </a:lnSpc>
            </a:pPr>
            <a:r>
              <a:rPr lang="en-US" sz="3679">
                <a:solidFill>
                  <a:srgbClr val="004AAD"/>
                </a:solidFill>
                <a:latin typeface="Times New Roman Bold"/>
              </a:rPr>
              <a:t>Ulusal Meslekler Arası Uygulama ve Eğitim Merkezi(NCIPE)</a:t>
            </a:r>
            <a:r>
              <a:rPr lang="en-US" sz="3679">
                <a:solidFill>
                  <a:srgbClr val="42341E"/>
                </a:solidFill>
                <a:latin typeface="Times New Roman Bold"/>
              </a:rPr>
              <a:t> daha geniş bir anlam vermek için tanımı biraz uyarlamış ve buna göre meslekler arası eğitimi (IPE) iki veya daha fazla mesleğin etkili bir işbirliği sağlamak ve sağlık sonuçlarını iyileştirmek için, birbirleri hakkında ve birbirlerinden öğrendikleri bir deneyim olarak tanımlamıştır. </a:t>
            </a:r>
          </a:p>
          <a:p>
            <a:pPr>
              <a:lnSpc>
                <a:spcPts val="5150"/>
              </a:lnSpc>
            </a:pPr>
            <a:r>
              <a:rPr lang="en-US" sz="3679">
                <a:solidFill>
                  <a:srgbClr val="42341E"/>
                </a:solidFill>
                <a:latin typeface="Times New Roman Bold"/>
              </a:rPr>
              <a:t> </a:t>
            </a:r>
          </a:p>
          <a:p>
            <a:pPr>
              <a:lnSpc>
                <a:spcPts val="4730"/>
              </a:lnSpc>
            </a:pPr>
            <a:r>
              <a:rPr lang="en-US" sz="3379">
                <a:solidFill>
                  <a:srgbClr val="42341E"/>
                </a:solidFill>
                <a:latin typeface="Times New Roman Bold"/>
              </a:rPr>
              <a:t>                </a:t>
            </a:r>
            <a:r>
              <a:rPr lang="en-US" sz="3379">
                <a:solidFill>
                  <a:srgbClr val="FF914D"/>
                </a:solidFill>
                <a:latin typeface="Times New Roman Bold"/>
              </a:rPr>
              <a:t>NCIPE: National Center for İnterprofessional Practice And Education</a:t>
            </a:r>
          </a:p>
          <a:p>
            <a:pPr>
              <a:lnSpc>
                <a:spcPts val="4170"/>
              </a:lnSpc>
            </a:pPr>
            <a:endParaRPr lang="en-US" sz="3379">
              <a:solidFill>
                <a:srgbClr val="FF914D"/>
              </a:solidFill>
              <a:latin typeface="Times New Roman Bold"/>
            </a:endParaRPr>
          </a:p>
        </p:txBody>
      </p:sp>
      <p:sp>
        <p:nvSpPr>
          <p:cNvPr id="5" name="TextBox 5"/>
          <p:cNvSpPr txBox="1"/>
          <p:nvPr/>
        </p:nvSpPr>
        <p:spPr>
          <a:xfrm>
            <a:off x="1241494" y="435955"/>
            <a:ext cx="4581674" cy="1039836"/>
          </a:xfrm>
          <a:prstGeom prst="rect">
            <a:avLst/>
          </a:prstGeom>
        </p:spPr>
        <p:txBody>
          <a:bodyPr lIns="0" tIns="0" rIns="0" bIns="0" rtlCol="0" anchor="t">
            <a:spAutoFit/>
          </a:bodyPr>
          <a:lstStyle/>
          <a:p>
            <a:pPr algn="ctr">
              <a:lnSpc>
                <a:spcPts val="8960"/>
              </a:lnSpc>
            </a:pPr>
            <a:r>
              <a:rPr lang="en-US" sz="4800" dirty="0">
                <a:solidFill>
                  <a:srgbClr val="FF5757"/>
                </a:solidFill>
                <a:latin typeface="Times New Roman Bold"/>
              </a:rPr>
              <a:t>TANIMLA</a:t>
            </a:r>
            <a:r>
              <a:rPr lang="tr-TR" sz="4800" dirty="0">
                <a:solidFill>
                  <a:srgbClr val="FF5757"/>
                </a:solidFill>
                <a:latin typeface="Times New Roman Bold"/>
              </a:rPr>
              <a:t>R</a:t>
            </a:r>
            <a:endParaRPr lang="en-US" sz="4800" dirty="0">
              <a:solidFill>
                <a:srgbClr val="FF5757"/>
              </a:solidFill>
              <a:latin typeface="Times New Roman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1ED"/>
        </a:solidFill>
        <a:effectLst/>
      </p:bgPr>
    </p:bg>
    <p:spTree>
      <p:nvGrpSpPr>
        <p:cNvPr id="1" name=""/>
        <p:cNvGrpSpPr/>
        <p:nvPr/>
      </p:nvGrpSpPr>
      <p:grpSpPr>
        <a:xfrm>
          <a:off x="0" y="0"/>
          <a:ext cx="0" cy="0"/>
          <a:chOff x="0" y="0"/>
          <a:chExt cx="0" cy="0"/>
        </a:xfrm>
      </p:grpSpPr>
      <p:sp>
        <p:nvSpPr>
          <p:cNvPr id="2" name="AutoShape 2"/>
          <p:cNvSpPr/>
          <p:nvPr/>
        </p:nvSpPr>
        <p:spPr>
          <a:xfrm>
            <a:off x="0" y="1843974"/>
            <a:ext cx="18288000" cy="0"/>
          </a:xfrm>
          <a:prstGeom prst="line">
            <a:avLst/>
          </a:prstGeom>
          <a:ln w="9525" cap="flat">
            <a:solidFill>
              <a:srgbClr val="42341E"/>
            </a:solidFill>
            <a:prstDash val="solid"/>
            <a:headEnd type="none" w="sm" len="sm"/>
            <a:tailEnd type="none" w="sm" len="sm"/>
          </a:ln>
        </p:spPr>
        <p:txBody>
          <a:bodyPr/>
          <a:lstStyle/>
          <a:p>
            <a:endParaRPr lang="tr-TR"/>
          </a:p>
        </p:txBody>
      </p:sp>
      <p:sp>
        <p:nvSpPr>
          <p:cNvPr id="3" name="AutoShape 3"/>
          <p:cNvSpPr/>
          <p:nvPr/>
        </p:nvSpPr>
        <p:spPr>
          <a:xfrm>
            <a:off x="2323721" y="9258300"/>
            <a:ext cx="15964279" cy="0"/>
          </a:xfrm>
          <a:prstGeom prst="line">
            <a:avLst/>
          </a:prstGeom>
          <a:ln w="9525" cap="flat">
            <a:solidFill>
              <a:srgbClr val="42341E"/>
            </a:solidFill>
            <a:prstDash val="solid"/>
            <a:headEnd type="none" w="sm" len="sm"/>
            <a:tailEnd type="none" w="sm" len="sm"/>
          </a:ln>
        </p:spPr>
        <p:txBody>
          <a:bodyPr/>
          <a:lstStyle/>
          <a:p>
            <a:endParaRPr lang="tr-TR"/>
          </a:p>
        </p:txBody>
      </p:sp>
      <p:sp>
        <p:nvSpPr>
          <p:cNvPr id="4" name="Freeform 4"/>
          <p:cNvSpPr/>
          <p:nvPr/>
        </p:nvSpPr>
        <p:spPr>
          <a:xfrm>
            <a:off x="11289506" y="2300002"/>
            <a:ext cx="3486965" cy="3486965"/>
          </a:xfrm>
          <a:custGeom>
            <a:avLst/>
            <a:gdLst/>
            <a:ahLst/>
            <a:cxnLst/>
            <a:rect l="l" t="t" r="r" b="b"/>
            <a:pathLst>
              <a:path w="3486965" h="3486965">
                <a:moveTo>
                  <a:pt x="0" y="0"/>
                </a:moveTo>
                <a:lnTo>
                  <a:pt x="3486965" y="0"/>
                </a:lnTo>
                <a:lnTo>
                  <a:pt x="3486965" y="3486966"/>
                </a:lnTo>
                <a:lnTo>
                  <a:pt x="0" y="3486966"/>
                </a:lnTo>
                <a:lnTo>
                  <a:pt x="0" y="0"/>
                </a:lnTo>
                <a:close/>
              </a:path>
            </a:pathLst>
          </a:custGeom>
          <a:blipFill>
            <a:blip r:embed="rId2"/>
            <a:stretch>
              <a:fillRect/>
            </a:stretch>
          </a:blipFill>
        </p:spPr>
        <p:txBody>
          <a:bodyPr/>
          <a:lstStyle/>
          <a:p>
            <a:endParaRPr lang="tr-TR"/>
          </a:p>
        </p:txBody>
      </p:sp>
      <p:sp>
        <p:nvSpPr>
          <p:cNvPr id="5" name="Freeform 5"/>
          <p:cNvSpPr/>
          <p:nvPr/>
        </p:nvSpPr>
        <p:spPr>
          <a:xfrm>
            <a:off x="9365399" y="6233471"/>
            <a:ext cx="7335180" cy="2347258"/>
          </a:xfrm>
          <a:custGeom>
            <a:avLst/>
            <a:gdLst/>
            <a:ahLst/>
            <a:cxnLst/>
            <a:rect l="l" t="t" r="r" b="b"/>
            <a:pathLst>
              <a:path w="7335180" h="2347258">
                <a:moveTo>
                  <a:pt x="0" y="0"/>
                </a:moveTo>
                <a:lnTo>
                  <a:pt x="7335180" y="0"/>
                </a:lnTo>
                <a:lnTo>
                  <a:pt x="7335180" y="2347258"/>
                </a:lnTo>
                <a:lnTo>
                  <a:pt x="0" y="2347258"/>
                </a:lnTo>
                <a:lnTo>
                  <a:pt x="0" y="0"/>
                </a:lnTo>
                <a:close/>
              </a:path>
            </a:pathLst>
          </a:custGeom>
          <a:blipFill>
            <a:blip r:embed="rId3"/>
            <a:stretch>
              <a:fillRect/>
            </a:stretch>
          </a:blipFill>
        </p:spPr>
        <p:txBody>
          <a:bodyPr/>
          <a:lstStyle/>
          <a:p>
            <a:endParaRPr lang="tr-TR"/>
          </a:p>
        </p:txBody>
      </p:sp>
      <p:sp>
        <p:nvSpPr>
          <p:cNvPr id="6" name="TextBox 6"/>
          <p:cNvSpPr txBox="1"/>
          <p:nvPr/>
        </p:nvSpPr>
        <p:spPr>
          <a:xfrm>
            <a:off x="1028700" y="2592104"/>
            <a:ext cx="6314256" cy="5784716"/>
          </a:xfrm>
          <a:prstGeom prst="rect">
            <a:avLst/>
          </a:prstGeom>
        </p:spPr>
        <p:txBody>
          <a:bodyPr lIns="0" tIns="0" rIns="0" bIns="0" rtlCol="0" anchor="t">
            <a:spAutoFit/>
          </a:bodyPr>
          <a:lstStyle/>
          <a:p>
            <a:pPr>
              <a:lnSpc>
                <a:spcPts val="5033"/>
              </a:lnSpc>
            </a:pPr>
            <a:r>
              <a:rPr lang="en-US" sz="3595">
                <a:solidFill>
                  <a:srgbClr val="42341E"/>
                </a:solidFill>
                <a:latin typeface="Times New Roman Bold"/>
              </a:rPr>
              <a:t>Mevcut olan bu çalışma özelinde Ulusal Meslekler Arası Uygulama ve Eğitim Merkezi’nin IPE tanımı , WHO tanımındaki gibi sadece öğrenciler kelimesini içermemektedir. Bunun yerine daha geniş anlamda asistanlar, pratisyen sağlık çalışanları dahil tüm öğrencileri kapsar.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1ED"/>
        </a:solidFill>
        <a:effectLst/>
      </p:bgPr>
    </p:bg>
    <p:spTree>
      <p:nvGrpSpPr>
        <p:cNvPr id="1" name=""/>
        <p:cNvGrpSpPr/>
        <p:nvPr/>
      </p:nvGrpSpPr>
      <p:grpSpPr>
        <a:xfrm>
          <a:off x="0" y="0"/>
          <a:ext cx="0" cy="0"/>
          <a:chOff x="0" y="0"/>
          <a:chExt cx="0" cy="0"/>
        </a:xfrm>
      </p:grpSpPr>
      <p:sp>
        <p:nvSpPr>
          <p:cNvPr id="2" name="AutoShape 2"/>
          <p:cNvSpPr/>
          <p:nvPr/>
        </p:nvSpPr>
        <p:spPr>
          <a:xfrm>
            <a:off x="2323721" y="9239250"/>
            <a:ext cx="15964279" cy="0"/>
          </a:xfrm>
          <a:prstGeom prst="line">
            <a:avLst/>
          </a:prstGeom>
          <a:ln w="9525" cap="flat">
            <a:solidFill>
              <a:srgbClr val="42341E"/>
            </a:solidFill>
            <a:prstDash val="solid"/>
            <a:headEnd type="none" w="sm" len="sm"/>
            <a:tailEnd type="none" w="sm" len="sm"/>
          </a:ln>
        </p:spPr>
        <p:txBody>
          <a:bodyPr/>
          <a:lstStyle/>
          <a:p>
            <a:endParaRPr lang="tr-TR"/>
          </a:p>
        </p:txBody>
      </p:sp>
      <p:sp>
        <p:nvSpPr>
          <p:cNvPr id="3" name="TextBox 3"/>
          <p:cNvSpPr txBox="1"/>
          <p:nvPr/>
        </p:nvSpPr>
        <p:spPr>
          <a:xfrm>
            <a:off x="1028700" y="2341286"/>
            <a:ext cx="15357844" cy="6160664"/>
          </a:xfrm>
          <a:prstGeom prst="rect">
            <a:avLst/>
          </a:prstGeom>
        </p:spPr>
        <p:txBody>
          <a:bodyPr lIns="0" tIns="0" rIns="0" bIns="0" rtlCol="0" anchor="t">
            <a:spAutoFit/>
          </a:bodyPr>
          <a:lstStyle/>
          <a:p>
            <a:pPr>
              <a:lnSpc>
                <a:spcPts val="6550"/>
              </a:lnSpc>
            </a:pPr>
            <a:r>
              <a:rPr lang="en-US" sz="4679" dirty="0">
                <a:solidFill>
                  <a:srgbClr val="42341E"/>
                </a:solidFill>
                <a:latin typeface="Times New Roman Bold"/>
              </a:rPr>
              <a:t>Bu </a:t>
            </a:r>
            <a:r>
              <a:rPr lang="en-US" sz="4679" dirty="0" err="1">
                <a:solidFill>
                  <a:srgbClr val="42341E"/>
                </a:solidFill>
                <a:latin typeface="Times New Roman Bold"/>
              </a:rPr>
              <a:t>çalışmada</a:t>
            </a:r>
            <a:r>
              <a:rPr lang="en-US" sz="4679" dirty="0">
                <a:solidFill>
                  <a:srgbClr val="42341E"/>
                </a:solidFill>
                <a:latin typeface="Times New Roman Bold"/>
              </a:rPr>
              <a:t>, </a:t>
            </a:r>
            <a:r>
              <a:rPr lang="en-US" sz="4679" dirty="0" err="1">
                <a:solidFill>
                  <a:srgbClr val="42341E"/>
                </a:solidFill>
                <a:latin typeface="Times New Roman Bold"/>
              </a:rPr>
              <a:t>İleri</a:t>
            </a:r>
            <a:r>
              <a:rPr lang="en-US" sz="4679" dirty="0">
                <a:solidFill>
                  <a:srgbClr val="42341E"/>
                </a:solidFill>
                <a:latin typeface="Times New Roman Bold"/>
              </a:rPr>
              <a:t> </a:t>
            </a:r>
            <a:r>
              <a:rPr lang="en-US" sz="4679" dirty="0" err="1">
                <a:solidFill>
                  <a:srgbClr val="42341E"/>
                </a:solidFill>
                <a:latin typeface="Times New Roman Bold"/>
              </a:rPr>
              <a:t>Eczacılık</a:t>
            </a:r>
            <a:r>
              <a:rPr lang="en-US" sz="4679" dirty="0">
                <a:solidFill>
                  <a:srgbClr val="42341E"/>
                </a:solidFill>
                <a:latin typeface="Times New Roman Bold"/>
              </a:rPr>
              <a:t> </a:t>
            </a:r>
            <a:r>
              <a:rPr lang="en-US" sz="4679" dirty="0" err="1">
                <a:solidFill>
                  <a:srgbClr val="42341E"/>
                </a:solidFill>
                <a:latin typeface="Times New Roman Bold"/>
              </a:rPr>
              <a:t>Uygulama</a:t>
            </a:r>
            <a:r>
              <a:rPr lang="en-US" sz="4679" dirty="0">
                <a:solidFill>
                  <a:srgbClr val="42341E"/>
                </a:solidFill>
                <a:latin typeface="Times New Roman Bold"/>
              </a:rPr>
              <a:t> </a:t>
            </a:r>
            <a:r>
              <a:rPr lang="en-US" sz="4679" dirty="0" err="1">
                <a:solidFill>
                  <a:srgbClr val="42341E"/>
                </a:solidFill>
                <a:latin typeface="Times New Roman Bold"/>
              </a:rPr>
              <a:t>Deneyimine</a:t>
            </a:r>
            <a:r>
              <a:rPr lang="en-US" sz="4679" dirty="0">
                <a:solidFill>
                  <a:srgbClr val="42341E"/>
                </a:solidFill>
                <a:latin typeface="Times New Roman Bold"/>
              </a:rPr>
              <a:t> (APPE) </a:t>
            </a:r>
            <a:r>
              <a:rPr lang="en-US" sz="4679" dirty="0" err="1">
                <a:solidFill>
                  <a:srgbClr val="42341E"/>
                </a:solidFill>
                <a:latin typeface="Times New Roman Bold"/>
              </a:rPr>
              <a:t>katılan</a:t>
            </a:r>
            <a:r>
              <a:rPr lang="en-US" sz="4679" dirty="0">
                <a:solidFill>
                  <a:srgbClr val="42341E"/>
                </a:solidFill>
                <a:latin typeface="Times New Roman Bold"/>
              </a:rPr>
              <a:t> </a:t>
            </a:r>
            <a:r>
              <a:rPr lang="en-US" sz="4679" dirty="0" err="1">
                <a:solidFill>
                  <a:srgbClr val="42341E"/>
                </a:solidFill>
                <a:latin typeface="Times New Roman Bold"/>
              </a:rPr>
              <a:t>dördüncü</a:t>
            </a:r>
            <a:r>
              <a:rPr lang="en-US" sz="4679" dirty="0">
                <a:solidFill>
                  <a:srgbClr val="42341E"/>
                </a:solidFill>
                <a:latin typeface="Times New Roman Bold"/>
              </a:rPr>
              <a:t> </a:t>
            </a:r>
            <a:r>
              <a:rPr lang="en-US" sz="4679" dirty="0" err="1">
                <a:solidFill>
                  <a:srgbClr val="42341E"/>
                </a:solidFill>
                <a:latin typeface="Times New Roman Bold"/>
              </a:rPr>
              <a:t>sınıf</a:t>
            </a:r>
            <a:r>
              <a:rPr lang="en-US" sz="4679" dirty="0">
                <a:solidFill>
                  <a:srgbClr val="42341E"/>
                </a:solidFill>
                <a:latin typeface="Times New Roman Bold"/>
              </a:rPr>
              <a:t> </a:t>
            </a:r>
            <a:r>
              <a:rPr lang="en-US" sz="4679" dirty="0" err="1">
                <a:solidFill>
                  <a:srgbClr val="42341E"/>
                </a:solidFill>
                <a:latin typeface="Times New Roman Bold"/>
              </a:rPr>
              <a:t>eczacılık</a:t>
            </a:r>
            <a:r>
              <a:rPr lang="en-US" sz="4679" dirty="0">
                <a:solidFill>
                  <a:srgbClr val="42341E"/>
                </a:solidFill>
                <a:latin typeface="Times New Roman Bold"/>
              </a:rPr>
              <a:t> </a:t>
            </a:r>
            <a:r>
              <a:rPr lang="en-US" sz="4679" dirty="0" err="1">
                <a:solidFill>
                  <a:srgbClr val="42341E"/>
                </a:solidFill>
                <a:latin typeface="Times New Roman Bold"/>
              </a:rPr>
              <a:t>öğrencilerinde</a:t>
            </a:r>
            <a:r>
              <a:rPr lang="en-US" sz="4679" dirty="0">
                <a:solidFill>
                  <a:srgbClr val="42341E"/>
                </a:solidFill>
                <a:latin typeface="Times New Roman Bold"/>
              </a:rPr>
              <a:t> </a:t>
            </a:r>
            <a:r>
              <a:rPr lang="en-US" sz="4679" dirty="0" err="1">
                <a:solidFill>
                  <a:srgbClr val="42341E"/>
                </a:solidFill>
                <a:latin typeface="Times New Roman Bold"/>
              </a:rPr>
              <a:t>sosyal</a:t>
            </a:r>
            <a:r>
              <a:rPr lang="en-US" sz="4679" dirty="0">
                <a:solidFill>
                  <a:srgbClr val="42341E"/>
                </a:solidFill>
                <a:latin typeface="Times New Roman Bold"/>
              </a:rPr>
              <a:t> </a:t>
            </a:r>
            <a:r>
              <a:rPr lang="en-US" sz="4679" dirty="0" err="1">
                <a:solidFill>
                  <a:srgbClr val="42341E"/>
                </a:solidFill>
                <a:latin typeface="Times New Roman Bold"/>
              </a:rPr>
              <a:t>fobi</a:t>
            </a:r>
            <a:r>
              <a:rPr lang="en-US" sz="4679" dirty="0">
                <a:solidFill>
                  <a:srgbClr val="42341E"/>
                </a:solidFill>
                <a:latin typeface="Times New Roman Bold"/>
              </a:rPr>
              <a:t>, </a:t>
            </a:r>
            <a:r>
              <a:rPr lang="en-US" sz="4679" dirty="0" err="1">
                <a:solidFill>
                  <a:srgbClr val="42341E"/>
                </a:solidFill>
                <a:latin typeface="Times New Roman Bold"/>
              </a:rPr>
              <a:t>iletişim</a:t>
            </a:r>
            <a:r>
              <a:rPr lang="en-US" sz="4679" dirty="0">
                <a:solidFill>
                  <a:srgbClr val="42341E"/>
                </a:solidFill>
                <a:latin typeface="Times New Roman Bold"/>
              </a:rPr>
              <a:t> </a:t>
            </a:r>
            <a:r>
              <a:rPr lang="en-US" sz="4679" dirty="0" err="1">
                <a:solidFill>
                  <a:srgbClr val="42341E"/>
                </a:solidFill>
                <a:latin typeface="Times New Roman Bold"/>
              </a:rPr>
              <a:t>endişesi</a:t>
            </a:r>
            <a:r>
              <a:rPr lang="en-US" sz="4679" dirty="0">
                <a:solidFill>
                  <a:srgbClr val="42341E"/>
                </a:solidFill>
                <a:latin typeface="Times New Roman Bold"/>
              </a:rPr>
              <a:t>, </a:t>
            </a:r>
            <a:r>
              <a:rPr lang="en-US" sz="4679" dirty="0" err="1">
                <a:solidFill>
                  <a:srgbClr val="42341E"/>
                </a:solidFill>
                <a:latin typeface="Times New Roman Bold"/>
              </a:rPr>
              <a:t>meslekler</a:t>
            </a:r>
            <a:r>
              <a:rPr lang="en-US" sz="4679" dirty="0">
                <a:solidFill>
                  <a:srgbClr val="42341E"/>
                </a:solidFill>
                <a:latin typeface="Times New Roman Bold"/>
              </a:rPr>
              <a:t> </a:t>
            </a:r>
            <a:r>
              <a:rPr lang="en-US" sz="4679" dirty="0" err="1">
                <a:solidFill>
                  <a:srgbClr val="42341E"/>
                </a:solidFill>
                <a:latin typeface="Times New Roman Bold"/>
              </a:rPr>
              <a:t>arası</a:t>
            </a:r>
            <a:r>
              <a:rPr lang="en-US" sz="4679" dirty="0">
                <a:solidFill>
                  <a:srgbClr val="42341E"/>
                </a:solidFill>
                <a:latin typeface="Times New Roman Bold"/>
              </a:rPr>
              <a:t> </a:t>
            </a:r>
            <a:r>
              <a:rPr lang="en-US" sz="4679" dirty="0" err="1">
                <a:solidFill>
                  <a:srgbClr val="42341E"/>
                </a:solidFill>
                <a:latin typeface="Times New Roman Bold"/>
              </a:rPr>
              <a:t>sosyalleşme</a:t>
            </a:r>
            <a:r>
              <a:rPr lang="en-US" sz="4679" dirty="0">
                <a:solidFill>
                  <a:srgbClr val="42341E"/>
                </a:solidFill>
                <a:latin typeface="Times New Roman Bold"/>
              </a:rPr>
              <a:t> </a:t>
            </a:r>
            <a:r>
              <a:rPr lang="en-US" sz="4679" dirty="0" err="1">
                <a:solidFill>
                  <a:srgbClr val="42341E"/>
                </a:solidFill>
                <a:latin typeface="Times New Roman Bold"/>
              </a:rPr>
              <a:t>ve</a:t>
            </a:r>
            <a:r>
              <a:rPr lang="en-US" sz="4679" dirty="0">
                <a:solidFill>
                  <a:srgbClr val="42341E"/>
                </a:solidFill>
                <a:latin typeface="Times New Roman Bold"/>
              </a:rPr>
              <a:t> </a:t>
            </a:r>
            <a:r>
              <a:rPr lang="en-US" sz="4679" dirty="0" err="1">
                <a:solidFill>
                  <a:srgbClr val="42341E"/>
                </a:solidFill>
                <a:latin typeface="Times New Roman Bold"/>
              </a:rPr>
              <a:t>meslekler</a:t>
            </a:r>
            <a:r>
              <a:rPr lang="en-US" sz="4679" dirty="0">
                <a:solidFill>
                  <a:srgbClr val="42341E"/>
                </a:solidFill>
                <a:latin typeface="Times New Roman Bold"/>
              </a:rPr>
              <a:t> </a:t>
            </a:r>
            <a:r>
              <a:rPr lang="en-US" sz="4679" dirty="0" err="1">
                <a:solidFill>
                  <a:srgbClr val="42341E"/>
                </a:solidFill>
                <a:latin typeface="Times New Roman Bold"/>
              </a:rPr>
              <a:t>arası</a:t>
            </a:r>
            <a:r>
              <a:rPr lang="en-US" sz="4679" dirty="0">
                <a:solidFill>
                  <a:srgbClr val="42341E"/>
                </a:solidFill>
                <a:latin typeface="Times New Roman Bold"/>
              </a:rPr>
              <a:t> </a:t>
            </a:r>
            <a:r>
              <a:rPr lang="en-US" sz="4679" dirty="0" err="1">
                <a:solidFill>
                  <a:srgbClr val="42341E"/>
                </a:solidFill>
                <a:latin typeface="Times New Roman Bold"/>
              </a:rPr>
              <a:t>işbirliğine</a:t>
            </a:r>
            <a:r>
              <a:rPr lang="en-US" sz="4679" dirty="0">
                <a:solidFill>
                  <a:srgbClr val="42341E"/>
                </a:solidFill>
                <a:latin typeface="Times New Roman Bold"/>
              </a:rPr>
              <a:t> </a:t>
            </a:r>
            <a:r>
              <a:rPr lang="en-US" sz="4679" dirty="0" err="1">
                <a:solidFill>
                  <a:srgbClr val="42341E"/>
                </a:solidFill>
                <a:latin typeface="Times New Roman Bold"/>
              </a:rPr>
              <a:t>dayalı</a:t>
            </a:r>
            <a:r>
              <a:rPr lang="en-US" sz="4679" dirty="0">
                <a:solidFill>
                  <a:srgbClr val="42341E"/>
                </a:solidFill>
                <a:latin typeface="Times New Roman Bold"/>
              </a:rPr>
              <a:t> hasta </a:t>
            </a:r>
            <a:r>
              <a:rPr lang="en-US" sz="4679" dirty="0" err="1">
                <a:solidFill>
                  <a:srgbClr val="42341E"/>
                </a:solidFill>
                <a:latin typeface="Times New Roman Bold"/>
              </a:rPr>
              <a:t>bakımının</a:t>
            </a:r>
            <a:r>
              <a:rPr lang="en-US" sz="4679" dirty="0">
                <a:solidFill>
                  <a:srgbClr val="42341E"/>
                </a:solidFill>
                <a:latin typeface="Times New Roman Bold"/>
              </a:rPr>
              <a:t> </a:t>
            </a:r>
            <a:r>
              <a:rPr lang="en-US" sz="4679" dirty="0" err="1">
                <a:solidFill>
                  <a:srgbClr val="42341E"/>
                </a:solidFill>
                <a:latin typeface="Times New Roman Bold"/>
              </a:rPr>
              <a:t>önemi</a:t>
            </a:r>
            <a:r>
              <a:rPr lang="en-US" sz="4679" dirty="0">
                <a:solidFill>
                  <a:srgbClr val="42341E"/>
                </a:solidFill>
                <a:latin typeface="Times New Roman Bold"/>
              </a:rPr>
              <a:t> </a:t>
            </a:r>
            <a:r>
              <a:rPr lang="en-US" sz="4679" dirty="0" err="1">
                <a:solidFill>
                  <a:srgbClr val="42341E"/>
                </a:solidFill>
                <a:latin typeface="Times New Roman Bold"/>
              </a:rPr>
              <a:t>değerlendirilmiştir</a:t>
            </a:r>
            <a:r>
              <a:rPr lang="en-US" sz="4679" dirty="0">
                <a:solidFill>
                  <a:srgbClr val="42341E"/>
                </a:solidFill>
                <a:latin typeface="Times New Roman"/>
              </a:rPr>
              <a:t>. </a:t>
            </a:r>
          </a:p>
          <a:p>
            <a:pPr>
              <a:lnSpc>
                <a:spcPts val="4590"/>
              </a:lnSpc>
            </a:pPr>
            <a:r>
              <a:rPr lang="en-US" sz="3279" dirty="0">
                <a:solidFill>
                  <a:srgbClr val="42341E"/>
                </a:solidFill>
                <a:latin typeface="Times New Roman"/>
              </a:rPr>
              <a:t>                            </a:t>
            </a:r>
          </a:p>
          <a:p>
            <a:pPr>
              <a:lnSpc>
                <a:spcPts val="4590"/>
              </a:lnSpc>
            </a:pPr>
            <a:r>
              <a:rPr lang="en-US" sz="3279" dirty="0">
                <a:solidFill>
                  <a:srgbClr val="42341E"/>
                </a:solidFill>
                <a:latin typeface="Times New Roman"/>
              </a:rPr>
              <a:t>                                </a:t>
            </a:r>
            <a:r>
              <a:rPr lang="en-US" sz="3279" dirty="0">
                <a:solidFill>
                  <a:srgbClr val="00BF63"/>
                </a:solidFill>
                <a:latin typeface="Times New Roman Bold"/>
              </a:rPr>
              <a:t>APPE: Advanced Pharmacy Practice</a:t>
            </a:r>
            <a:r>
              <a:rPr lang="tr-TR" sz="3279" dirty="0">
                <a:solidFill>
                  <a:srgbClr val="00BF63"/>
                </a:solidFill>
                <a:latin typeface="Times New Roman Bold"/>
              </a:rPr>
              <a:t> </a:t>
            </a:r>
            <a:r>
              <a:rPr lang="tr-TR" sz="3279" dirty="0" err="1">
                <a:solidFill>
                  <a:srgbClr val="00BF63"/>
                </a:solidFill>
                <a:latin typeface="Times New Roman Bold"/>
              </a:rPr>
              <a:t>Experiences</a:t>
            </a:r>
            <a:endParaRPr lang="en-US" sz="3279" dirty="0">
              <a:solidFill>
                <a:srgbClr val="00BF63"/>
              </a:solidFill>
              <a:latin typeface="Times New Roman Bold"/>
            </a:endParaRPr>
          </a:p>
          <a:p>
            <a:pPr>
              <a:lnSpc>
                <a:spcPts val="6270"/>
              </a:lnSpc>
            </a:pPr>
            <a:endParaRPr lang="en-US" sz="3279" dirty="0">
              <a:solidFill>
                <a:srgbClr val="00BF63"/>
              </a:solidFill>
              <a:latin typeface="Times New Roman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1ED"/>
        </a:solidFill>
        <a:effectLst/>
      </p:bgPr>
    </p:bg>
    <p:spTree>
      <p:nvGrpSpPr>
        <p:cNvPr id="1" name=""/>
        <p:cNvGrpSpPr/>
        <p:nvPr/>
      </p:nvGrpSpPr>
      <p:grpSpPr>
        <a:xfrm>
          <a:off x="0" y="0"/>
          <a:ext cx="0" cy="0"/>
          <a:chOff x="0" y="0"/>
          <a:chExt cx="0" cy="0"/>
        </a:xfrm>
      </p:grpSpPr>
      <p:sp>
        <p:nvSpPr>
          <p:cNvPr id="2" name="AutoShape 2"/>
          <p:cNvSpPr/>
          <p:nvPr/>
        </p:nvSpPr>
        <p:spPr>
          <a:xfrm>
            <a:off x="0" y="1843974"/>
            <a:ext cx="18288000" cy="0"/>
          </a:xfrm>
          <a:prstGeom prst="line">
            <a:avLst/>
          </a:prstGeom>
          <a:ln w="9525" cap="flat">
            <a:solidFill>
              <a:srgbClr val="42341E"/>
            </a:solidFill>
            <a:prstDash val="solid"/>
            <a:headEnd type="none" w="sm" len="sm"/>
            <a:tailEnd type="none" w="sm" len="sm"/>
          </a:ln>
        </p:spPr>
        <p:txBody>
          <a:bodyPr/>
          <a:lstStyle/>
          <a:p>
            <a:endParaRPr lang="tr-TR"/>
          </a:p>
        </p:txBody>
      </p:sp>
      <p:sp>
        <p:nvSpPr>
          <p:cNvPr id="3" name="TextBox 3"/>
          <p:cNvSpPr txBox="1"/>
          <p:nvPr/>
        </p:nvSpPr>
        <p:spPr>
          <a:xfrm>
            <a:off x="1028700" y="3013221"/>
            <a:ext cx="16230600" cy="6245079"/>
          </a:xfrm>
          <a:prstGeom prst="rect">
            <a:avLst/>
          </a:prstGeom>
        </p:spPr>
        <p:txBody>
          <a:bodyPr lIns="0" tIns="0" rIns="0" bIns="0" rtlCol="0" anchor="t">
            <a:spAutoFit/>
          </a:bodyPr>
          <a:lstStyle/>
          <a:p>
            <a:pPr algn="just">
              <a:lnSpc>
                <a:spcPts val="4908"/>
              </a:lnSpc>
            </a:pPr>
            <a:r>
              <a:rPr lang="en-US" sz="3505">
                <a:solidFill>
                  <a:srgbClr val="42341E"/>
                </a:solidFill>
                <a:latin typeface="Times New Roman Bold"/>
              </a:rPr>
              <a:t>Bu İleri Eczacılık Uygulama Deneyimi (APPE)’nin gerçekleştirildiği ortam üçüncü basamak bir şehir-çocuk hastanesindeki 18 yataklı bir pediatrik yoğun bakım ünitesidir. Meslekler arası tıbbi bakım ekibi doktorlar, hemşireler, beslenme uzmanları, solunum terapistleri, bir klinik eczacı ve ilgili öğrencilerden oluşmuştur. </a:t>
            </a:r>
          </a:p>
          <a:p>
            <a:pPr algn="just">
              <a:lnSpc>
                <a:spcPts val="4908"/>
              </a:lnSpc>
            </a:pPr>
            <a:endParaRPr lang="en-US" sz="3505">
              <a:solidFill>
                <a:srgbClr val="42341E"/>
              </a:solidFill>
              <a:latin typeface="Times New Roman Bold"/>
            </a:endParaRPr>
          </a:p>
          <a:p>
            <a:pPr algn="just">
              <a:lnSpc>
                <a:spcPts val="4908"/>
              </a:lnSpc>
            </a:pPr>
            <a:r>
              <a:rPr lang="en-US" sz="3505">
                <a:solidFill>
                  <a:srgbClr val="42341E"/>
                </a:solidFill>
                <a:latin typeface="Times New Roman Bold"/>
              </a:rPr>
              <a:t>İki APPE öğrencisi altı haftalık rotasyonla klinik eczacılık fakülte danışmanına atanır ve bu rotasyonda öğrenciler hastalarla çalışır, tıbbi ekiple iletişime girer, konu tartışmaları ve hasta sunumları yaparlar. </a:t>
            </a:r>
          </a:p>
          <a:p>
            <a:pPr algn="just">
              <a:lnSpc>
                <a:spcPts val="4908"/>
              </a:lnSpc>
            </a:pPr>
            <a:endParaRPr lang="en-US" sz="3505">
              <a:solidFill>
                <a:srgbClr val="42341E"/>
              </a:solidFill>
              <a:latin typeface="Times New Roman Bold"/>
            </a:endParaRPr>
          </a:p>
          <a:p>
            <a:pPr algn="just">
              <a:lnSpc>
                <a:spcPts val="4908"/>
              </a:lnSpc>
            </a:pPr>
            <a:endParaRPr lang="en-US" sz="3505">
              <a:solidFill>
                <a:srgbClr val="42341E"/>
              </a:solidFill>
              <a:latin typeface="Times New Roman Bold"/>
            </a:endParaRPr>
          </a:p>
        </p:txBody>
      </p:sp>
      <p:sp>
        <p:nvSpPr>
          <p:cNvPr id="4" name="AutoShape 4"/>
          <p:cNvSpPr/>
          <p:nvPr/>
        </p:nvSpPr>
        <p:spPr>
          <a:xfrm>
            <a:off x="2323721" y="9258300"/>
            <a:ext cx="15964279" cy="0"/>
          </a:xfrm>
          <a:prstGeom prst="line">
            <a:avLst/>
          </a:prstGeom>
          <a:ln w="9525" cap="flat">
            <a:solidFill>
              <a:srgbClr val="42341E"/>
            </a:solidFill>
            <a:prstDash val="solid"/>
            <a:headEnd type="none" w="sm" len="sm"/>
            <a:tailEnd type="none" w="sm" len="sm"/>
          </a:ln>
        </p:spPr>
        <p:txBody>
          <a:bodyPr/>
          <a:lstStyle/>
          <a:p>
            <a:endParaRPr lang="tr-TR"/>
          </a:p>
        </p:txBody>
      </p:sp>
      <p:sp>
        <p:nvSpPr>
          <p:cNvPr id="5" name="TextBox 5"/>
          <p:cNvSpPr txBox="1"/>
          <p:nvPr/>
        </p:nvSpPr>
        <p:spPr>
          <a:xfrm>
            <a:off x="1028700" y="696224"/>
            <a:ext cx="3533477" cy="1152513"/>
          </a:xfrm>
          <a:prstGeom prst="rect">
            <a:avLst/>
          </a:prstGeom>
        </p:spPr>
        <p:txBody>
          <a:bodyPr lIns="0" tIns="0" rIns="0" bIns="0" rtlCol="0" anchor="t">
            <a:spAutoFit/>
          </a:bodyPr>
          <a:lstStyle/>
          <a:p>
            <a:pPr algn="ctr">
              <a:lnSpc>
                <a:spcPts val="8400"/>
              </a:lnSpc>
            </a:pPr>
            <a:r>
              <a:rPr lang="en-US" sz="6000">
                <a:solidFill>
                  <a:srgbClr val="7ED957"/>
                </a:solidFill>
                <a:latin typeface="Times New Roman Bold"/>
              </a:rPr>
              <a:t>YÖNTEM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1ED"/>
        </a:solidFill>
        <a:effectLst/>
      </p:bgPr>
    </p:bg>
    <p:spTree>
      <p:nvGrpSpPr>
        <p:cNvPr id="1" name=""/>
        <p:cNvGrpSpPr/>
        <p:nvPr/>
      </p:nvGrpSpPr>
      <p:grpSpPr>
        <a:xfrm>
          <a:off x="0" y="0"/>
          <a:ext cx="0" cy="0"/>
          <a:chOff x="0" y="0"/>
          <a:chExt cx="0" cy="0"/>
        </a:xfrm>
      </p:grpSpPr>
      <p:sp>
        <p:nvSpPr>
          <p:cNvPr id="2" name="AutoShape 2"/>
          <p:cNvSpPr/>
          <p:nvPr/>
        </p:nvSpPr>
        <p:spPr>
          <a:xfrm>
            <a:off x="0" y="1843974"/>
            <a:ext cx="18288000" cy="0"/>
          </a:xfrm>
          <a:prstGeom prst="line">
            <a:avLst/>
          </a:prstGeom>
          <a:ln w="9525" cap="flat">
            <a:solidFill>
              <a:srgbClr val="42341E"/>
            </a:solidFill>
            <a:prstDash val="solid"/>
            <a:headEnd type="none" w="sm" len="sm"/>
            <a:tailEnd type="none" w="sm" len="sm"/>
          </a:ln>
        </p:spPr>
        <p:txBody>
          <a:bodyPr/>
          <a:lstStyle/>
          <a:p>
            <a:endParaRPr lang="tr-TR"/>
          </a:p>
        </p:txBody>
      </p:sp>
      <p:sp>
        <p:nvSpPr>
          <p:cNvPr id="3" name="TextBox 3"/>
          <p:cNvSpPr txBox="1"/>
          <p:nvPr/>
        </p:nvSpPr>
        <p:spPr>
          <a:xfrm>
            <a:off x="1690387" y="3397956"/>
            <a:ext cx="14907225" cy="4182538"/>
          </a:xfrm>
          <a:prstGeom prst="rect">
            <a:avLst/>
          </a:prstGeom>
        </p:spPr>
        <p:txBody>
          <a:bodyPr lIns="0" tIns="0" rIns="0" bIns="0" rtlCol="0" anchor="t">
            <a:spAutoFit/>
          </a:bodyPr>
          <a:lstStyle/>
          <a:p>
            <a:pPr>
              <a:lnSpc>
                <a:spcPts val="4666"/>
              </a:lnSpc>
            </a:pPr>
            <a:r>
              <a:rPr lang="en-US" sz="3333">
                <a:solidFill>
                  <a:srgbClr val="42341E"/>
                </a:solidFill>
                <a:latin typeface="Times New Roman Bold"/>
              </a:rPr>
              <a:t>Görevlendirmeler öğrenci tercihi ve kura benzeri yollarla rastgele oluşturulmuştur. APPE’ den önce Eczacılık fakültesi öğrencileri öğretici dersler ve eczacılık uygulamalarına giriş deneyimleri aracılığıyla meslekler arası eğitime maruz bırakılmıştır. APPE için klinik eczacılık öğretim üyesine atanan öğrenciler, çalışma için kontrol grubuna atanmıştır. Kontrol grubu genel hasta bakım ortamlarında APPE sırasında meydana gelen genel meslekler arası etkileşimleri kontrol etmek üzere tasarlanmıştır. </a:t>
            </a:r>
          </a:p>
        </p:txBody>
      </p:sp>
      <p:sp>
        <p:nvSpPr>
          <p:cNvPr id="4" name="AutoShape 4"/>
          <p:cNvSpPr/>
          <p:nvPr/>
        </p:nvSpPr>
        <p:spPr>
          <a:xfrm>
            <a:off x="2323721" y="9258300"/>
            <a:ext cx="15964279" cy="0"/>
          </a:xfrm>
          <a:prstGeom prst="line">
            <a:avLst/>
          </a:prstGeom>
          <a:ln w="9525" cap="flat">
            <a:solidFill>
              <a:srgbClr val="42341E"/>
            </a:solidFill>
            <a:prstDash val="solid"/>
            <a:headEnd type="none" w="sm" len="sm"/>
            <a:tailEnd type="none" w="sm" len="sm"/>
          </a:ln>
        </p:spPr>
        <p:txBody>
          <a:bodyPr/>
          <a:lstStyle/>
          <a:p>
            <a:endParaRPr 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1ED"/>
        </a:solidFill>
        <a:effectLst/>
      </p:bgPr>
    </p:bg>
    <p:spTree>
      <p:nvGrpSpPr>
        <p:cNvPr id="1" name=""/>
        <p:cNvGrpSpPr/>
        <p:nvPr/>
      </p:nvGrpSpPr>
      <p:grpSpPr>
        <a:xfrm>
          <a:off x="0" y="0"/>
          <a:ext cx="0" cy="0"/>
          <a:chOff x="0" y="0"/>
          <a:chExt cx="0" cy="0"/>
        </a:xfrm>
      </p:grpSpPr>
      <p:sp>
        <p:nvSpPr>
          <p:cNvPr id="2" name="AutoShape 2"/>
          <p:cNvSpPr/>
          <p:nvPr/>
        </p:nvSpPr>
        <p:spPr>
          <a:xfrm>
            <a:off x="0" y="1843974"/>
            <a:ext cx="18288000" cy="0"/>
          </a:xfrm>
          <a:prstGeom prst="line">
            <a:avLst/>
          </a:prstGeom>
          <a:ln w="9525" cap="flat">
            <a:solidFill>
              <a:srgbClr val="42341E"/>
            </a:solidFill>
            <a:prstDash val="solid"/>
            <a:headEnd type="none" w="sm" len="sm"/>
            <a:tailEnd type="none" w="sm" len="sm"/>
          </a:ln>
        </p:spPr>
        <p:txBody>
          <a:bodyPr/>
          <a:lstStyle/>
          <a:p>
            <a:endParaRPr lang="tr-TR"/>
          </a:p>
        </p:txBody>
      </p:sp>
      <p:sp>
        <p:nvSpPr>
          <p:cNvPr id="3" name="TextBox 3"/>
          <p:cNvSpPr txBox="1"/>
          <p:nvPr/>
        </p:nvSpPr>
        <p:spPr>
          <a:xfrm>
            <a:off x="1028700" y="2132461"/>
            <a:ext cx="16204035" cy="7360178"/>
          </a:xfrm>
          <a:prstGeom prst="rect">
            <a:avLst/>
          </a:prstGeom>
        </p:spPr>
        <p:txBody>
          <a:bodyPr lIns="0" tIns="0" rIns="0" bIns="0" rtlCol="0" anchor="t">
            <a:spAutoFit/>
          </a:bodyPr>
          <a:lstStyle/>
          <a:p>
            <a:pPr marL="751164" lvl="1" indent="-375582">
              <a:lnSpc>
                <a:spcPts val="4870"/>
              </a:lnSpc>
              <a:buFont typeface="Arial"/>
              <a:buChar char="•"/>
            </a:pPr>
            <a:r>
              <a:rPr lang="en-US" sz="3479">
                <a:solidFill>
                  <a:srgbClr val="42341E"/>
                </a:solidFill>
                <a:latin typeface="Times New Roman Bold"/>
              </a:rPr>
              <a:t>Klinik eczacı tıpta uzmanlık direktörü ile birlikte tıpta uzmanlık öğrencileri için bir farmakoterapi rotasyonu oluşturmuştur. Bu rotasyonda öğrenciler tek eğitmenin Eczacılık fakültesi öğretim üyesinin olduğu ortamda iki hafta geçirmiştir. </a:t>
            </a:r>
          </a:p>
          <a:p>
            <a:pPr marL="751164" lvl="1" indent="-375582">
              <a:lnSpc>
                <a:spcPts val="4870"/>
              </a:lnSpc>
              <a:buFont typeface="Arial"/>
              <a:buChar char="•"/>
            </a:pPr>
            <a:r>
              <a:rPr lang="en-US" sz="3479">
                <a:solidFill>
                  <a:srgbClr val="42341E"/>
                </a:solidFill>
                <a:latin typeface="Times New Roman Bold"/>
              </a:rPr>
              <a:t>Asistan hekim pediatrik yoğun bakım ünitesindeki  hastalar için ilaç yönetim planları geliştirmek amacıyla bir eczacı gibi düşünmekle görevlendirilmiştir. Bu rotasyona atama, asistanların ilgisine göre seçilmiştir ve program asistanın taahhütlerine ve eczacılık fakültesinin uygunluğuna göre kararlaştırılmıştır. </a:t>
            </a:r>
          </a:p>
          <a:p>
            <a:pPr marL="751164" lvl="1" indent="-375582">
              <a:lnSpc>
                <a:spcPts val="4870"/>
              </a:lnSpc>
              <a:buFont typeface="Arial"/>
              <a:buChar char="•"/>
            </a:pPr>
            <a:r>
              <a:rPr lang="en-US" sz="3479">
                <a:solidFill>
                  <a:srgbClr val="42341E"/>
                </a:solidFill>
                <a:latin typeface="Times New Roman Bold"/>
              </a:rPr>
              <a:t>Rotasyondaki tıp asistanı hasta bakımı görevleri ve konu tartışmaları sırasında eczacılık öğrencileriyle etkileşime girmiştir. Farmakoterapi planları geliştirmek için birlikte çalışmışlardır. Asistan farmakoterapi rotasyonu eş zamanlı olarak yürütülürken APPE ‘ye atanan eczacılık öğrencileri müdahale grubuna atanmıştır. </a:t>
            </a:r>
          </a:p>
          <a:p>
            <a:pPr>
              <a:lnSpc>
                <a:spcPts val="4870"/>
              </a:lnSpc>
            </a:pPr>
            <a:endParaRPr lang="en-US" sz="3479">
              <a:solidFill>
                <a:srgbClr val="42341E"/>
              </a:solidFill>
              <a:latin typeface="Times New Roman Bold"/>
            </a:endParaRPr>
          </a:p>
        </p:txBody>
      </p:sp>
      <p:sp>
        <p:nvSpPr>
          <p:cNvPr id="4" name="AutoShape 4"/>
          <p:cNvSpPr/>
          <p:nvPr/>
        </p:nvSpPr>
        <p:spPr>
          <a:xfrm>
            <a:off x="2323721" y="9258300"/>
            <a:ext cx="15964279" cy="0"/>
          </a:xfrm>
          <a:prstGeom prst="line">
            <a:avLst/>
          </a:prstGeom>
          <a:ln w="9525" cap="flat">
            <a:solidFill>
              <a:srgbClr val="42341E"/>
            </a:solidFill>
            <a:prstDash val="solid"/>
            <a:headEnd type="none" w="sm" len="sm"/>
            <a:tailEnd type="none" w="sm" len="sm"/>
          </a:ln>
        </p:spPr>
        <p:txBody>
          <a:bodyPr/>
          <a:lstStyle/>
          <a:p>
            <a:endParaRPr lang="tr-T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1543</Words>
  <Application>Microsoft Office PowerPoint</Application>
  <PresentationFormat>Özel</PresentationFormat>
  <Paragraphs>86</Paragraphs>
  <Slides>25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25</vt:i4>
      </vt:variant>
    </vt:vector>
  </HeadingPairs>
  <TitlesOfParts>
    <vt:vector size="30" baseType="lpstr">
      <vt:lpstr>Times New Roman Bold</vt:lpstr>
      <vt:lpstr>Calibri</vt:lpstr>
      <vt:lpstr>Arial</vt:lpstr>
      <vt:lpstr>Times New Roman</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19030157 Buse Seyhan Genel Etik ve Eczacılık Etiği Sunum Ödevi</dc:title>
  <dc:creator>exper</dc:creator>
  <cp:lastModifiedBy>gülbin özçelikay</cp:lastModifiedBy>
  <cp:revision>7</cp:revision>
  <dcterms:created xsi:type="dcterms:W3CDTF">2006-08-16T00:00:00Z</dcterms:created>
  <dcterms:modified xsi:type="dcterms:W3CDTF">2023-12-12T05:58:18Z</dcterms:modified>
  <dc:identifier>DAF1waQtn6g</dc:identifier>
</cp:coreProperties>
</file>