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748" r:id="rId2"/>
  </p:sldMasterIdLst>
  <p:notesMasterIdLst>
    <p:notesMasterId r:id="rId36"/>
  </p:notesMasterIdLst>
  <p:sldIdLst>
    <p:sldId id="304" r:id="rId3"/>
    <p:sldId id="339" r:id="rId4"/>
    <p:sldId id="307" r:id="rId5"/>
    <p:sldId id="324" r:id="rId6"/>
    <p:sldId id="325" r:id="rId7"/>
    <p:sldId id="326" r:id="rId8"/>
    <p:sldId id="321" r:id="rId9"/>
    <p:sldId id="340" r:id="rId10"/>
    <p:sldId id="328" r:id="rId11"/>
    <p:sldId id="327" r:id="rId12"/>
    <p:sldId id="329" r:id="rId13"/>
    <p:sldId id="322" r:id="rId14"/>
    <p:sldId id="308" r:id="rId15"/>
    <p:sldId id="337" r:id="rId16"/>
    <p:sldId id="331" r:id="rId17"/>
    <p:sldId id="330" r:id="rId18"/>
    <p:sldId id="320" r:id="rId19"/>
    <p:sldId id="309" r:id="rId20"/>
    <p:sldId id="310" r:id="rId21"/>
    <p:sldId id="312" r:id="rId22"/>
    <p:sldId id="338" r:id="rId23"/>
    <p:sldId id="313" r:id="rId24"/>
    <p:sldId id="314" r:id="rId25"/>
    <p:sldId id="315" r:id="rId26"/>
    <p:sldId id="316" r:id="rId27"/>
    <p:sldId id="336" r:id="rId28"/>
    <p:sldId id="317" r:id="rId29"/>
    <p:sldId id="333" r:id="rId30"/>
    <p:sldId id="335" r:id="rId31"/>
    <p:sldId id="334" r:id="rId32"/>
    <p:sldId id="318" r:id="rId33"/>
    <p:sldId id="319" r:id="rId34"/>
    <p:sldId id="332" r:id="rId3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66"/>
    <a:srgbClr val="3333FF"/>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3051" autoAdjust="0"/>
  </p:normalViewPr>
  <p:slideViewPr>
    <p:cSldViewPr>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3B7119A-8618-4727-8D96-FA26F137C31C}" type="slidenum">
              <a:rPr lang="tr-T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AFFE7-6CB0-4C98-BD22-19B5CF0730BE}" type="slidenum">
              <a:rPr lang="tr-TR"/>
              <a:pPr/>
              <a:t>12</a:t>
            </a:fld>
            <a:endParaRPr lang="tr-T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378DA-B126-4008-8070-4693B65A402C}" type="slidenum">
              <a:rPr lang="tr-TR">
                <a:solidFill>
                  <a:prstClr val="black"/>
                </a:solidFill>
              </a:rPr>
              <a:pPr/>
              <a:t>13</a:t>
            </a:fld>
            <a:endParaRPr lang="tr-TR">
              <a:solidFill>
                <a:prstClr val="black"/>
              </a:solidFill>
            </a:endParaRPr>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23AC5-7516-4FAF-8F3B-E6D68434F51C}" type="slidenum">
              <a:rPr lang="tr-TR"/>
              <a:pPr/>
              <a:t>16</a:t>
            </a:fld>
            <a:endParaRPr lang="tr-T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CC463-8477-49D0-A31C-F671E476E00B}" type="slidenum">
              <a:rPr lang="tr-TR">
                <a:solidFill>
                  <a:prstClr val="black"/>
                </a:solidFill>
              </a:rPr>
              <a:pPr/>
              <a:t>20</a:t>
            </a:fld>
            <a:endParaRPr lang="tr-TR">
              <a:solidFill>
                <a:prstClr val="black"/>
              </a:solidFill>
            </a:endParaRPr>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C94DB-4548-49AD-A6FC-38FD7E104B93}" type="slidenum">
              <a:rPr lang="tr-TR">
                <a:solidFill>
                  <a:prstClr val="black"/>
                </a:solidFill>
              </a:rPr>
              <a:pPr/>
              <a:t>22</a:t>
            </a:fld>
            <a:endParaRPr lang="tr-TR">
              <a:solidFill>
                <a:prstClr val="black"/>
              </a:solidFill>
            </a:endParaRPr>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C315C-A89A-4F58-AE31-22D735814BAD}" type="slidenum">
              <a:rPr lang="tr-TR">
                <a:solidFill>
                  <a:prstClr val="black"/>
                </a:solidFill>
              </a:rPr>
              <a:pPr/>
              <a:t>23</a:t>
            </a:fld>
            <a:endParaRPr lang="tr-TR">
              <a:solidFill>
                <a:prstClr val="black"/>
              </a:solidFill>
            </a:endParaRPr>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24</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CA152-4390-45DE-9372-82EFFD306238}" type="slidenum">
              <a:rPr lang="tr-TR">
                <a:solidFill>
                  <a:prstClr val="black"/>
                </a:solidFill>
              </a:rPr>
              <a:pPr/>
              <a:t>25</a:t>
            </a:fld>
            <a:endParaRPr lang="tr-TR">
              <a:solidFill>
                <a:prstClr val="black"/>
              </a:solidFill>
            </a:endParaRPr>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Kriyocerrahi</a:t>
            </a:r>
            <a:r>
              <a:rPr lang="tr-TR" dirty="0" smtClean="0"/>
              <a:t>, canlı dokuları yok etmede dondurmayı kullanan bir </a:t>
            </a:r>
            <a:r>
              <a:rPr lang="tr-TR" dirty="0" err="1" smtClean="0"/>
              <a:t>metoddur</a:t>
            </a:r>
            <a:r>
              <a:rPr lang="tr-TR" dirty="0" smtClean="0"/>
              <a:t>. Hücrede buz kristalleri oluşturarak doku nekrozuna neden olur.minimal ağrı şikayeti</a:t>
            </a:r>
            <a:r>
              <a:rPr lang="tr-TR" baseline="0" dirty="0" smtClean="0"/>
              <a:t> oluşturduğu için hasta tarafından kolay </a:t>
            </a:r>
            <a:r>
              <a:rPr lang="tr-TR" baseline="0" dirty="0" err="1" smtClean="0"/>
              <a:t>tolere</a:t>
            </a:r>
            <a:r>
              <a:rPr lang="tr-TR" baseline="0" dirty="0" smtClean="0"/>
              <a:t> edilebilen alternatif bir tedavi yöntemidir.lazerle dokular buharlaştırılıp uzaklaştırılırken </a:t>
            </a:r>
            <a:r>
              <a:rPr lang="tr-TR" baseline="0" dirty="0" err="1" smtClean="0"/>
              <a:t>kriyocerrahide</a:t>
            </a:r>
            <a:r>
              <a:rPr lang="tr-TR" baseline="0" dirty="0" smtClean="0"/>
              <a:t> dondurulup </a:t>
            </a:r>
            <a:r>
              <a:rPr lang="tr-TR" baseline="0" dirty="0" err="1" smtClean="0"/>
              <a:t>nekroze</a:t>
            </a:r>
            <a:r>
              <a:rPr lang="tr-TR" baseline="0" dirty="0" smtClean="0"/>
              <a:t> edilir ve vücudun zamanla nekroz olan kısımdan kurtulması beklenir.</a:t>
            </a:r>
            <a:endParaRPr lang="tr-TR" dirty="0"/>
          </a:p>
        </p:txBody>
      </p:sp>
      <p:sp>
        <p:nvSpPr>
          <p:cNvPr id="4" name="3 Slayt Numarası Yer Tutucusu"/>
          <p:cNvSpPr>
            <a:spLocks noGrp="1"/>
          </p:cNvSpPr>
          <p:nvPr>
            <p:ph type="sldNum" sz="quarter" idx="10"/>
          </p:nvPr>
        </p:nvSpPr>
        <p:spPr/>
        <p:txBody>
          <a:bodyPr/>
          <a:lstStyle/>
          <a:p>
            <a:fld id="{ED7EB843-CD5A-4D93-B06E-498219DA5EF9}" type="slidenum">
              <a:rPr lang="tr-TR" smtClean="0">
                <a:solidFill>
                  <a:prstClr val="black"/>
                </a:solidFill>
              </a:rPr>
              <a:pPr/>
              <a:t>27</a:t>
            </a:fld>
            <a:endParaRPr lang="tr-TR">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29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30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451E5-FF46-4BEB-8E3D-17DD7C8C2F45}" type="slidenum">
              <a:rPr lang="tr-TR">
                <a:solidFill>
                  <a:prstClr val="black"/>
                </a:solidFill>
              </a:rPr>
              <a:pPr/>
              <a:t>31</a:t>
            </a:fld>
            <a:endParaRPr lang="tr-TR">
              <a:solidFill>
                <a:prstClr val="black"/>
              </a:solidFill>
            </a:endParaRP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BE315-9250-4B1D-8CA7-08E814DC57C7}" type="slidenum">
              <a:rPr lang="tr-TR">
                <a:solidFill>
                  <a:prstClr val="black"/>
                </a:solidFill>
              </a:rPr>
              <a:pPr/>
              <a:t>32</a:t>
            </a:fld>
            <a:endParaRPr lang="tr-TR">
              <a:solidFill>
                <a:prstClr val="black"/>
              </a:solidFill>
            </a:endParaRP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33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3B7119A-8618-4727-8D96-FA26F137C31C}"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79202" name="Rectangle 2"/>
          <p:cNvSpPr>
            <a:spLocks noGrp="1" noRot="1" noChangeArrowheads="1"/>
          </p:cNvSpPr>
          <p:nvPr>
            <p:ph type="ctrTitle"/>
          </p:nvPr>
        </p:nvSpPr>
        <p:spPr>
          <a:xfrm>
            <a:off x="685800" y="1981200"/>
            <a:ext cx="7772400" cy="1600200"/>
          </a:xfrm>
        </p:spPr>
        <p:txBody>
          <a:bodyPr/>
          <a:lstStyle>
            <a:lvl1pPr>
              <a:defRPr/>
            </a:lvl1pPr>
          </a:lstStyle>
          <a:p>
            <a:r>
              <a:rPr lang="tr-TR"/>
              <a:t>Asıl başlık stili için tıklatın</a:t>
            </a:r>
          </a:p>
        </p:txBody>
      </p:sp>
      <p:sp>
        <p:nvSpPr>
          <p:cNvPr id="17920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79204" name="Rectangle 4"/>
          <p:cNvSpPr>
            <a:spLocks noGrp="1" noChangeArrowheads="1"/>
          </p:cNvSpPr>
          <p:nvPr>
            <p:ph type="dt" sz="quarter" idx="2"/>
          </p:nvPr>
        </p:nvSpPr>
        <p:spPr/>
        <p:txBody>
          <a:bodyPr/>
          <a:lstStyle>
            <a:lvl1pPr>
              <a:defRPr/>
            </a:lvl1pPr>
          </a:lstStyle>
          <a:p>
            <a:endParaRPr lang="tr-TR"/>
          </a:p>
        </p:txBody>
      </p:sp>
      <p:sp>
        <p:nvSpPr>
          <p:cNvPr id="179205" name="Rectangle 5"/>
          <p:cNvSpPr>
            <a:spLocks noGrp="1" noChangeArrowheads="1"/>
          </p:cNvSpPr>
          <p:nvPr>
            <p:ph type="ftr" sz="quarter" idx="3"/>
          </p:nvPr>
        </p:nvSpPr>
        <p:spPr/>
        <p:txBody>
          <a:bodyPr/>
          <a:lstStyle>
            <a:lvl1pPr>
              <a:defRPr/>
            </a:lvl1pPr>
          </a:lstStyle>
          <a:p>
            <a:endParaRPr lang="tr-TR"/>
          </a:p>
        </p:txBody>
      </p:sp>
      <p:sp>
        <p:nvSpPr>
          <p:cNvPr id="179206" name="Rectangle 6"/>
          <p:cNvSpPr>
            <a:spLocks noGrp="1" noChangeArrowheads="1"/>
          </p:cNvSpPr>
          <p:nvPr>
            <p:ph type="sldNum" sz="quarter" idx="4"/>
          </p:nvPr>
        </p:nvSpPr>
        <p:spPr/>
        <p:txBody>
          <a:bodyPr/>
          <a:lstStyle>
            <a:lvl1pPr>
              <a:defRPr/>
            </a:lvl1pPr>
          </a:lstStyle>
          <a:p>
            <a:fld id="{1E865DDB-DFF5-4902-9334-4028D3CEFCFD}"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F18A45B-8622-4E1C-8186-10201AF3047D}"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07188" y="228600"/>
            <a:ext cx="2135187" cy="587057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01625" y="228600"/>
            <a:ext cx="6253163"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7630F28F-0191-45D7-99B7-D37C4A58BA70}" type="slidenum">
              <a:rPr lang="tr-T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0"/>
            <a:ext cx="8510588" cy="1325563"/>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301625" y="1676400"/>
            <a:ext cx="8540750" cy="4422775"/>
          </a:xfrm>
        </p:spPr>
        <p:txBody>
          <a:bodyPr/>
          <a:lstStyle/>
          <a:p>
            <a:endParaRPr lang="tr-TR"/>
          </a:p>
        </p:txBody>
      </p:sp>
      <p:sp>
        <p:nvSpPr>
          <p:cNvPr id="4" name="3 Veri Yer Tutucusu"/>
          <p:cNvSpPr>
            <a:spLocks noGrp="1"/>
          </p:cNvSpPr>
          <p:nvPr>
            <p:ph type="dt" sz="half" idx="10"/>
          </p:nvPr>
        </p:nvSpPr>
        <p:spPr>
          <a:xfrm>
            <a:off x="304800" y="6245225"/>
            <a:ext cx="2286000" cy="476250"/>
          </a:xfrm>
        </p:spPr>
        <p:txBody>
          <a:bodyPr/>
          <a:lstStyle>
            <a:lvl1pPr>
              <a:defRPr/>
            </a:lvl1pPr>
          </a:lstStyle>
          <a:p>
            <a:endParaRPr lang="tr-TR"/>
          </a:p>
        </p:txBody>
      </p:sp>
      <p:sp>
        <p:nvSpPr>
          <p:cNvPr id="5" name="4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6" name="5 Slayt Numarası Yer Tutucusu"/>
          <p:cNvSpPr>
            <a:spLocks noGrp="1"/>
          </p:cNvSpPr>
          <p:nvPr>
            <p:ph type="sldNum" sz="quarter" idx="12"/>
          </p:nvPr>
        </p:nvSpPr>
        <p:spPr>
          <a:xfrm>
            <a:off x="6553200" y="6245225"/>
            <a:ext cx="2286000" cy="476250"/>
          </a:xfrm>
        </p:spPr>
        <p:txBody>
          <a:bodyPr/>
          <a:lstStyle>
            <a:lvl1pPr>
              <a:defRPr/>
            </a:lvl1pPr>
          </a:lstStyle>
          <a:p>
            <a:fld id="{9073E1F8-CD09-49D9-98BA-A1EF6096B02C}"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7058D16D-72C5-4A08-8AFF-C9FB7A8A9142}" type="datetimeFigureOut">
              <a:rPr lang="tr-TR" smtClean="0">
                <a:solidFill>
                  <a:prstClr val="white">
                    <a:shade val="50000"/>
                  </a:prstClr>
                </a:solidFill>
              </a:rPr>
              <a:pPr/>
              <a:t>01.04.2016</a:t>
            </a:fld>
            <a:endParaRPr lang="tr-TR">
              <a:solidFill>
                <a:prstClr val="white">
                  <a:shade val="50000"/>
                </a:prstClr>
              </a:solidFill>
            </a:endParaRPr>
          </a:p>
        </p:txBody>
      </p:sp>
      <p:sp>
        <p:nvSpPr>
          <p:cNvPr id="17" name="16 Altbilgi Yer Tutucusu"/>
          <p:cNvSpPr>
            <a:spLocks noGrp="1"/>
          </p:cNvSpPr>
          <p:nvPr>
            <p:ph type="ftr" sz="quarter" idx="11"/>
          </p:nvPr>
        </p:nvSpPr>
        <p:spPr/>
        <p:txBody>
          <a:bodyPr/>
          <a:lstStyle/>
          <a:p>
            <a:endParaRPr lang="tr-TR">
              <a:solidFill>
                <a:prstClr val="white">
                  <a:shade val="50000"/>
                </a:prstClr>
              </a:solidFill>
            </a:endParaRPr>
          </a:p>
        </p:txBody>
      </p:sp>
      <p:sp>
        <p:nvSpPr>
          <p:cNvPr id="29" name="28 Slayt Numarası Yer Tutucusu"/>
          <p:cNvSpPr>
            <a:spLocks noGrp="1"/>
          </p:cNvSpPr>
          <p:nvPr>
            <p:ph type="sldNum" sz="quarter" idx="12"/>
          </p:nvPr>
        </p:nvSpPr>
        <p:spPr/>
        <p:txBody>
          <a:bodyPr/>
          <a:lstStyle/>
          <a:p>
            <a:fld id="{C1CDDF59-38E9-4083-9136-16DB83C5EAD9}" type="slidenum">
              <a:rPr lang="tr-TR" smtClean="0">
                <a:solidFill>
                  <a:prstClr val="white">
                    <a:shade val="50000"/>
                  </a:prstClr>
                </a:solidFill>
              </a:rPr>
              <a:pPr/>
              <a:t>‹#›</a:t>
            </a:fld>
            <a:endParaRPr lang="tr-TR">
              <a:solidFill>
                <a:prstClr val="white">
                  <a:shade val="50000"/>
                </a:prstClr>
              </a:solidFill>
            </a:endParaRPr>
          </a:p>
        </p:txBody>
      </p:sp>
      <p:sp>
        <p:nvSpPr>
          <p:cNvPr id="9" name="8 Alt Başlık"/>
          <p:cNvSpPr>
            <a:spLocks noGrp="1"/>
          </p:cNvSpPr>
          <p:nvPr>
            <p:ph type="subTitle" idx="1"/>
          </p:nvPr>
        </p:nvSpPr>
        <p:spPr>
          <a:xfrm>
            <a:off x="1371600" y="3331699"/>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058D16D-72C5-4A08-8AFF-C9FB7A8A9142}" type="datetimeFigureOut">
              <a:rPr lang="tr-TR" smtClean="0">
                <a:solidFill>
                  <a:prstClr val="white">
                    <a:shade val="50000"/>
                  </a:prstClr>
                </a:solidFill>
              </a:rPr>
              <a:pPr/>
              <a:t>01.04.2016</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C1CDDF59-38E9-4083-9136-16DB83C5EAD9}"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7058D16D-72C5-4A08-8AFF-C9FB7A8A9142}" type="datetimeFigureOut">
              <a:rPr lang="tr-TR" smtClean="0">
                <a:solidFill>
                  <a:prstClr val="white">
                    <a:shade val="50000"/>
                  </a:prstClr>
                </a:solidFill>
              </a:rPr>
              <a:pPr/>
              <a:t>01.04.2016</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a:xfrm>
            <a:off x="7924800" y="6416676"/>
            <a:ext cx="762000" cy="365125"/>
          </a:xfrm>
        </p:spPr>
        <p:txBody>
          <a:bodyPr/>
          <a:lstStyle/>
          <a:p>
            <a:fld id="{C1CDDF59-38E9-4083-9136-16DB83C5EAD9}"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7058D16D-72C5-4A08-8AFF-C9FB7A8A9142}" type="datetimeFigureOut">
              <a:rPr lang="tr-TR" smtClean="0">
                <a:solidFill>
                  <a:prstClr val="white">
                    <a:shade val="50000"/>
                  </a:prstClr>
                </a:solidFill>
              </a:rPr>
              <a:pPr/>
              <a:t>01.04.2016</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C1CDDF59-38E9-4083-9136-16DB83C5EAD9}"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1"/>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7"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7058D16D-72C5-4A08-8AFF-C9FB7A8A9142}" type="datetimeFigureOut">
              <a:rPr lang="tr-TR" smtClean="0">
                <a:solidFill>
                  <a:prstClr val="white">
                    <a:shade val="50000"/>
                  </a:prstClr>
                </a:solidFill>
              </a:rPr>
              <a:pPr/>
              <a:t>01.04.2016</a:t>
            </a:fld>
            <a:endParaRPr lang="tr-TR">
              <a:solidFill>
                <a:prstClr val="white">
                  <a:shade val="50000"/>
                </a:prstClr>
              </a:solidFill>
            </a:endParaRPr>
          </a:p>
        </p:txBody>
      </p:sp>
      <p:sp>
        <p:nvSpPr>
          <p:cNvPr id="8" name="7 Altbilgi Yer Tutucusu"/>
          <p:cNvSpPr>
            <a:spLocks noGrp="1"/>
          </p:cNvSpPr>
          <p:nvPr>
            <p:ph type="ftr" sz="quarter" idx="11"/>
          </p:nvPr>
        </p:nvSpPr>
        <p:spPr/>
        <p:txBody>
          <a:bodyPr/>
          <a:lstStyle/>
          <a:p>
            <a:endParaRPr lang="tr-TR">
              <a:solidFill>
                <a:prstClr val="white">
                  <a:shade val="50000"/>
                </a:prstClr>
              </a:solidFill>
            </a:endParaRPr>
          </a:p>
        </p:txBody>
      </p:sp>
      <p:sp>
        <p:nvSpPr>
          <p:cNvPr id="9" name="8 Slayt Numarası Yer Tutucusu"/>
          <p:cNvSpPr>
            <a:spLocks noGrp="1"/>
          </p:cNvSpPr>
          <p:nvPr>
            <p:ph type="sldNum" sz="quarter" idx="12"/>
          </p:nvPr>
        </p:nvSpPr>
        <p:spPr/>
        <p:txBody>
          <a:bodyPr/>
          <a:lstStyle/>
          <a:p>
            <a:fld id="{C1CDDF59-38E9-4083-9136-16DB83C5EAD9}"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7058D16D-72C5-4A08-8AFF-C9FB7A8A9142}" type="datetimeFigureOut">
              <a:rPr lang="tr-TR" smtClean="0">
                <a:solidFill>
                  <a:prstClr val="white">
                    <a:shade val="50000"/>
                  </a:prstClr>
                </a:solidFill>
              </a:rPr>
              <a:pPr/>
              <a:t>01.04.2016</a:t>
            </a:fld>
            <a:endParaRPr lang="tr-TR">
              <a:solidFill>
                <a:prstClr val="white">
                  <a:shade val="50000"/>
                </a:prstClr>
              </a:solidFill>
            </a:endParaRPr>
          </a:p>
        </p:txBody>
      </p:sp>
      <p:sp>
        <p:nvSpPr>
          <p:cNvPr id="4" name="3 Altbilgi Yer Tutucusu"/>
          <p:cNvSpPr>
            <a:spLocks noGrp="1"/>
          </p:cNvSpPr>
          <p:nvPr>
            <p:ph type="ftr" sz="quarter" idx="11"/>
          </p:nvPr>
        </p:nvSpPr>
        <p:spPr/>
        <p:txBody>
          <a:bodyPr/>
          <a:lstStyle/>
          <a:p>
            <a:endParaRPr lang="tr-TR">
              <a:solidFill>
                <a:prstClr val="white">
                  <a:shade val="50000"/>
                </a:prstClr>
              </a:solidFill>
            </a:endParaRPr>
          </a:p>
        </p:txBody>
      </p:sp>
      <p:sp>
        <p:nvSpPr>
          <p:cNvPr id="5" name="4 Slayt Numarası Yer Tutucusu"/>
          <p:cNvSpPr>
            <a:spLocks noGrp="1"/>
          </p:cNvSpPr>
          <p:nvPr>
            <p:ph type="sldNum" sz="quarter" idx="12"/>
          </p:nvPr>
        </p:nvSpPr>
        <p:spPr/>
        <p:txBody>
          <a:bodyPr/>
          <a:lstStyle/>
          <a:p>
            <a:fld id="{C1CDDF59-38E9-4083-9136-16DB83C5EAD9}"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058D16D-72C5-4A08-8AFF-C9FB7A8A9142}" type="datetimeFigureOut">
              <a:rPr lang="tr-TR" smtClean="0">
                <a:solidFill>
                  <a:prstClr val="white">
                    <a:shade val="50000"/>
                  </a:prstClr>
                </a:solidFill>
              </a:rPr>
              <a:pPr/>
              <a:t>01.04.2016</a:t>
            </a:fld>
            <a:endParaRPr lang="tr-TR">
              <a:solidFill>
                <a:prstClr val="white">
                  <a:shade val="50000"/>
                </a:prstClr>
              </a:solidFill>
            </a:endParaRPr>
          </a:p>
        </p:txBody>
      </p:sp>
      <p:sp>
        <p:nvSpPr>
          <p:cNvPr id="3" name="2 Altbilgi Yer Tutucusu"/>
          <p:cNvSpPr>
            <a:spLocks noGrp="1"/>
          </p:cNvSpPr>
          <p:nvPr>
            <p:ph type="ftr" sz="quarter" idx="11"/>
          </p:nvPr>
        </p:nvSpPr>
        <p:spPr/>
        <p:txBody>
          <a:bodyPr/>
          <a:lstStyle/>
          <a:p>
            <a:endParaRPr lang="tr-TR">
              <a:solidFill>
                <a:prstClr val="white">
                  <a:shade val="50000"/>
                </a:prstClr>
              </a:solidFill>
            </a:endParaRPr>
          </a:p>
        </p:txBody>
      </p:sp>
      <p:sp>
        <p:nvSpPr>
          <p:cNvPr id="4" name="3 Slayt Numarası Yer Tutucusu"/>
          <p:cNvSpPr>
            <a:spLocks noGrp="1"/>
          </p:cNvSpPr>
          <p:nvPr>
            <p:ph type="sldNum" sz="quarter" idx="12"/>
          </p:nvPr>
        </p:nvSpPr>
        <p:spPr/>
        <p:txBody>
          <a:bodyPr/>
          <a:lstStyle/>
          <a:p>
            <a:fld id="{C1CDDF59-38E9-4083-9136-16DB83C5EAD9}"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DC328FF9-4D24-4DE7-8DA0-AF8EB11F6A8B}" type="slidenum">
              <a:rPr lang="tr-T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49"/>
            <a:ext cx="3008313" cy="1162051"/>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2"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2"/>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7058D16D-72C5-4A08-8AFF-C9FB7A8A9142}" type="datetimeFigureOut">
              <a:rPr lang="tr-TR" smtClean="0">
                <a:solidFill>
                  <a:prstClr val="white">
                    <a:shade val="50000"/>
                  </a:prstClr>
                </a:solidFill>
              </a:rPr>
              <a:pPr/>
              <a:t>01.04.2016</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C1CDDF59-38E9-4083-9136-16DB83C5EAD9}"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7058D16D-72C5-4A08-8AFF-C9FB7A8A9142}" type="datetimeFigureOut">
              <a:rPr lang="tr-TR" smtClean="0">
                <a:solidFill>
                  <a:prstClr val="white">
                    <a:shade val="50000"/>
                  </a:prstClr>
                </a:solidFill>
              </a:rPr>
              <a:pPr/>
              <a:t>01.04.2016</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C1CDDF59-38E9-4083-9136-16DB83C5EAD9}"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058D16D-72C5-4A08-8AFF-C9FB7A8A9142}" type="datetimeFigureOut">
              <a:rPr lang="tr-TR" smtClean="0">
                <a:solidFill>
                  <a:prstClr val="white">
                    <a:shade val="50000"/>
                  </a:prstClr>
                </a:solidFill>
              </a:rPr>
              <a:pPr/>
              <a:t>01.04.2016</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C1CDDF59-38E9-4083-9136-16DB83C5EAD9}"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9"/>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058D16D-72C5-4A08-8AFF-C9FB7A8A9142}" type="datetimeFigureOut">
              <a:rPr lang="tr-TR" smtClean="0">
                <a:solidFill>
                  <a:prstClr val="white">
                    <a:shade val="50000"/>
                  </a:prstClr>
                </a:solidFill>
              </a:rPr>
              <a:pPr/>
              <a:t>01.04.2016</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C1CDDF59-38E9-4083-9136-16DB83C5EAD9}" type="slidenum">
              <a:rPr lang="tr-TR" smtClean="0">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OverObj">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8229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7200" y="3941763"/>
            <a:ext cx="8229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78563"/>
            <a:ext cx="2133600" cy="457200"/>
          </a:xfrm>
        </p:spPr>
        <p:txBody>
          <a:bodyPr/>
          <a:lstStyle>
            <a:lvl1pPr>
              <a:defRPr/>
            </a:lvl1pPr>
          </a:lstStyle>
          <a:p>
            <a:endParaRPr lang="tr-TR">
              <a:solidFill>
                <a:prstClr val="white">
                  <a:shade val="50000"/>
                </a:prstClr>
              </a:solidFill>
            </a:endParaRPr>
          </a:p>
        </p:txBody>
      </p:sp>
      <p:sp>
        <p:nvSpPr>
          <p:cNvPr id="6" name="5 Altbilgi Yer Tutucusu"/>
          <p:cNvSpPr>
            <a:spLocks noGrp="1"/>
          </p:cNvSpPr>
          <p:nvPr>
            <p:ph type="ftr" sz="quarter" idx="11"/>
          </p:nvPr>
        </p:nvSpPr>
        <p:spPr>
          <a:xfrm>
            <a:off x="3124200" y="6278563"/>
            <a:ext cx="2895600" cy="457200"/>
          </a:xfrm>
        </p:spPr>
        <p:txBody>
          <a:bodyPr/>
          <a:lstStyle>
            <a:lvl1pPr>
              <a:defRPr/>
            </a:lvl1pPr>
          </a:lstStyle>
          <a:p>
            <a:endParaRPr lang="tr-TR">
              <a:solidFill>
                <a:prstClr val="white">
                  <a:shade val="50000"/>
                </a:prstClr>
              </a:solidFill>
            </a:endParaRPr>
          </a:p>
        </p:txBody>
      </p:sp>
      <p:sp>
        <p:nvSpPr>
          <p:cNvPr id="7" name="6 Slayt Numarası Yer Tutucusu"/>
          <p:cNvSpPr>
            <a:spLocks noGrp="1"/>
          </p:cNvSpPr>
          <p:nvPr>
            <p:ph type="sldNum" sz="quarter" idx="12"/>
          </p:nvPr>
        </p:nvSpPr>
        <p:spPr>
          <a:xfrm>
            <a:off x="6553200" y="6278563"/>
            <a:ext cx="2133600" cy="457200"/>
          </a:xfrm>
        </p:spPr>
        <p:txBody>
          <a:bodyPr/>
          <a:lstStyle>
            <a:lvl1pPr>
              <a:defRPr/>
            </a:lvl1pPr>
          </a:lstStyle>
          <a:p>
            <a:fld id="{C324150E-A6C9-4EAA-B50C-ACEE82541066}" type="slidenum">
              <a:rPr lang="tr-TR">
                <a:solidFill>
                  <a:prstClr val="white">
                    <a:shade val="50000"/>
                  </a:prstClr>
                </a:solidFill>
              </a:rPr>
              <a:pPr/>
              <a:t>‹#›</a:t>
            </a:fld>
            <a:endParaRPr lang="tr-TR">
              <a:solidFill>
                <a:prstClr val="white">
                  <a:shade val="50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D946159-5CA2-4CCB-9035-B86A842BBC0B}"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5E2FE707-3790-43FF-8524-F2395075E452}"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D7D836A1-AAA4-4C22-9FE3-9D4A2036A804}"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E1E0D092-2E27-44F9-9B3A-CFB15736A9BF}"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DFC779D7-64C7-460A-8B38-FF27F51CA2C0}"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C71B1E3-36EC-45D6-B3D8-5FE8E9B11332}"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5C4386CE-DF4E-4F48-B762-3BB3FC8080B1}"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7817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7818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tr-T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tr-TR"/>
          </a:p>
        </p:txBody>
      </p:sp>
      <p:sp>
        <p:nvSpPr>
          <p:cNvPr id="17818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5A922671-96B3-470B-B4E9-21B7B543DEAA}"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auto">
              <a:spcBef>
                <a:spcPts val="0"/>
              </a:spcBef>
              <a:spcAft>
                <a:spcPts val="0"/>
              </a:spcAft>
            </a:pPr>
            <a:fld id="{7058D16D-72C5-4A08-8AFF-C9FB7A8A9142}" type="datetimeFigureOut">
              <a:rPr lang="tr-TR" smtClean="0">
                <a:solidFill>
                  <a:prstClr val="white">
                    <a:shade val="50000"/>
                  </a:prstClr>
                </a:solidFill>
                <a:latin typeface="Book Antiqua"/>
                <a:cs typeface="+mn-cs"/>
              </a:rPr>
              <a:pPr fontAlgn="auto">
                <a:spcBef>
                  <a:spcPts val="0"/>
                </a:spcBef>
                <a:spcAft>
                  <a:spcPts val="0"/>
                </a:spcAft>
              </a:pPr>
              <a:t>01.04.2016</a:t>
            </a:fld>
            <a:endParaRPr lang="tr-TR">
              <a:solidFill>
                <a:prstClr val="white">
                  <a:shade val="50000"/>
                </a:prstClr>
              </a:solidFill>
              <a:latin typeface="Book Antiqua"/>
              <a:cs typeface="+mn-cs"/>
            </a:endParaRPr>
          </a:p>
        </p:txBody>
      </p:sp>
      <p:sp>
        <p:nvSpPr>
          <p:cNvPr id="3" name="2 Altbilgi Yer Tutucusu"/>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auto">
              <a:spcBef>
                <a:spcPts val="0"/>
              </a:spcBef>
              <a:spcAft>
                <a:spcPts val="0"/>
              </a:spcAft>
            </a:pPr>
            <a:endParaRPr lang="tr-TR">
              <a:solidFill>
                <a:prstClr val="white">
                  <a:shade val="50000"/>
                </a:prstClr>
              </a:solidFill>
              <a:latin typeface="Book Antiqua"/>
              <a:cs typeface="+mn-cs"/>
            </a:endParaRPr>
          </a:p>
        </p:txBody>
      </p:sp>
      <p:sp>
        <p:nvSpPr>
          <p:cNvPr id="23" name="22 Slayt Numarası Yer Tutucusu"/>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auto">
              <a:spcBef>
                <a:spcPts val="0"/>
              </a:spcBef>
              <a:spcAft>
                <a:spcPts val="0"/>
              </a:spcAft>
            </a:pPr>
            <a:fld id="{C1CDDF59-38E9-4083-9136-16DB83C5EAD9}" type="slidenum">
              <a:rPr lang="tr-TR" smtClean="0">
                <a:solidFill>
                  <a:prstClr val="white">
                    <a:shade val="50000"/>
                  </a:prstClr>
                </a:solidFill>
                <a:latin typeface="Book Antiqua"/>
                <a:cs typeface="+mn-cs"/>
              </a:rPr>
              <a:pPr fontAlgn="auto">
                <a:spcBef>
                  <a:spcPts val="0"/>
                </a:spcBef>
                <a:spcAft>
                  <a:spcPts val="0"/>
                </a:spcAft>
              </a:pPr>
              <a:t>‹#›</a:t>
            </a:fld>
            <a:endParaRPr lang="tr-TR">
              <a:solidFill>
                <a:prstClr val="white">
                  <a:shade val="50000"/>
                </a:prstClr>
              </a:solidFill>
              <a:latin typeface="Book Antiqua"/>
              <a:cs typeface="+mn-cs"/>
            </a:endParaRPr>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432656" y="1556792"/>
            <a:ext cx="8278688" cy="2024608"/>
          </a:xfrm>
        </p:spPr>
        <p:txBody>
          <a:bodyPr/>
          <a:lstStyle/>
          <a:p>
            <a:r>
              <a:rPr lang="tr-TR" b="1" dirty="0" smtClean="0">
                <a:solidFill>
                  <a:schemeClr val="tx1"/>
                </a:solidFill>
              </a:rPr>
              <a:t>Ağız,Diş ve Çene Cerrahisinde </a:t>
            </a:r>
            <a:r>
              <a:rPr lang="tr-TR" b="1" dirty="0" err="1" smtClean="0">
                <a:solidFill>
                  <a:schemeClr val="tx1"/>
                </a:solidFill>
              </a:rPr>
              <a:t>Elektrokoter</a:t>
            </a:r>
            <a:r>
              <a:rPr lang="tr-TR" b="1" dirty="0" smtClean="0">
                <a:solidFill>
                  <a:schemeClr val="tx1"/>
                </a:solidFill>
              </a:rPr>
              <a:t/>
            </a:r>
            <a:br>
              <a:rPr lang="tr-TR" b="1" dirty="0" smtClean="0">
                <a:solidFill>
                  <a:schemeClr val="tx1"/>
                </a:solidFill>
              </a:rPr>
            </a:br>
            <a:r>
              <a:rPr lang="tr-TR" b="1" dirty="0" smtClean="0">
                <a:solidFill>
                  <a:schemeClr val="tx1"/>
                </a:solidFill>
              </a:rPr>
              <a:t>Lazer</a:t>
            </a:r>
            <a:br>
              <a:rPr lang="tr-TR" b="1" dirty="0" smtClean="0">
                <a:solidFill>
                  <a:schemeClr val="tx1"/>
                </a:solidFill>
              </a:rPr>
            </a:br>
            <a:r>
              <a:rPr lang="tr-TR" b="1" dirty="0" err="1" smtClean="0">
                <a:solidFill>
                  <a:schemeClr val="tx1"/>
                </a:solidFill>
              </a:rPr>
              <a:t>Kriyocerrah</a:t>
            </a:r>
            <a:r>
              <a:rPr lang="tr-TR" b="1" dirty="0" err="1">
                <a:solidFill>
                  <a:schemeClr val="tx1"/>
                </a:solidFill>
              </a:rPr>
              <a:t>i</a:t>
            </a:r>
            <a:endParaRPr lang="tr-TR" b="1" dirty="0">
              <a:solidFill>
                <a:schemeClr val="tx1"/>
              </a:solidFill>
            </a:endParaRPr>
          </a:p>
        </p:txBody>
      </p:sp>
      <p:sp>
        <p:nvSpPr>
          <p:cNvPr id="3" name="2 Alt Başlık"/>
          <p:cNvSpPr>
            <a:spLocks noGrp="1"/>
          </p:cNvSpPr>
          <p:nvPr>
            <p:ph type="subTitle" idx="1"/>
          </p:nvPr>
        </p:nvSpPr>
        <p:spPr>
          <a:xfrm>
            <a:off x="1475656" y="4509120"/>
            <a:ext cx="6400800" cy="1752600"/>
          </a:xfrm>
        </p:spPr>
        <p:txBody>
          <a:bodyPr/>
          <a:lstStyle/>
          <a:p>
            <a:r>
              <a:rPr lang="tr-TR" i="1" dirty="0" smtClean="0"/>
              <a:t>Prof. Dr. Hakan Alpay KARASU</a:t>
            </a:r>
            <a:endParaRPr lang="tr-TR"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437112"/>
            <a:ext cx="8229600" cy="1143000"/>
          </a:xfrm>
        </p:spPr>
        <p:txBody>
          <a:bodyPr>
            <a:normAutofit/>
          </a:bodyPr>
          <a:lstStyle/>
          <a:p>
            <a:r>
              <a:rPr lang="es-ES" sz="3200" b="0" dirty="0" smtClean="0">
                <a:solidFill>
                  <a:schemeClr val="tx1"/>
                </a:solidFill>
                <a:effectLst/>
                <a:latin typeface="Arial" pitchFamily="34" charset="0"/>
                <a:cs typeface="Arial" pitchFamily="34" charset="0"/>
              </a:rPr>
              <a:t>Monopolar ve Bipolar akım yolları</a:t>
            </a:r>
            <a:endParaRPr lang="tr-TR" sz="3200" b="0" dirty="0">
              <a:solidFill>
                <a:schemeClr val="tx1"/>
              </a:solidFill>
              <a:effectLst/>
              <a:latin typeface="Arial" pitchFamily="34" charset="0"/>
              <a:cs typeface="Arial" pitchFamily="34" charset="0"/>
            </a:endParaRPr>
          </a:p>
        </p:txBody>
      </p:sp>
      <p:pic>
        <p:nvPicPr>
          <p:cNvPr id="61442" name="Picture 2"/>
          <p:cNvPicPr>
            <a:picLocks noChangeAspect="1" noChangeArrowheads="1"/>
          </p:cNvPicPr>
          <p:nvPr/>
        </p:nvPicPr>
        <p:blipFill>
          <a:blip r:embed="rId3" cstate="print"/>
          <a:srcRect/>
          <a:stretch>
            <a:fillRect/>
          </a:stretch>
        </p:blipFill>
        <p:spPr bwMode="auto">
          <a:xfrm>
            <a:off x="553647" y="2132856"/>
            <a:ext cx="8036707" cy="215872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buFont typeface="Wingdings" pitchFamily="2" charset="2"/>
              <a:buChar char="Ø"/>
            </a:pPr>
            <a:r>
              <a:rPr lang="tr-TR" dirty="0" smtClean="0">
                <a:latin typeface="Arial" pitchFamily="34" charset="0"/>
                <a:cs typeface="Arial" pitchFamily="34" charset="0"/>
              </a:rPr>
              <a:t>Kesme esnasında ucun (</a:t>
            </a:r>
            <a:r>
              <a:rPr lang="tr-TR" dirty="0" err="1" smtClean="0">
                <a:latin typeface="Arial" pitchFamily="34" charset="0"/>
                <a:cs typeface="Arial" pitchFamily="34" charset="0"/>
              </a:rPr>
              <a:t>prop</a:t>
            </a:r>
            <a:r>
              <a:rPr lang="tr-TR" dirty="0" smtClean="0">
                <a:latin typeface="Arial" pitchFamily="34" charset="0"/>
                <a:cs typeface="Arial" pitchFamily="34" charset="0"/>
              </a:rPr>
              <a:t>) daima metalik parlak olması gerekir. Kesi esnasında </a:t>
            </a:r>
            <a:r>
              <a:rPr lang="tr-TR" dirty="0" err="1" smtClean="0">
                <a:latin typeface="Arial" pitchFamily="34" charset="0"/>
                <a:cs typeface="Arial" pitchFamily="34" charset="0"/>
              </a:rPr>
              <a:t>proba</a:t>
            </a:r>
            <a:r>
              <a:rPr lang="tr-TR" dirty="0" smtClean="0">
                <a:latin typeface="Arial" pitchFamily="34" charset="0"/>
                <a:cs typeface="Arial" pitchFamily="34" charset="0"/>
              </a:rPr>
              <a:t> yapışacak doku parçaları siyah karbon artıkları şeklinde birikecek ve burada oluşan yüksek direnç dolayısı ile </a:t>
            </a:r>
            <a:r>
              <a:rPr lang="tr-TR" dirty="0" err="1" smtClean="0">
                <a:latin typeface="Arial" pitchFamily="34" charset="0"/>
                <a:cs typeface="Arial" pitchFamily="34" charset="0"/>
              </a:rPr>
              <a:t>prop</a:t>
            </a:r>
            <a:r>
              <a:rPr lang="tr-TR" dirty="0" smtClean="0">
                <a:latin typeface="Arial" pitchFamily="34" charset="0"/>
                <a:cs typeface="Arial" pitchFamily="34" charset="0"/>
              </a:rPr>
              <a:t> ucunda gereksiz sıcaklık oluşacaktır. Kesme sırasında kesici uç hızla kirleniyorsa güç seçimi yüksektir veya kesme hızında bir yanlışlık var demektir.</a:t>
            </a:r>
          </a:p>
          <a:p>
            <a:pPr>
              <a:buFont typeface="Wingdings" pitchFamily="2" charset="2"/>
              <a:buChar char="Ø"/>
            </a:pPr>
            <a:r>
              <a:rPr lang="tr-TR" dirty="0" err="1" smtClean="0">
                <a:latin typeface="Arial" pitchFamily="34" charset="0"/>
                <a:cs typeface="Arial" pitchFamily="34" charset="0"/>
              </a:rPr>
              <a:t>Bipolar</a:t>
            </a:r>
            <a:r>
              <a:rPr lang="tr-TR" dirty="0" smtClean="0">
                <a:latin typeface="Arial" pitchFamily="34" charset="0"/>
                <a:cs typeface="Arial" pitchFamily="34" charset="0"/>
              </a:rPr>
              <a:t> </a:t>
            </a:r>
            <a:r>
              <a:rPr lang="tr-TR" dirty="0" err="1" smtClean="0">
                <a:latin typeface="Arial" pitchFamily="34" charset="0"/>
                <a:cs typeface="Arial" pitchFamily="34" charset="0"/>
              </a:rPr>
              <a:t>koterler</a:t>
            </a:r>
            <a:r>
              <a:rPr lang="tr-TR" dirty="0" smtClean="0">
                <a:latin typeface="Arial" pitchFamily="34" charset="0"/>
                <a:cs typeface="Arial" pitchFamily="34" charset="0"/>
              </a:rPr>
              <a:t> doku, iki uç arasında tutularak kullanılır. Etkin sonuç için uçlar birbirine direkt temas etmemelidir.</a:t>
            </a:r>
            <a:endParaRPr lang="tr-TR"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tr-TR" dirty="0" smtClean="0">
                <a:solidFill>
                  <a:srgbClr val="99CCFF"/>
                </a:solidFill>
              </a:rPr>
              <a:t>LAZER</a:t>
            </a:r>
            <a:endParaRPr lang="tr-TR" dirty="0">
              <a:solidFill>
                <a:srgbClr val="99CCFF"/>
              </a:solidFill>
            </a:endParaRPr>
          </a:p>
        </p:txBody>
      </p:sp>
      <p:sp>
        <p:nvSpPr>
          <p:cNvPr id="5123" name="Rectangle 3"/>
          <p:cNvSpPr>
            <a:spLocks noGrp="1" noRot="1" noChangeArrowheads="1"/>
          </p:cNvSpPr>
          <p:nvPr>
            <p:ph type="body" idx="1"/>
          </p:nvPr>
        </p:nvSpPr>
        <p:spPr/>
        <p:txBody>
          <a:bodyPr/>
          <a:lstStyle/>
          <a:p>
            <a:pPr algn="just">
              <a:buFont typeface="Wingdings" pitchFamily="2" charset="2"/>
              <a:buChar char="Ø"/>
            </a:pPr>
            <a:r>
              <a:rPr lang="tr-TR" dirty="0">
                <a:latin typeface="Arial" pitchFamily="34" charset="0"/>
                <a:cs typeface="Arial" pitchFamily="34" charset="0"/>
              </a:rPr>
              <a:t>Lazer terimi; radyasyonun uyarılmış yayılımı ile ışık şiddetinin arttırılması anlamına gelen </a:t>
            </a:r>
            <a:r>
              <a:rPr lang="tr-TR" i="1" dirty="0">
                <a:solidFill>
                  <a:srgbClr val="FFFF00"/>
                </a:solidFill>
                <a:latin typeface="Arial" pitchFamily="34" charset="0"/>
                <a:cs typeface="Arial" pitchFamily="34" charset="0"/>
              </a:rPr>
              <a:t>“</a:t>
            </a:r>
            <a:r>
              <a:rPr lang="tr-TR" i="1" dirty="0" err="1">
                <a:solidFill>
                  <a:srgbClr val="FFFF00"/>
                </a:solidFill>
                <a:latin typeface="Arial" pitchFamily="34" charset="0"/>
                <a:cs typeface="Arial" pitchFamily="34" charset="0"/>
              </a:rPr>
              <a:t>Light</a:t>
            </a:r>
            <a:r>
              <a:rPr lang="tr-TR" i="1" dirty="0">
                <a:solidFill>
                  <a:srgbClr val="FFFF00"/>
                </a:solidFill>
                <a:latin typeface="Arial" pitchFamily="34" charset="0"/>
                <a:cs typeface="Arial" pitchFamily="34" charset="0"/>
              </a:rPr>
              <a:t> </a:t>
            </a:r>
            <a:r>
              <a:rPr lang="tr-TR" i="1" dirty="0" err="1">
                <a:solidFill>
                  <a:srgbClr val="FFFF00"/>
                </a:solidFill>
                <a:latin typeface="Arial" pitchFamily="34" charset="0"/>
                <a:cs typeface="Arial" pitchFamily="34" charset="0"/>
              </a:rPr>
              <a:t>Amplification</a:t>
            </a:r>
            <a:r>
              <a:rPr lang="tr-TR" i="1" dirty="0">
                <a:solidFill>
                  <a:srgbClr val="FFFF00"/>
                </a:solidFill>
                <a:latin typeface="Arial" pitchFamily="34" charset="0"/>
                <a:cs typeface="Arial" pitchFamily="34" charset="0"/>
              </a:rPr>
              <a:t> </a:t>
            </a:r>
            <a:r>
              <a:rPr lang="tr-TR" i="1" dirty="0" err="1">
                <a:solidFill>
                  <a:srgbClr val="FFFF00"/>
                </a:solidFill>
                <a:latin typeface="Arial" pitchFamily="34" charset="0"/>
                <a:cs typeface="Arial" pitchFamily="34" charset="0"/>
              </a:rPr>
              <a:t>by</a:t>
            </a:r>
            <a:r>
              <a:rPr lang="tr-TR" i="1" dirty="0">
                <a:solidFill>
                  <a:srgbClr val="FFFF00"/>
                </a:solidFill>
                <a:latin typeface="Arial" pitchFamily="34" charset="0"/>
                <a:cs typeface="Arial" pitchFamily="34" charset="0"/>
              </a:rPr>
              <a:t> </a:t>
            </a:r>
            <a:r>
              <a:rPr lang="tr-TR" i="1" dirty="0" err="1">
                <a:solidFill>
                  <a:srgbClr val="FFFF00"/>
                </a:solidFill>
                <a:latin typeface="Arial" pitchFamily="34" charset="0"/>
                <a:cs typeface="Arial" pitchFamily="34" charset="0"/>
              </a:rPr>
              <a:t>Stimulated</a:t>
            </a:r>
            <a:r>
              <a:rPr lang="tr-TR" i="1" dirty="0">
                <a:solidFill>
                  <a:srgbClr val="FFFF00"/>
                </a:solidFill>
                <a:latin typeface="Arial" pitchFamily="34" charset="0"/>
                <a:cs typeface="Arial" pitchFamily="34" charset="0"/>
              </a:rPr>
              <a:t> </a:t>
            </a:r>
            <a:r>
              <a:rPr lang="tr-TR" i="1" dirty="0" err="1">
                <a:solidFill>
                  <a:srgbClr val="FFFF00"/>
                </a:solidFill>
                <a:latin typeface="Arial" pitchFamily="34" charset="0"/>
                <a:cs typeface="Arial" pitchFamily="34" charset="0"/>
              </a:rPr>
              <a:t>Emission</a:t>
            </a:r>
            <a:r>
              <a:rPr lang="tr-TR" i="1" dirty="0">
                <a:solidFill>
                  <a:srgbClr val="FFFF00"/>
                </a:solidFill>
                <a:latin typeface="Arial" pitchFamily="34" charset="0"/>
                <a:cs typeface="Arial" pitchFamily="34" charset="0"/>
              </a:rPr>
              <a:t> of </a:t>
            </a:r>
            <a:r>
              <a:rPr lang="tr-TR" i="1" dirty="0" err="1">
                <a:solidFill>
                  <a:srgbClr val="FFFF00"/>
                </a:solidFill>
                <a:latin typeface="Arial" pitchFamily="34" charset="0"/>
                <a:cs typeface="Arial" pitchFamily="34" charset="0"/>
              </a:rPr>
              <a:t>Radiation</a:t>
            </a:r>
            <a:r>
              <a:rPr lang="tr-TR" dirty="0">
                <a:solidFill>
                  <a:srgbClr val="FFFF00"/>
                </a:solidFill>
                <a:latin typeface="Arial" pitchFamily="34" charset="0"/>
                <a:cs typeface="Arial" pitchFamily="34" charset="0"/>
              </a:rPr>
              <a:t>”</a:t>
            </a:r>
            <a:r>
              <a:rPr lang="tr-TR" dirty="0">
                <a:latin typeface="Arial" pitchFamily="34" charset="0"/>
                <a:cs typeface="Arial" pitchFamily="34" charset="0"/>
              </a:rPr>
              <a:t> sözcüklerinin baş harflerinden meydana gelir.</a:t>
            </a:r>
          </a:p>
          <a:p>
            <a:pPr algn="just">
              <a:buFont typeface="Wingdings" pitchFamily="2" charset="2"/>
              <a:buChar char="Ø"/>
            </a:pPr>
            <a:r>
              <a:rPr lang="tr-TR" dirty="0" smtClean="0">
                <a:latin typeface="Arial" pitchFamily="34" charset="0"/>
                <a:cs typeface="Arial" pitchFamily="34" charset="0"/>
              </a:rPr>
              <a:t>Normal ışık tüm renklerin karışımından ibaret beyaz bir ışıktır. Lazer ışığı ise oluşturduğu dalga boyuna göre renk alır ve tek renklidir. İçerisindeki tüm ışık fotonları tek ve aynı dalga boyunda olup paralel dalgalar halindedir</a:t>
            </a:r>
            <a:r>
              <a:rPr lang="tr-TR" dirty="0" smtClean="0"/>
              <a:t>.</a:t>
            </a:r>
          </a:p>
          <a:p>
            <a:endParaRPr lang="tr-TR" dirty="0"/>
          </a:p>
        </p:txBody>
      </p:sp>
      <p:sp>
        <p:nvSpPr>
          <p:cNvPr id="4" name="Rectangle 3"/>
          <p:cNvSpPr txBox="1">
            <a:spLocks noRot="1" noChangeArrowheads="1"/>
          </p:cNvSpPr>
          <p:nvPr/>
        </p:nvSpPr>
        <p:spPr bwMode="auto">
          <a:xfrm>
            <a:off x="395288" y="908050"/>
            <a:ext cx="8291512" cy="5222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chemeClr val="hlink"/>
              </a:buClr>
              <a:buSzTx/>
              <a:buFont typeface="Wingdings" pitchFamily="2" charset="2"/>
              <a:buChar char="§"/>
              <a:tabLst/>
              <a:defRPr/>
            </a:pPr>
            <a:endParaRPr kumimoji="0" lang="tr-TR" sz="3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p:cTn id="13"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1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p:cTn id="19"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1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nodePh="1">
                                  <p:stCondLst>
                                    <p:cond delay="0"/>
                                  </p:stCondLst>
                                  <p:endCondLst>
                                    <p:cond evt="begin" delay="0">
                                      <p:tn val="23"/>
                                    </p:cond>
                                  </p:end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9187" name="Rectangle 3"/>
          <p:cNvSpPr>
            <a:spLocks noGrp="1" noChangeArrowheads="1"/>
          </p:cNvSpPr>
          <p:nvPr>
            <p:ph type="body" idx="1"/>
          </p:nvPr>
        </p:nvSpPr>
        <p:spPr>
          <a:xfrm>
            <a:off x="428596" y="260648"/>
            <a:ext cx="8229600" cy="5351600"/>
          </a:xfrm>
        </p:spPr>
        <p:txBody>
          <a:bodyPr>
            <a:noAutofit/>
          </a:bodyPr>
          <a:lstStyle/>
          <a:p>
            <a:pPr algn="just">
              <a:buFont typeface="Wingdings" pitchFamily="2" charset="2"/>
              <a:buChar char="Ø"/>
            </a:pPr>
            <a:r>
              <a:rPr lang="tr-TR" sz="2200" dirty="0" smtClean="0">
                <a:latin typeface="Arial" pitchFamily="34" charset="0"/>
                <a:cs typeface="Arial" pitchFamily="34" charset="0"/>
              </a:rPr>
              <a:t>Lazer </a:t>
            </a:r>
            <a:r>
              <a:rPr lang="tr-TR" sz="2200" dirty="0">
                <a:latin typeface="Arial" pitchFamily="34" charset="0"/>
                <a:cs typeface="Arial" pitchFamily="34" charset="0"/>
              </a:rPr>
              <a:t>fiziği yolundan sapmış foton taneciklerinin</a:t>
            </a:r>
            <a:r>
              <a:rPr lang="tr-TR" sz="2200" b="1" dirty="0">
                <a:latin typeface="Arial" pitchFamily="34" charset="0"/>
                <a:cs typeface="Arial" pitchFamily="34" charset="0"/>
              </a:rPr>
              <a:t> </a:t>
            </a:r>
            <a:r>
              <a:rPr lang="tr-TR" sz="2200" dirty="0">
                <a:latin typeface="Arial" pitchFamily="34" charset="0"/>
                <a:cs typeface="Arial" pitchFamily="34" charset="0"/>
              </a:rPr>
              <a:t>bir atom tarafından </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absorbe</a:t>
            </a:r>
            <a:r>
              <a:rPr lang="tr-TR" sz="2200" dirty="0" smtClean="0">
                <a:latin typeface="Arial" pitchFamily="34" charset="0"/>
                <a:cs typeface="Arial" pitchFamily="34" charset="0"/>
              </a:rPr>
              <a:t> </a:t>
            </a:r>
            <a:r>
              <a:rPr lang="tr-TR" sz="2200" dirty="0">
                <a:latin typeface="Arial" pitchFamily="34" charset="0"/>
                <a:cs typeface="Arial" pitchFamily="34" charset="0"/>
              </a:rPr>
              <a:t>edilerek</a:t>
            </a:r>
            <a:r>
              <a:rPr lang="tr-TR" sz="2200" b="1" dirty="0">
                <a:latin typeface="Arial" pitchFamily="34" charset="0"/>
                <a:cs typeface="Arial" pitchFamily="34" charset="0"/>
              </a:rPr>
              <a:t> </a:t>
            </a:r>
            <a:r>
              <a:rPr lang="tr-TR" sz="2200" dirty="0">
                <a:latin typeface="Arial" pitchFamily="34" charset="0"/>
                <a:cs typeface="Arial" pitchFamily="34" charset="0"/>
              </a:rPr>
              <a:t>atomun enerji seviyesinin yükseltilmesi esasına dayanır. </a:t>
            </a:r>
          </a:p>
          <a:p>
            <a:pPr algn="just">
              <a:buFont typeface="Wingdings" pitchFamily="2" charset="2"/>
              <a:buChar char="Ø"/>
            </a:pPr>
            <a:r>
              <a:rPr lang="tr-TR" sz="2200" dirty="0" smtClean="0">
                <a:latin typeface="Arial" pitchFamily="34" charset="0"/>
                <a:cs typeface="Arial" pitchFamily="34" charset="0"/>
              </a:rPr>
              <a:t>Lazer </a:t>
            </a:r>
            <a:r>
              <a:rPr lang="tr-TR" sz="2200" dirty="0">
                <a:latin typeface="Arial" pitchFamily="34" charset="0"/>
                <a:cs typeface="Arial" pitchFamily="34" charset="0"/>
              </a:rPr>
              <a:t>enerjisi su moleküllerince emilir. Suyun hemen ısınıp hacim genişlemesi ile buharlaşmasına sebep olur. Bu yüksek bir basınç oluşturur ve etraftaki hücrelerin tahrip olmasına sebep olur. </a:t>
            </a:r>
          </a:p>
          <a:p>
            <a:pPr algn="just">
              <a:buFont typeface="Wingdings" pitchFamily="2" charset="2"/>
              <a:buChar char="Ø"/>
            </a:pPr>
            <a:r>
              <a:rPr lang="tr-TR" sz="2200" dirty="0" smtClean="0">
                <a:latin typeface="Arial" pitchFamily="34" charset="0"/>
                <a:cs typeface="Arial" pitchFamily="34" charset="0"/>
              </a:rPr>
              <a:t>Lazerin </a:t>
            </a:r>
            <a:r>
              <a:rPr lang="tr-TR" sz="2200" dirty="0">
                <a:latin typeface="Arial" pitchFamily="34" charset="0"/>
                <a:cs typeface="Arial" pitchFamily="34" charset="0"/>
              </a:rPr>
              <a:t>dokudaki etkinliği dokunun mekanik ve fiziksel özelliklerine de bağlıdır. Bu özellikler ısı iletimi,</a:t>
            </a:r>
            <a:r>
              <a:rPr lang="tr-TR" sz="2200" dirty="0" err="1">
                <a:latin typeface="Arial" pitchFamily="34" charset="0"/>
                <a:cs typeface="Arial" pitchFamily="34" charset="0"/>
              </a:rPr>
              <a:t>inflamatuar</a:t>
            </a:r>
            <a:r>
              <a:rPr lang="tr-TR" sz="2200" dirty="0">
                <a:latin typeface="Arial" pitchFamily="34" charset="0"/>
                <a:cs typeface="Arial" pitchFamily="34" charset="0"/>
              </a:rPr>
              <a:t> cevap, dokunun </a:t>
            </a:r>
            <a:r>
              <a:rPr lang="tr-TR" sz="2200" dirty="0" err="1">
                <a:latin typeface="Arial" pitchFamily="34" charset="0"/>
                <a:cs typeface="Arial" pitchFamily="34" charset="0"/>
              </a:rPr>
              <a:t>vaskülaritesidir</a:t>
            </a:r>
            <a:r>
              <a:rPr lang="tr-TR" sz="2200" dirty="0" smtClean="0">
                <a:latin typeface="Arial" pitchFamily="34" charset="0"/>
                <a:cs typeface="Arial" pitchFamily="34" charset="0"/>
              </a:rPr>
              <a:t>.</a:t>
            </a:r>
          </a:p>
          <a:p>
            <a:pPr algn="just">
              <a:buFont typeface="Wingdings" pitchFamily="2" charset="2"/>
              <a:buChar char="Ø"/>
            </a:pPr>
            <a:r>
              <a:rPr lang="tr-TR" sz="2200" dirty="0" smtClean="0">
                <a:latin typeface="Arial" pitchFamily="34" charset="0"/>
                <a:cs typeface="Arial" pitchFamily="34" charset="0"/>
              </a:rPr>
              <a:t>Lazer in çeşidi, kullanılan kristalin cinsine göre isim alarak değişmektedir.  Lazer cihazında kullanılan bu kristaller lazere sadece ismini vermekle kalmayıp lazerin dalga boyunu da belirlemektedirler. </a:t>
            </a:r>
          </a:p>
          <a:p>
            <a:pPr algn="just">
              <a:buFont typeface="Wingdings" pitchFamily="2" charset="2"/>
              <a:buChar char="Ø"/>
            </a:pPr>
            <a:r>
              <a:rPr lang="tr-TR" sz="2200" dirty="0" smtClean="0">
                <a:latin typeface="Arial" pitchFamily="34" charset="0"/>
                <a:cs typeface="Arial" pitchFamily="34" charset="0"/>
              </a:rPr>
              <a:t>Diş hekimliğinde ağırlıklı olarak kullanılan lazerler Sırası ile </a:t>
            </a:r>
            <a:r>
              <a:rPr lang="tr-TR" sz="2200" dirty="0" err="1" smtClean="0">
                <a:latin typeface="Arial" pitchFamily="34" charset="0"/>
                <a:cs typeface="Arial" pitchFamily="34" charset="0"/>
              </a:rPr>
              <a:t>Nd</a:t>
            </a:r>
            <a:r>
              <a:rPr lang="tr-TR" sz="2200" dirty="0" smtClean="0">
                <a:latin typeface="Arial" pitchFamily="34" charset="0"/>
                <a:cs typeface="Arial" pitchFamily="34" charset="0"/>
              </a:rPr>
              <a:t> YAG lazer , </a:t>
            </a:r>
            <a:r>
              <a:rPr lang="tr-TR" sz="2200" dirty="0" err="1" smtClean="0">
                <a:latin typeface="Arial" pitchFamily="34" charset="0"/>
                <a:cs typeface="Arial" pitchFamily="34" charset="0"/>
              </a:rPr>
              <a:t>diode</a:t>
            </a:r>
            <a:r>
              <a:rPr lang="tr-TR" sz="2200" dirty="0" smtClean="0">
                <a:latin typeface="Arial" pitchFamily="34" charset="0"/>
                <a:cs typeface="Arial" pitchFamily="34" charset="0"/>
              </a:rPr>
              <a:t> lazer, </a:t>
            </a:r>
            <a:r>
              <a:rPr lang="tr-TR" sz="2200" dirty="0" err="1" smtClean="0">
                <a:latin typeface="Arial" pitchFamily="34" charset="0"/>
                <a:cs typeface="Arial" pitchFamily="34" charset="0"/>
              </a:rPr>
              <a:t>Erbium</a:t>
            </a:r>
            <a:r>
              <a:rPr lang="tr-TR" sz="2200" dirty="0" smtClean="0">
                <a:latin typeface="Arial" pitchFamily="34" charset="0"/>
                <a:cs typeface="Arial" pitchFamily="34" charset="0"/>
              </a:rPr>
              <a:t> lazer, CO2 lazer ve KTP lazer olarak sıralanabilir.Kullanım alanları lazerin dalga boyuna göre değişmektedir.</a:t>
            </a:r>
          </a:p>
          <a:p>
            <a:endParaRPr lang="tr-TR" sz="2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20688"/>
            <a:ext cx="8496944" cy="5688672"/>
          </a:xfrm>
        </p:spPr>
        <p:txBody>
          <a:bodyPr/>
          <a:lstStyle/>
          <a:p>
            <a:pPr>
              <a:buNone/>
            </a:pPr>
            <a:r>
              <a:rPr lang="tr-TR" b="1" u="sng" dirty="0" smtClean="0">
                <a:solidFill>
                  <a:srgbClr val="00B050"/>
                </a:solidFill>
                <a:latin typeface="Arial" pitchFamily="34" charset="0"/>
                <a:cs typeface="Arial" pitchFamily="34" charset="0"/>
              </a:rPr>
              <a:t>Lazerin dokulardaki etkisini belirleyen faktörler;  </a:t>
            </a:r>
          </a:p>
          <a:p>
            <a:pPr>
              <a:buNone/>
            </a:pPr>
            <a:endParaRPr lang="tr-TR" b="1" u="sng" dirty="0" smtClean="0">
              <a:solidFill>
                <a:srgbClr val="00B050"/>
              </a:solidFill>
              <a:latin typeface="Arial" pitchFamily="34" charset="0"/>
              <a:cs typeface="Arial" pitchFamily="34" charset="0"/>
            </a:endParaRPr>
          </a:p>
          <a:p>
            <a:pPr>
              <a:buFont typeface="Wingdings" pitchFamily="2" charset="2"/>
              <a:buChar char="Ø"/>
            </a:pPr>
            <a:r>
              <a:rPr lang="tr-TR" dirty="0" smtClean="0">
                <a:latin typeface="Arial" pitchFamily="34" charset="0"/>
                <a:cs typeface="Arial" pitchFamily="34" charset="0"/>
              </a:rPr>
              <a:t>Lazerin dalga boyu,</a:t>
            </a:r>
          </a:p>
          <a:p>
            <a:pPr>
              <a:buFont typeface="Wingdings" pitchFamily="2" charset="2"/>
              <a:buChar char="Ø"/>
            </a:pPr>
            <a:r>
              <a:rPr lang="tr-TR" dirty="0" smtClean="0">
                <a:latin typeface="Arial" pitchFamily="34" charset="0"/>
                <a:cs typeface="Arial" pitchFamily="34" charset="0"/>
              </a:rPr>
              <a:t>Dokunun </a:t>
            </a:r>
            <a:r>
              <a:rPr lang="tr-TR" dirty="0" err="1" smtClean="0">
                <a:latin typeface="Arial" pitchFamily="34" charset="0"/>
                <a:cs typeface="Arial" pitchFamily="34" charset="0"/>
              </a:rPr>
              <a:t>absorbsiyon</a:t>
            </a:r>
            <a:r>
              <a:rPr lang="tr-TR" dirty="0" smtClean="0">
                <a:latin typeface="Arial" pitchFamily="34" charset="0"/>
                <a:cs typeface="Arial" pitchFamily="34" charset="0"/>
              </a:rPr>
              <a:t> karakteri,</a:t>
            </a:r>
          </a:p>
          <a:p>
            <a:pPr>
              <a:buFont typeface="Wingdings" pitchFamily="2" charset="2"/>
              <a:buChar char="Ø"/>
            </a:pPr>
            <a:r>
              <a:rPr lang="tr-TR" dirty="0" smtClean="0">
                <a:latin typeface="Arial" pitchFamily="34" charset="0"/>
                <a:cs typeface="Arial" pitchFamily="34" charset="0"/>
              </a:rPr>
              <a:t>Kullanılan güç miktarı,</a:t>
            </a:r>
          </a:p>
          <a:p>
            <a:pPr>
              <a:buFont typeface="Wingdings" pitchFamily="2" charset="2"/>
              <a:buChar char="Ø"/>
            </a:pPr>
            <a:r>
              <a:rPr lang="tr-TR" dirty="0" smtClean="0">
                <a:latin typeface="Arial" pitchFamily="34" charset="0"/>
                <a:cs typeface="Arial" pitchFamily="34" charset="0"/>
              </a:rPr>
              <a:t>Işının odaklandığı alandaki keskinliği ve </a:t>
            </a:r>
          </a:p>
          <a:p>
            <a:pPr>
              <a:buFont typeface="Wingdings" pitchFamily="2" charset="2"/>
              <a:buChar char="Ø"/>
            </a:pPr>
            <a:r>
              <a:rPr lang="tr-TR" dirty="0" smtClean="0">
                <a:latin typeface="Arial" pitchFamily="34" charset="0"/>
                <a:cs typeface="Arial" pitchFamily="34" charset="0"/>
              </a:rPr>
              <a:t>Lazer ucunun objeye olan uzaklığı. </a:t>
            </a:r>
            <a:endParaRPr lang="tr-TR"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116632"/>
            <a:ext cx="8229600" cy="1143000"/>
          </a:xfrm>
        </p:spPr>
        <p:txBody>
          <a:bodyPr>
            <a:normAutofit fontScale="90000"/>
          </a:bodyPr>
          <a:lstStyle/>
          <a:p>
            <a:r>
              <a:rPr lang="tr-TR" dirty="0" smtClean="0">
                <a:solidFill>
                  <a:srgbClr val="99CCFF"/>
                </a:solidFill>
                <a:effectLst/>
              </a:rPr>
              <a:t>Lazerin biyolojik dokuda etki mekanizmaları</a:t>
            </a:r>
            <a:endParaRPr lang="tr-TR" dirty="0">
              <a:solidFill>
                <a:srgbClr val="99CCFF"/>
              </a:solidFill>
              <a:effectLst/>
            </a:endParaRPr>
          </a:p>
        </p:txBody>
      </p:sp>
      <p:sp>
        <p:nvSpPr>
          <p:cNvPr id="5" name="4 İçerik Yer Tutucusu"/>
          <p:cNvSpPr>
            <a:spLocks noGrp="1"/>
          </p:cNvSpPr>
          <p:nvPr>
            <p:ph idx="1"/>
          </p:nvPr>
        </p:nvSpPr>
        <p:spPr>
          <a:xfrm>
            <a:off x="457200" y="1268760"/>
            <a:ext cx="8229600" cy="5688632"/>
          </a:xfrm>
        </p:spPr>
        <p:txBody>
          <a:bodyPr>
            <a:normAutofit fontScale="55000" lnSpcReduction="20000"/>
          </a:bodyPr>
          <a:lstStyle/>
          <a:p>
            <a:pPr algn="just">
              <a:buNone/>
            </a:pPr>
            <a:r>
              <a:rPr lang="tr-TR" sz="3300" dirty="0" smtClean="0">
                <a:solidFill>
                  <a:srgbClr val="92D050"/>
                </a:solidFill>
                <a:latin typeface="Arial" pitchFamily="34" charset="0"/>
                <a:cs typeface="Arial" pitchFamily="34" charset="0"/>
              </a:rPr>
              <a:t>Dokuya lazer uygulaması ise </a:t>
            </a:r>
            <a:r>
              <a:rPr lang="en-US" sz="3300" dirty="0" smtClean="0">
                <a:solidFill>
                  <a:srgbClr val="92D050"/>
                </a:solidFill>
                <a:latin typeface="Arial" pitchFamily="34" charset="0"/>
                <a:cs typeface="Arial" pitchFamily="34" charset="0"/>
              </a:rPr>
              <a:t>3 </a:t>
            </a:r>
            <a:r>
              <a:rPr lang="tr-TR" sz="3300" dirty="0" smtClean="0">
                <a:solidFill>
                  <a:srgbClr val="92D050"/>
                </a:solidFill>
                <a:latin typeface="Arial" pitchFamily="34" charset="0"/>
                <a:cs typeface="Arial" pitchFamily="34" charset="0"/>
              </a:rPr>
              <a:t>tip değişiklik oluşur:</a:t>
            </a:r>
          </a:p>
          <a:p>
            <a:pPr algn="just">
              <a:buNone/>
            </a:pPr>
            <a:r>
              <a:rPr lang="en-US" sz="3300" dirty="0" smtClean="0">
                <a:solidFill>
                  <a:srgbClr val="00B050"/>
                </a:solidFill>
                <a:latin typeface="Arial" pitchFamily="34" charset="0"/>
                <a:cs typeface="Arial" pitchFamily="34" charset="0"/>
              </a:rPr>
              <a:t>1 - </a:t>
            </a:r>
            <a:r>
              <a:rPr lang="tr-TR" sz="3300" dirty="0" err="1" smtClean="0">
                <a:solidFill>
                  <a:srgbClr val="00B050"/>
                </a:solidFill>
                <a:latin typeface="Arial" pitchFamily="34" charset="0"/>
                <a:cs typeface="Arial" pitchFamily="34" charset="0"/>
              </a:rPr>
              <a:t>Fototermik</a:t>
            </a:r>
            <a:r>
              <a:rPr lang="tr-TR" sz="3300" dirty="0" smtClean="0">
                <a:solidFill>
                  <a:srgbClr val="00B050"/>
                </a:solidFill>
                <a:latin typeface="Arial" pitchFamily="34" charset="0"/>
                <a:cs typeface="Arial" pitchFamily="34" charset="0"/>
              </a:rPr>
              <a:t> Etki: </a:t>
            </a:r>
            <a:r>
              <a:rPr lang="tr-TR" sz="3300" dirty="0" smtClean="0">
                <a:latin typeface="Arial" pitchFamily="34" charset="0"/>
                <a:cs typeface="Arial" pitchFamily="34" charset="0"/>
              </a:rPr>
              <a:t>Dokuda </a:t>
            </a:r>
            <a:r>
              <a:rPr lang="tr-TR" sz="3300" dirty="0" err="1" smtClean="0">
                <a:latin typeface="Arial" pitchFamily="34" charset="0"/>
                <a:cs typeface="Arial" pitchFamily="34" charset="0"/>
              </a:rPr>
              <a:t>koagulasyon</a:t>
            </a:r>
            <a:r>
              <a:rPr lang="tr-TR" sz="3300" dirty="0" smtClean="0">
                <a:latin typeface="Arial" pitchFamily="34" charset="0"/>
                <a:cs typeface="Arial" pitchFamily="34" charset="0"/>
              </a:rPr>
              <a:t> ve buharlaşma oluşmasına neden olan etkidir. Cerrahi olarak kesi işlemi (lazer bisturisi) bu etki yoluyla gerçekleşmektedir.</a:t>
            </a:r>
          </a:p>
          <a:p>
            <a:pPr algn="just">
              <a:buNone/>
            </a:pPr>
            <a:r>
              <a:rPr lang="en-US" sz="3300" dirty="0" smtClean="0">
                <a:solidFill>
                  <a:srgbClr val="00B050"/>
                </a:solidFill>
                <a:latin typeface="Arial" pitchFamily="34" charset="0"/>
                <a:cs typeface="Arial" pitchFamily="34" charset="0"/>
              </a:rPr>
              <a:t>2- </a:t>
            </a:r>
            <a:r>
              <a:rPr lang="tr-TR" sz="3300" dirty="0" smtClean="0">
                <a:solidFill>
                  <a:srgbClr val="00B050"/>
                </a:solidFill>
                <a:latin typeface="Arial" pitchFamily="34" charset="0"/>
                <a:cs typeface="Arial" pitchFamily="34" charset="0"/>
              </a:rPr>
              <a:t>Lineer olmayan Proses: </a:t>
            </a:r>
            <a:r>
              <a:rPr lang="en-US" sz="3300" dirty="0" smtClean="0">
                <a:latin typeface="Arial" pitchFamily="34" charset="0"/>
                <a:cs typeface="Arial" pitchFamily="34" charset="0"/>
              </a:rPr>
              <a:t>1 </a:t>
            </a:r>
            <a:r>
              <a:rPr lang="tr-TR" sz="3300" dirty="0" err="1" smtClean="0">
                <a:latin typeface="Arial" pitchFamily="34" charset="0"/>
                <a:cs typeface="Arial" pitchFamily="34" charset="0"/>
              </a:rPr>
              <a:t>ms</a:t>
            </a:r>
            <a:r>
              <a:rPr lang="tr-TR" sz="3300" dirty="0" smtClean="0">
                <a:latin typeface="Arial" pitchFamily="34" charset="0"/>
                <a:cs typeface="Arial" pitchFamily="34" charset="0"/>
              </a:rPr>
              <a:t> 'den kısa sürede uygulanan lazerde ısı enerjisi dokunun buharlaşma sıcaklığından fazla ise enerjinin büyük kısmı </a:t>
            </a:r>
            <a:r>
              <a:rPr lang="tr-TR" sz="3300" dirty="0" err="1" smtClean="0">
                <a:latin typeface="Arial" pitchFamily="34" charset="0"/>
                <a:cs typeface="Arial" pitchFamily="34" charset="0"/>
              </a:rPr>
              <a:t>absorbe</a:t>
            </a:r>
            <a:r>
              <a:rPr lang="tr-TR" sz="3300" dirty="0" smtClean="0">
                <a:latin typeface="Arial" pitchFamily="34" charset="0"/>
                <a:cs typeface="Arial" pitchFamily="34" charset="0"/>
              </a:rPr>
              <a:t> edilerek aniden </a:t>
            </a:r>
            <a:r>
              <a:rPr lang="en-US" sz="3300" dirty="0" err="1" smtClean="0">
                <a:latin typeface="Arial" pitchFamily="34" charset="0"/>
                <a:cs typeface="Arial" pitchFamily="34" charset="0"/>
              </a:rPr>
              <a:t>explozyon</a:t>
            </a:r>
            <a:r>
              <a:rPr lang="en-US" sz="3300" dirty="0" smtClean="0">
                <a:latin typeface="Arial" pitchFamily="34" charset="0"/>
                <a:cs typeface="Arial" pitchFamily="34" charset="0"/>
              </a:rPr>
              <a:t> </a:t>
            </a:r>
            <a:r>
              <a:rPr lang="tr-TR" sz="3300" dirty="0" smtClean="0">
                <a:latin typeface="Arial" pitchFamily="34" charset="0"/>
                <a:cs typeface="Arial" pitchFamily="34" charset="0"/>
              </a:rPr>
              <a:t>seklinde buharlaşır. Buna "</a:t>
            </a:r>
            <a:r>
              <a:rPr lang="tr-TR" sz="3300" dirty="0" err="1" smtClean="0">
                <a:latin typeface="Arial" pitchFamily="34" charset="0"/>
                <a:cs typeface="Arial" pitchFamily="34" charset="0"/>
              </a:rPr>
              <a:t>fotoablasyon</a:t>
            </a:r>
            <a:r>
              <a:rPr lang="tr-TR" sz="3300" dirty="0" smtClean="0">
                <a:latin typeface="Arial" pitchFamily="34" charset="0"/>
                <a:cs typeface="Arial" pitchFamily="34" charset="0"/>
              </a:rPr>
              <a:t>" denir. Bu durumda dokudaki termik zararlar çok az olup ışığın </a:t>
            </a:r>
            <a:r>
              <a:rPr lang="tr-TR" sz="3300" dirty="0" err="1" smtClean="0">
                <a:latin typeface="Arial" pitchFamily="34" charset="0"/>
                <a:cs typeface="Arial" pitchFamily="34" charset="0"/>
              </a:rPr>
              <a:t>penetrasyon</a:t>
            </a:r>
            <a:r>
              <a:rPr lang="tr-TR" sz="3300" dirty="0" smtClean="0">
                <a:latin typeface="Arial" pitchFamily="34" charset="0"/>
                <a:cs typeface="Arial" pitchFamily="34" charset="0"/>
              </a:rPr>
              <a:t> derinliği kadardır. Diş sert dokularından parçacıklar halinde madde kapatarak </a:t>
            </a:r>
            <a:r>
              <a:rPr lang="tr-TR" sz="3300" dirty="0" err="1" smtClean="0">
                <a:latin typeface="Arial" pitchFamily="34" charset="0"/>
                <a:cs typeface="Arial" pitchFamily="34" charset="0"/>
              </a:rPr>
              <a:t>kavite</a:t>
            </a:r>
            <a:r>
              <a:rPr lang="tr-TR" sz="3300" dirty="0" smtClean="0">
                <a:latin typeface="Arial" pitchFamily="34" charset="0"/>
                <a:cs typeface="Arial" pitchFamily="34" charset="0"/>
              </a:rPr>
              <a:t> açma, bu etki ile yapılabilmektedir.</a:t>
            </a:r>
          </a:p>
          <a:p>
            <a:pPr algn="just">
              <a:buNone/>
            </a:pPr>
            <a:r>
              <a:rPr lang="en-US" sz="3300" dirty="0" smtClean="0">
                <a:solidFill>
                  <a:srgbClr val="00B050"/>
                </a:solidFill>
                <a:latin typeface="Arial" pitchFamily="34" charset="0"/>
                <a:cs typeface="Arial" pitchFamily="34" charset="0"/>
              </a:rPr>
              <a:t>3- </a:t>
            </a:r>
            <a:r>
              <a:rPr lang="tr-TR" sz="3300" dirty="0" smtClean="0">
                <a:solidFill>
                  <a:srgbClr val="00B050"/>
                </a:solidFill>
                <a:latin typeface="Arial" pitchFamily="34" charset="0"/>
                <a:cs typeface="Arial" pitchFamily="34" charset="0"/>
              </a:rPr>
              <a:t>Fotokimyasal Etki: </a:t>
            </a:r>
            <a:r>
              <a:rPr lang="tr-TR" sz="3300" dirty="0" smtClean="0">
                <a:latin typeface="Arial" pitchFamily="34" charset="0"/>
                <a:cs typeface="Arial" pitchFamily="34" charset="0"/>
              </a:rPr>
              <a:t>Dokuda bazı belirli moleküllerde fotokimyasal prosesler oluşabilmekte fakat biyokimyasal değişiklikler bilinmemekte ve ortaya konamamaktadır. Fotokimyasal reaksiyonlar </a:t>
            </a:r>
            <a:r>
              <a:rPr lang="tr-TR" sz="3300" dirty="0" err="1" smtClean="0">
                <a:latin typeface="Arial" pitchFamily="34" charset="0"/>
                <a:cs typeface="Arial" pitchFamily="34" charset="0"/>
              </a:rPr>
              <a:t>biyostimulasyon</a:t>
            </a:r>
            <a:r>
              <a:rPr lang="tr-TR" sz="3300" dirty="0" smtClean="0">
                <a:latin typeface="Arial" pitchFamily="34" charset="0"/>
                <a:cs typeface="Arial" pitchFamily="34" charset="0"/>
              </a:rPr>
              <a:t> (</a:t>
            </a:r>
            <a:r>
              <a:rPr lang="en-US" sz="3300" dirty="0" smtClean="0">
                <a:latin typeface="Arial" pitchFamily="34" charset="0"/>
                <a:cs typeface="Arial" pitchFamily="34" charset="0"/>
              </a:rPr>
              <a:t>soft </a:t>
            </a:r>
            <a:r>
              <a:rPr lang="tr-TR" sz="3300" dirty="0" smtClean="0">
                <a:latin typeface="Arial" pitchFamily="34" charset="0"/>
                <a:cs typeface="Arial" pitchFamily="34" charset="0"/>
              </a:rPr>
              <a:t>lazer uygulaması), lazer akupunktur ve </a:t>
            </a:r>
            <a:r>
              <a:rPr lang="tr-TR" sz="3300" dirty="0" err="1" smtClean="0">
                <a:latin typeface="Arial" pitchFamily="34" charset="0"/>
                <a:cs typeface="Arial" pitchFamily="34" charset="0"/>
              </a:rPr>
              <a:t>fotodinamik</a:t>
            </a:r>
            <a:r>
              <a:rPr lang="tr-TR" sz="3300" dirty="0" smtClean="0">
                <a:latin typeface="Arial" pitchFamily="34" charset="0"/>
                <a:cs typeface="Arial" pitchFamily="34" charset="0"/>
              </a:rPr>
              <a:t> terapi seanslarında kullanılmaktadır. Bildirilen olgu değerlendirmelerinin </a:t>
            </a:r>
            <a:r>
              <a:rPr lang="tr-TR" sz="3300" dirty="0" err="1" smtClean="0">
                <a:latin typeface="Arial" pitchFamily="34" charset="0"/>
                <a:cs typeface="Arial" pitchFamily="34" charset="0"/>
              </a:rPr>
              <a:t>subjektif</a:t>
            </a:r>
            <a:r>
              <a:rPr lang="tr-TR" sz="3300" dirty="0" smtClean="0">
                <a:latin typeface="Arial" pitchFamily="34" charset="0"/>
                <a:cs typeface="Arial" pitchFamily="34" charset="0"/>
              </a:rPr>
              <a:t> ölçülerle olması ve ayrıca çoğunun </a:t>
            </a:r>
            <a:r>
              <a:rPr lang="tr-TR" sz="3300" dirty="0" err="1" smtClean="0">
                <a:latin typeface="Arial" pitchFamily="34" charset="0"/>
                <a:cs typeface="Arial" pitchFamily="34" charset="0"/>
              </a:rPr>
              <a:t>spontan</a:t>
            </a:r>
            <a:r>
              <a:rPr lang="tr-TR" sz="3300" dirty="0" smtClean="0">
                <a:latin typeface="Arial" pitchFamily="34" charset="0"/>
                <a:cs typeface="Arial" pitchFamily="34" charset="0"/>
              </a:rPr>
              <a:t> </a:t>
            </a:r>
            <a:r>
              <a:rPr lang="tr-TR" sz="3300" dirty="0" err="1" smtClean="0">
                <a:latin typeface="Arial" pitchFamily="34" charset="0"/>
                <a:cs typeface="Arial" pitchFamily="34" charset="0"/>
              </a:rPr>
              <a:t>remisyon</a:t>
            </a:r>
            <a:r>
              <a:rPr lang="tr-TR" sz="3300" dirty="0" smtClean="0">
                <a:latin typeface="Arial" pitchFamily="34" charset="0"/>
                <a:cs typeface="Arial" pitchFamily="34" charset="0"/>
              </a:rPr>
              <a:t> gösteren tipteki hastalıklar grubundan olması nedeniyle bu tip lazer etkisi soru işareti olarak değerlendirilmektedir. Bugünkü bilgiler ışığında </a:t>
            </a:r>
            <a:r>
              <a:rPr lang="en-US" sz="3300" dirty="0" smtClean="0">
                <a:latin typeface="Arial" pitchFamily="34" charset="0"/>
                <a:cs typeface="Arial" pitchFamily="34" charset="0"/>
              </a:rPr>
              <a:t>soft </a:t>
            </a:r>
            <a:r>
              <a:rPr lang="tr-TR" sz="3300" dirty="0" smtClean="0">
                <a:latin typeface="Arial" pitchFamily="34" charset="0"/>
                <a:cs typeface="Arial" pitchFamily="34" charset="0"/>
              </a:rPr>
              <a:t>lazer ve </a:t>
            </a:r>
            <a:r>
              <a:rPr lang="tr-TR" sz="3300" i="1" dirty="0" err="1" smtClean="0">
                <a:latin typeface="Arial" pitchFamily="34" charset="0"/>
                <a:cs typeface="Arial" pitchFamily="34" charset="0"/>
              </a:rPr>
              <a:t>biyostimulasyon</a:t>
            </a:r>
            <a:r>
              <a:rPr lang="tr-TR" sz="3300" dirty="0" smtClean="0">
                <a:latin typeface="Arial" pitchFamily="34" charset="0"/>
                <a:cs typeface="Arial" pitchFamily="34" charset="0"/>
              </a:rPr>
              <a:t> etkisi ancak uyarıcı elektrik tedavisi, </a:t>
            </a:r>
            <a:r>
              <a:rPr lang="tr-TR" sz="3300" dirty="0" err="1" smtClean="0">
                <a:latin typeface="Arial" pitchFamily="34" charset="0"/>
                <a:cs typeface="Arial" pitchFamily="34" charset="0"/>
              </a:rPr>
              <a:t>manyetil</a:t>
            </a:r>
            <a:r>
              <a:rPr lang="tr-TR" sz="3300" dirty="0" smtClean="0">
                <a:latin typeface="Arial" pitchFamily="34" charset="0"/>
                <a:cs typeface="Arial" pitchFamily="34" charset="0"/>
              </a:rPr>
              <a:t> alan tedavisi gibi fizik tedavide kullanılan yöntemlere benzetilmektedir. Faydası bilinmemekle birlikte zararı olmadığından ve çok ucuz fiyatı nedeniyle etiyolojik olarak ilişkisi olmayan birçok hastalıkta (</a:t>
            </a:r>
            <a:r>
              <a:rPr lang="tr-TR" sz="3300" dirty="0" err="1" smtClean="0">
                <a:latin typeface="Arial" pitchFamily="34" charset="0"/>
                <a:cs typeface="Arial" pitchFamily="34" charset="0"/>
              </a:rPr>
              <a:t>bifosfanat</a:t>
            </a:r>
            <a:r>
              <a:rPr lang="tr-TR" sz="3300" dirty="0" smtClean="0">
                <a:latin typeface="Arial" pitchFamily="34" charset="0"/>
                <a:cs typeface="Arial" pitchFamily="34" charset="0"/>
              </a:rPr>
              <a:t> nekrozu,TME ağrıları..)</a:t>
            </a:r>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1" name="Rectangle 3"/>
          <p:cNvSpPr>
            <a:spLocks noGrp="1" noRot="1" noChangeArrowheads="1"/>
          </p:cNvSpPr>
          <p:nvPr>
            <p:ph type="body" idx="1"/>
          </p:nvPr>
        </p:nvSpPr>
        <p:spPr>
          <a:xfrm>
            <a:off x="457200" y="2564904"/>
            <a:ext cx="8229600" cy="3744456"/>
          </a:xfrm>
        </p:spPr>
        <p:txBody>
          <a:bodyPr>
            <a:normAutofit fontScale="92500" lnSpcReduction="20000"/>
          </a:bodyPr>
          <a:lstStyle/>
          <a:p>
            <a:pPr algn="just"/>
            <a:r>
              <a:rPr lang="tr-TR" sz="2800" u="sng" dirty="0" smtClean="0">
                <a:solidFill>
                  <a:srgbClr val="00B050"/>
                </a:solidFill>
              </a:rPr>
              <a:t>Yüksek enerjili lazer terapisi/</a:t>
            </a:r>
            <a:r>
              <a:rPr lang="tr-TR" sz="2800" u="sng" dirty="0" err="1" smtClean="0">
                <a:solidFill>
                  <a:srgbClr val="00B050"/>
                </a:solidFill>
              </a:rPr>
              <a:t>High</a:t>
            </a:r>
            <a:r>
              <a:rPr lang="tr-TR" sz="2800" u="sng" dirty="0" smtClean="0">
                <a:solidFill>
                  <a:srgbClr val="00B050"/>
                </a:solidFill>
              </a:rPr>
              <a:t> </a:t>
            </a:r>
            <a:r>
              <a:rPr lang="tr-TR" sz="2800" u="sng" dirty="0" err="1">
                <a:solidFill>
                  <a:srgbClr val="00B050"/>
                </a:solidFill>
              </a:rPr>
              <a:t>level</a:t>
            </a:r>
            <a:r>
              <a:rPr lang="tr-TR" sz="2800" u="sng" dirty="0">
                <a:solidFill>
                  <a:srgbClr val="00B050"/>
                </a:solidFill>
              </a:rPr>
              <a:t> </a:t>
            </a:r>
            <a:r>
              <a:rPr lang="tr-TR" sz="2800" u="sng" dirty="0" err="1">
                <a:solidFill>
                  <a:srgbClr val="00B050"/>
                </a:solidFill>
              </a:rPr>
              <a:t>laser</a:t>
            </a:r>
            <a:r>
              <a:rPr lang="tr-TR" sz="2800" u="sng" dirty="0">
                <a:solidFill>
                  <a:srgbClr val="00B050"/>
                </a:solidFill>
              </a:rPr>
              <a:t> </a:t>
            </a:r>
            <a:r>
              <a:rPr lang="tr-TR" sz="2800" u="sng" dirty="0" err="1" smtClean="0">
                <a:solidFill>
                  <a:srgbClr val="00B050"/>
                </a:solidFill>
              </a:rPr>
              <a:t>therapy</a:t>
            </a:r>
            <a:r>
              <a:rPr lang="tr-TR" sz="2800" u="sng" dirty="0" smtClean="0">
                <a:solidFill>
                  <a:srgbClr val="00B050"/>
                </a:solidFill>
              </a:rPr>
              <a:t> (hard </a:t>
            </a:r>
            <a:r>
              <a:rPr lang="tr-TR" sz="2800" u="sng" dirty="0" err="1" smtClean="0">
                <a:solidFill>
                  <a:srgbClr val="00B050"/>
                </a:solidFill>
              </a:rPr>
              <a:t>laser</a:t>
            </a:r>
            <a:r>
              <a:rPr lang="tr-TR" sz="2800" u="sng" dirty="0" smtClean="0">
                <a:solidFill>
                  <a:srgbClr val="00B050"/>
                </a:solidFill>
              </a:rPr>
              <a:t>)</a:t>
            </a:r>
            <a:r>
              <a:rPr lang="tr-TR" sz="2800" dirty="0" smtClean="0">
                <a:solidFill>
                  <a:srgbClr val="00B050"/>
                </a:solidFill>
              </a:rPr>
              <a:t>: </a:t>
            </a:r>
            <a:r>
              <a:rPr lang="tr-TR" sz="2800" dirty="0"/>
              <a:t>dokuları kesmek , kanı pıhtılaştırmak , hastalıklı dokuları yakmak, buharlaştırmak gibi işlemlerde kullanılır.</a:t>
            </a:r>
          </a:p>
          <a:p>
            <a:pPr algn="just">
              <a:buFont typeface="Wingdings" pitchFamily="2" charset="2"/>
              <a:buNone/>
            </a:pPr>
            <a:endParaRPr lang="tr-TR" sz="2800" dirty="0">
              <a:solidFill>
                <a:srgbClr val="00B050"/>
              </a:solidFill>
            </a:endParaRPr>
          </a:p>
          <a:p>
            <a:pPr algn="just"/>
            <a:r>
              <a:rPr lang="tr-TR" sz="2800" u="sng" dirty="0" smtClean="0">
                <a:solidFill>
                  <a:srgbClr val="00B050"/>
                </a:solidFill>
              </a:rPr>
              <a:t>Düşük enerjili lazer terapisi/</a:t>
            </a:r>
            <a:r>
              <a:rPr lang="tr-TR" sz="2800" u="sng" dirty="0" err="1" smtClean="0">
                <a:solidFill>
                  <a:srgbClr val="00B050"/>
                </a:solidFill>
              </a:rPr>
              <a:t>Low</a:t>
            </a:r>
            <a:r>
              <a:rPr lang="tr-TR" sz="2800" u="sng" dirty="0" smtClean="0">
                <a:solidFill>
                  <a:srgbClr val="00B050"/>
                </a:solidFill>
              </a:rPr>
              <a:t> </a:t>
            </a:r>
            <a:r>
              <a:rPr lang="tr-TR" sz="2800" u="sng" dirty="0" err="1">
                <a:solidFill>
                  <a:srgbClr val="00B050"/>
                </a:solidFill>
              </a:rPr>
              <a:t>level</a:t>
            </a:r>
            <a:r>
              <a:rPr lang="tr-TR" sz="2800" u="sng" dirty="0">
                <a:solidFill>
                  <a:srgbClr val="00B050"/>
                </a:solidFill>
              </a:rPr>
              <a:t> </a:t>
            </a:r>
            <a:r>
              <a:rPr lang="tr-TR" sz="2800" u="sng" dirty="0" err="1">
                <a:solidFill>
                  <a:srgbClr val="00B050"/>
                </a:solidFill>
              </a:rPr>
              <a:t>laser</a:t>
            </a:r>
            <a:r>
              <a:rPr lang="tr-TR" sz="2800" u="sng" dirty="0">
                <a:solidFill>
                  <a:srgbClr val="00B050"/>
                </a:solidFill>
              </a:rPr>
              <a:t> </a:t>
            </a:r>
            <a:r>
              <a:rPr lang="tr-TR" sz="2800" u="sng" dirty="0" err="1" smtClean="0">
                <a:solidFill>
                  <a:srgbClr val="00B050"/>
                </a:solidFill>
              </a:rPr>
              <a:t>therapy</a:t>
            </a:r>
            <a:r>
              <a:rPr lang="tr-TR" sz="2800" u="sng" dirty="0" smtClean="0">
                <a:solidFill>
                  <a:srgbClr val="00B050"/>
                </a:solidFill>
              </a:rPr>
              <a:t> (</a:t>
            </a:r>
            <a:r>
              <a:rPr lang="tr-TR" sz="2800" u="sng" dirty="0" err="1" smtClean="0">
                <a:solidFill>
                  <a:srgbClr val="00B050"/>
                </a:solidFill>
              </a:rPr>
              <a:t>soft</a:t>
            </a:r>
            <a:r>
              <a:rPr lang="tr-TR" sz="2800" u="sng" dirty="0" smtClean="0">
                <a:solidFill>
                  <a:srgbClr val="00B050"/>
                </a:solidFill>
              </a:rPr>
              <a:t> </a:t>
            </a:r>
            <a:r>
              <a:rPr lang="tr-TR" sz="2800" u="sng" dirty="0" err="1" smtClean="0">
                <a:solidFill>
                  <a:srgbClr val="00B050"/>
                </a:solidFill>
              </a:rPr>
              <a:t>laser</a:t>
            </a:r>
            <a:r>
              <a:rPr lang="tr-TR" sz="2800" u="sng" dirty="0" smtClean="0">
                <a:solidFill>
                  <a:srgbClr val="00B050"/>
                </a:solidFill>
              </a:rPr>
              <a:t>)</a:t>
            </a:r>
            <a:r>
              <a:rPr lang="tr-TR" sz="2800" dirty="0" smtClean="0">
                <a:solidFill>
                  <a:srgbClr val="00B050"/>
                </a:solidFill>
              </a:rPr>
              <a:t>: </a:t>
            </a:r>
            <a:r>
              <a:rPr lang="tr-TR" sz="2800" dirty="0"/>
              <a:t>hücre ve dokuların çalışmalarını uyarma ve düzenleme amacı ile kullanılır. En çok kullanılanlar kırmızı ve kızıl ötesi olanlardır.</a:t>
            </a:r>
          </a:p>
        </p:txBody>
      </p:sp>
      <p:sp>
        <p:nvSpPr>
          <p:cNvPr id="4" name="Rectangle 2"/>
          <p:cNvSpPr>
            <a:spLocks noGrp="1" noChangeArrowheads="1"/>
          </p:cNvSpPr>
          <p:nvPr>
            <p:ph type="title"/>
          </p:nvPr>
        </p:nvSpPr>
        <p:spPr/>
        <p:txBody>
          <a:bodyPr>
            <a:normAutofit fontScale="90000"/>
          </a:bodyPr>
          <a:lstStyle/>
          <a:p>
            <a:r>
              <a:rPr lang="tr-TR" sz="4000" dirty="0">
                <a:solidFill>
                  <a:srgbClr val="99CCFF"/>
                </a:solidFill>
                <a:effectLst/>
                <a:latin typeface="Arial" pitchFamily="34" charset="0"/>
                <a:cs typeface="Arial" pitchFamily="34" charset="0"/>
              </a:rPr>
              <a:t>Lazer enerjisinin seviyesine göre; </a:t>
            </a:r>
          </a:p>
        </p:txBody>
      </p:sp>
      <p:sp>
        <p:nvSpPr>
          <p:cNvPr id="5" name="Rectangle 3"/>
          <p:cNvSpPr txBox="1">
            <a:spLocks noChangeArrowheads="1"/>
          </p:cNvSpPr>
          <p:nvPr/>
        </p:nvSpPr>
        <p:spPr>
          <a:xfrm>
            <a:off x="683568" y="1124744"/>
            <a:ext cx="7798767" cy="4038327"/>
          </a:xfrm>
          <a:prstGeom prst="rect">
            <a:avLst/>
          </a:prstGeom>
        </p:spPr>
        <p:txBody>
          <a:bodyPr vert="horz">
            <a:normAutofit/>
          </a:bodyPr>
          <a:lstStyle/>
          <a:p>
            <a:pPr marL="1005840" lvl="1" indent="-411480" fontAlgn="auto">
              <a:spcBef>
                <a:spcPct val="20000"/>
              </a:spcBef>
              <a:spcAft>
                <a:spcPts val="0"/>
              </a:spcAft>
              <a:buClr>
                <a:srgbClr val="FFFF00"/>
              </a:buClr>
              <a:buSzPct val="65000"/>
              <a:buFont typeface="Wingdings" pitchFamily="2" charset="2"/>
              <a:buChar char="Ø"/>
            </a:pPr>
            <a:r>
              <a:rPr kumimoji="0" lang="tr-TR" sz="24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Soft</a:t>
            </a:r>
            <a:r>
              <a:rPr kumimoji="0" lang="tr-TR"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 lazer (</a:t>
            </a:r>
            <a:r>
              <a:rPr kumimoji="0" lang="tr-TR" sz="24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atermik</a:t>
            </a:r>
            <a:r>
              <a:rPr kumimoji="0" lang="tr-TR"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1005840" lvl="1" indent="-411480" fontAlgn="auto">
              <a:spcBef>
                <a:spcPct val="20000"/>
              </a:spcBef>
              <a:spcAft>
                <a:spcPts val="0"/>
              </a:spcAft>
              <a:buClr>
                <a:srgbClr val="FFFF00"/>
              </a:buClr>
              <a:buSzPct val="65000"/>
              <a:buFont typeface="Wingdings" pitchFamily="2" charset="2"/>
              <a:buChar char="Ø"/>
            </a:pPr>
            <a:r>
              <a:rPr kumimoji="0" lang="tr-TR"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Hard lazer (termik)</a:t>
            </a:r>
          </a:p>
          <a:p>
            <a:pPr marL="548640" marR="0" lvl="0" indent="-411480" algn="l" defTabSz="914400" rtl="0" eaLnBrk="1" fontAlgn="auto" latinLnBrk="0" hangingPunct="1">
              <a:lnSpc>
                <a:spcPct val="100000"/>
              </a:lnSpc>
              <a:spcBef>
                <a:spcPct val="20000"/>
              </a:spcBef>
              <a:spcAft>
                <a:spcPts val="0"/>
              </a:spcAft>
              <a:buClr>
                <a:srgbClr val="FFFF00"/>
              </a:buClr>
              <a:buSzPct val="65000"/>
              <a:buFont typeface="Wingdings 2"/>
              <a:buNone/>
              <a:tabLst/>
              <a:defRPr/>
            </a:pPr>
            <a:endParaRPr kumimoji="0" lang="tr-TR" sz="4000" b="0" i="0" u="none" strike="noStrike" kern="1200" cap="none" spc="0" normalizeH="0" baseline="0" noProof="0" dirty="0">
              <a:ln>
                <a:noFill/>
              </a:ln>
              <a:solidFill>
                <a:schemeClr val="hlink"/>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5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88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 calcmode="lin" valueType="num">
                                      <p:cBhvr>
                                        <p:cTn id="13" dur="500" fill="hold"/>
                                        <p:tgtEl>
                                          <p:spTgt spid="7885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885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68313" y="836613"/>
            <a:ext cx="8229600" cy="1125537"/>
          </a:xfrm>
        </p:spPr>
        <p:txBody>
          <a:bodyPr>
            <a:normAutofit fontScale="90000"/>
          </a:bodyPr>
          <a:lstStyle/>
          <a:p>
            <a:r>
              <a:rPr lang="tr-TR" sz="4400" dirty="0">
                <a:solidFill>
                  <a:srgbClr val="99CCFF"/>
                </a:solidFill>
                <a:latin typeface="Arial" pitchFamily="34" charset="0"/>
                <a:cs typeface="Arial" pitchFamily="34" charset="0"/>
              </a:rPr>
              <a:t>  </a:t>
            </a:r>
            <a:r>
              <a:rPr lang="tr-TR" sz="4400" dirty="0" smtClean="0">
                <a:solidFill>
                  <a:srgbClr val="99CCFF"/>
                </a:solidFill>
                <a:latin typeface="Arial" pitchFamily="34" charset="0"/>
                <a:cs typeface="Arial" pitchFamily="34" charset="0"/>
              </a:rPr>
              <a:t>Ağız,Diş ve Çene Cerrahisinde Lazer kullanımı</a:t>
            </a:r>
            <a:r>
              <a:rPr lang="tr-TR" sz="4000" b="1" dirty="0">
                <a:solidFill>
                  <a:srgbClr val="FFFF00"/>
                </a:solidFill>
                <a:latin typeface="Arial Unicode MS" pitchFamily="34" charset="-128"/>
              </a:rPr>
              <a:t/>
            </a:r>
            <a:br>
              <a:rPr lang="tr-TR" sz="4000" b="1" dirty="0">
                <a:solidFill>
                  <a:srgbClr val="FFFF00"/>
                </a:solidFill>
                <a:latin typeface="Arial Unicode MS" pitchFamily="34" charset="-128"/>
              </a:rPr>
            </a:br>
            <a:endParaRPr lang="tr-TR" sz="4000" b="1" dirty="0">
              <a:solidFill>
                <a:srgbClr val="FFFF00"/>
              </a:solidFill>
              <a:latin typeface="Arial Unicode MS" pitchFamily="34" charset="-128"/>
            </a:endParaRPr>
          </a:p>
        </p:txBody>
      </p:sp>
      <p:sp>
        <p:nvSpPr>
          <p:cNvPr id="141315" name="Rectangle 3"/>
          <p:cNvSpPr>
            <a:spLocks noGrp="1" noChangeArrowheads="1"/>
          </p:cNvSpPr>
          <p:nvPr>
            <p:ph type="body" idx="1"/>
          </p:nvPr>
        </p:nvSpPr>
        <p:spPr/>
        <p:txBody>
          <a:bodyPr>
            <a:normAutofit/>
          </a:bodyPr>
          <a:lstStyle/>
          <a:p>
            <a:pPr>
              <a:lnSpc>
                <a:spcPct val="90000"/>
              </a:lnSpc>
              <a:buClr>
                <a:srgbClr val="FFFF00"/>
              </a:buClr>
              <a:buFont typeface="Wingdings" pitchFamily="2" charset="2"/>
              <a:buChar char="Ø"/>
            </a:pPr>
            <a:r>
              <a:rPr lang="tr-TR" dirty="0">
                <a:latin typeface="Arial" pitchFamily="34" charset="0"/>
                <a:cs typeface="Arial" pitchFamily="34" charset="0"/>
              </a:rPr>
              <a:t>Minör oral cerrahi </a:t>
            </a:r>
            <a:r>
              <a:rPr lang="tr-TR" dirty="0" smtClean="0">
                <a:latin typeface="Arial" pitchFamily="34" charset="0"/>
                <a:cs typeface="Arial" pitchFamily="34" charset="0"/>
              </a:rPr>
              <a:t>işlemler (ör.</a:t>
            </a:r>
            <a:r>
              <a:rPr lang="tr-TR" dirty="0" err="1" smtClean="0">
                <a:latin typeface="Arial" pitchFamily="34" charset="0"/>
                <a:cs typeface="Arial" pitchFamily="34" charset="0"/>
              </a:rPr>
              <a:t>frenektomi</a:t>
            </a:r>
            <a:r>
              <a:rPr lang="tr-TR" dirty="0" smtClean="0">
                <a:latin typeface="Arial" pitchFamily="34" charset="0"/>
                <a:cs typeface="Arial" pitchFamily="34" charset="0"/>
              </a:rPr>
              <a:t>)</a:t>
            </a:r>
            <a:endParaRPr lang="tr-TR" dirty="0">
              <a:latin typeface="Arial" pitchFamily="34" charset="0"/>
              <a:cs typeface="Arial" pitchFamily="34" charset="0"/>
            </a:endParaRPr>
          </a:p>
          <a:p>
            <a:pPr>
              <a:lnSpc>
                <a:spcPct val="90000"/>
              </a:lnSpc>
              <a:buClr>
                <a:srgbClr val="FFFF00"/>
              </a:buClr>
              <a:buFont typeface="Wingdings" pitchFamily="2" charset="2"/>
              <a:buChar char="Ø"/>
            </a:pPr>
            <a:r>
              <a:rPr lang="tr-TR" dirty="0">
                <a:latin typeface="Arial" pitchFamily="34" charset="0"/>
                <a:cs typeface="Arial" pitchFamily="34" charset="0"/>
              </a:rPr>
              <a:t>Bazı </a:t>
            </a:r>
            <a:r>
              <a:rPr lang="tr-TR" dirty="0" err="1">
                <a:latin typeface="Arial" pitchFamily="34" charset="0"/>
                <a:cs typeface="Arial" pitchFamily="34" charset="0"/>
              </a:rPr>
              <a:t>benign</a:t>
            </a:r>
            <a:r>
              <a:rPr lang="tr-TR" dirty="0">
                <a:latin typeface="Arial" pitchFamily="34" charset="0"/>
                <a:cs typeface="Arial" pitchFamily="34" charset="0"/>
              </a:rPr>
              <a:t> </a:t>
            </a:r>
            <a:r>
              <a:rPr lang="tr-TR" dirty="0" err="1">
                <a:latin typeface="Arial" pitchFamily="34" charset="0"/>
                <a:cs typeface="Arial" pitchFamily="34" charset="0"/>
              </a:rPr>
              <a:t>mukozal</a:t>
            </a:r>
            <a:r>
              <a:rPr lang="tr-TR" dirty="0">
                <a:latin typeface="Arial" pitchFamily="34" charset="0"/>
                <a:cs typeface="Arial" pitchFamily="34" charset="0"/>
              </a:rPr>
              <a:t> lezyonların </a:t>
            </a:r>
            <a:r>
              <a:rPr lang="tr-TR" dirty="0" err="1" smtClean="0">
                <a:latin typeface="Arial" pitchFamily="34" charset="0"/>
                <a:cs typeface="Arial" pitchFamily="34" charset="0"/>
              </a:rPr>
              <a:t>eksizyonu</a:t>
            </a:r>
            <a:endParaRPr lang="tr-TR" dirty="0">
              <a:latin typeface="Arial" pitchFamily="34" charset="0"/>
              <a:cs typeface="Arial" pitchFamily="34" charset="0"/>
            </a:endParaRPr>
          </a:p>
          <a:p>
            <a:pPr>
              <a:lnSpc>
                <a:spcPct val="90000"/>
              </a:lnSpc>
              <a:buClr>
                <a:srgbClr val="FFFF00"/>
              </a:buClr>
              <a:buFont typeface="Wingdings" pitchFamily="2" charset="2"/>
              <a:buChar char="Ø"/>
            </a:pPr>
            <a:r>
              <a:rPr lang="tr-TR" dirty="0" err="1">
                <a:latin typeface="Arial" pitchFamily="34" charset="0"/>
                <a:cs typeface="Arial" pitchFamily="34" charset="0"/>
              </a:rPr>
              <a:t>Kistik</a:t>
            </a:r>
            <a:r>
              <a:rPr lang="tr-TR" dirty="0">
                <a:latin typeface="Arial" pitchFamily="34" charset="0"/>
                <a:cs typeface="Arial" pitchFamily="34" charset="0"/>
              </a:rPr>
              <a:t> lezyonların </a:t>
            </a:r>
            <a:r>
              <a:rPr lang="tr-TR" dirty="0" smtClean="0">
                <a:latin typeface="Arial" pitchFamily="34" charset="0"/>
                <a:cs typeface="Arial" pitchFamily="34" charset="0"/>
              </a:rPr>
              <a:t>tedavisi (</a:t>
            </a:r>
            <a:r>
              <a:rPr lang="tr-TR" dirty="0" err="1" smtClean="0">
                <a:latin typeface="Arial" pitchFamily="34" charset="0"/>
                <a:cs typeface="Arial" pitchFamily="34" charset="0"/>
              </a:rPr>
              <a:t>mukosel</a:t>
            </a:r>
            <a:r>
              <a:rPr lang="tr-TR" dirty="0" smtClean="0">
                <a:latin typeface="Arial" pitchFamily="34" charset="0"/>
                <a:cs typeface="Arial" pitchFamily="34" charset="0"/>
              </a:rPr>
              <a:t>,</a:t>
            </a:r>
            <a:r>
              <a:rPr lang="tr-TR" dirty="0" err="1" smtClean="0">
                <a:latin typeface="Arial" pitchFamily="34" charset="0"/>
                <a:cs typeface="Arial" pitchFamily="34" charset="0"/>
              </a:rPr>
              <a:t>ranula</a:t>
            </a:r>
            <a:r>
              <a:rPr lang="tr-TR" dirty="0" smtClean="0">
                <a:latin typeface="Arial" pitchFamily="34" charset="0"/>
                <a:cs typeface="Arial" pitchFamily="34" charset="0"/>
              </a:rPr>
              <a:t>)</a:t>
            </a:r>
            <a:endParaRPr lang="tr-TR" dirty="0">
              <a:latin typeface="Arial" pitchFamily="34" charset="0"/>
              <a:cs typeface="Arial" pitchFamily="34" charset="0"/>
            </a:endParaRPr>
          </a:p>
          <a:p>
            <a:pPr>
              <a:lnSpc>
                <a:spcPct val="90000"/>
              </a:lnSpc>
              <a:buClr>
                <a:srgbClr val="FFFF00"/>
              </a:buClr>
              <a:buFont typeface="Wingdings" pitchFamily="2" charset="2"/>
              <a:buChar char="Ø"/>
            </a:pPr>
            <a:r>
              <a:rPr lang="tr-TR" dirty="0" err="1">
                <a:latin typeface="Arial" pitchFamily="34" charset="0"/>
                <a:cs typeface="Arial" pitchFamily="34" charset="0"/>
              </a:rPr>
              <a:t>Benign</a:t>
            </a:r>
            <a:r>
              <a:rPr lang="tr-TR" dirty="0">
                <a:latin typeface="Arial" pitchFamily="34" charset="0"/>
                <a:cs typeface="Arial" pitchFamily="34" charset="0"/>
              </a:rPr>
              <a:t> tümörlerin cerrahi </a:t>
            </a:r>
            <a:r>
              <a:rPr lang="tr-TR" dirty="0" smtClean="0">
                <a:latin typeface="Arial" pitchFamily="34" charset="0"/>
                <a:cs typeface="Arial" pitchFamily="34" charset="0"/>
              </a:rPr>
              <a:t>tedavisi</a:t>
            </a:r>
          </a:p>
          <a:p>
            <a:pPr>
              <a:lnSpc>
                <a:spcPct val="90000"/>
              </a:lnSpc>
              <a:buClr>
                <a:srgbClr val="FFFF00"/>
              </a:buClr>
              <a:buFont typeface="Wingdings" pitchFamily="2" charset="2"/>
              <a:buChar char="Ø"/>
            </a:pPr>
            <a:r>
              <a:rPr lang="tr-TR" dirty="0" err="1" smtClean="0">
                <a:latin typeface="Arial" pitchFamily="34" charset="0"/>
                <a:cs typeface="Arial" pitchFamily="34" charset="0"/>
              </a:rPr>
              <a:t>Premalign</a:t>
            </a:r>
            <a:r>
              <a:rPr lang="tr-TR" dirty="0" smtClean="0">
                <a:latin typeface="Arial" pitchFamily="34" charset="0"/>
                <a:cs typeface="Arial" pitchFamily="34" charset="0"/>
              </a:rPr>
              <a:t> lezyonların cerrahi tedavisi</a:t>
            </a:r>
            <a:endParaRPr lang="tr-TR" dirty="0">
              <a:latin typeface="Arial" pitchFamily="34" charset="0"/>
              <a:cs typeface="Arial" pitchFamily="34" charset="0"/>
            </a:endParaRPr>
          </a:p>
          <a:p>
            <a:pPr>
              <a:lnSpc>
                <a:spcPct val="90000"/>
              </a:lnSpc>
              <a:buClr>
                <a:srgbClr val="FFFF00"/>
              </a:buClr>
              <a:buFont typeface="Wingdings" pitchFamily="2" charset="2"/>
              <a:buChar char="Ø"/>
            </a:pPr>
            <a:r>
              <a:rPr lang="tr-TR" dirty="0" err="1">
                <a:latin typeface="Arial" pitchFamily="34" charset="0"/>
                <a:cs typeface="Arial" pitchFamily="34" charset="0"/>
              </a:rPr>
              <a:t>Malign</a:t>
            </a:r>
            <a:r>
              <a:rPr lang="tr-TR" dirty="0">
                <a:latin typeface="Arial" pitchFamily="34" charset="0"/>
                <a:cs typeface="Arial" pitchFamily="34" charset="0"/>
              </a:rPr>
              <a:t> tümörlerin </a:t>
            </a:r>
            <a:r>
              <a:rPr lang="tr-TR" dirty="0" smtClean="0">
                <a:latin typeface="Arial" pitchFamily="34" charset="0"/>
                <a:cs typeface="Arial" pitchFamily="34" charset="0"/>
              </a:rPr>
              <a:t>cerrahi tedavisi </a:t>
            </a:r>
          </a:p>
          <a:p>
            <a:pPr>
              <a:lnSpc>
                <a:spcPct val="90000"/>
              </a:lnSpc>
              <a:buClr>
                <a:srgbClr val="FFFF00"/>
              </a:buClr>
              <a:buFont typeface="Wingdings" pitchFamily="2" charset="2"/>
              <a:buChar char="Ø"/>
            </a:pPr>
            <a:r>
              <a:rPr lang="tr-TR" dirty="0" err="1" smtClean="0">
                <a:latin typeface="Arial" pitchFamily="34" charset="0"/>
                <a:cs typeface="Arial" pitchFamily="34" charset="0"/>
              </a:rPr>
              <a:t>Eksizyonel</a:t>
            </a:r>
            <a:r>
              <a:rPr lang="tr-TR" dirty="0" smtClean="0">
                <a:latin typeface="Arial" pitchFamily="34" charset="0"/>
                <a:cs typeface="Arial" pitchFamily="34" charset="0"/>
              </a:rPr>
              <a:t> biyopsi</a:t>
            </a:r>
          </a:p>
          <a:p>
            <a:pPr algn="just">
              <a:lnSpc>
                <a:spcPct val="90000"/>
              </a:lnSpc>
              <a:buClr>
                <a:srgbClr val="FFFF00"/>
              </a:buClr>
              <a:buNone/>
            </a:pPr>
            <a:r>
              <a:rPr lang="tr-TR" sz="2400" i="1" dirty="0" smtClean="0">
                <a:solidFill>
                  <a:srgbClr val="FFFF00"/>
                </a:solidFill>
                <a:latin typeface="Arial" pitchFamily="34" charset="0"/>
                <a:cs typeface="Arial" pitchFamily="34" charset="0"/>
              </a:rPr>
              <a:t>	*</a:t>
            </a:r>
            <a:r>
              <a:rPr lang="tr-TR" sz="2400" i="1" dirty="0" err="1" smtClean="0">
                <a:solidFill>
                  <a:srgbClr val="FFFF00"/>
                </a:solidFill>
                <a:latin typeface="Arial" pitchFamily="34" charset="0"/>
                <a:cs typeface="Arial" pitchFamily="34" charset="0"/>
              </a:rPr>
              <a:t>insizyonel</a:t>
            </a:r>
            <a:r>
              <a:rPr lang="tr-TR" sz="2400" i="1" dirty="0" smtClean="0">
                <a:solidFill>
                  <a:srgbClr val="FFFF00"/>
                </a:solidFill>
                <a:latin typeface="Arial" pitchFamily="34" charset="0"/>
                <a:cs typeface="Arial" pitchFamily="34" charset="0"/>
              </a:rPr>
              <a:t> biyopside, </a:t>
            </a:r>
            <a:r>
              <a:rPr lang="tr-TR" sz="2400" i="1" dirty="0" err="1" smtClean="0">
                <a:solidFill>
                  <a:srgbClr val="FFFF00"/>
                </a:solidFill>
                <a:latin typeface="Arial" pitchFamily="34" charset="0"/>
                <a:cs typeface="Arial" pitchFamily="34" charset="0"/>
              </a:rPr>
              <a:t>elektrokoter</a:t>
            </a:r>
            <a:r>
              <a:rPr lang="tr-TR" sz="2400" i="1" dirty="0" smtClean="0">
                <a:solidFill>
                  <a:srgbClr val="FFFF00"/>
                </a:solidFill>
                <a:latin typeface="Arial" pitchFamily="34" charset="0"/>
                <a:cs typeface="Arial" pitchFamily="34" charset="0"/>
              </a:rPr>
              <a:t> ve lazer kullanılması, dokuların yapısal bütünlüğünü bozdukları ve bu nedenle </a:t>
            </a:r>
            <a:r>
              <a:rPr lang="tr-TR" sz="2400" i="1" dirty="0" err="1" smtClean="0">
                <a:solidFill>
                  <a:srgbClr val="FFFF00"/>
                </a:solidFill>
                <a:latin typeface="Arial" pitchFamily="34" charset="0"/>
                <a:cs typeface="Arial" pitchFamily="34" charset="0"/>
              </a:rPr>
              <a:t>histopatolojik</a:t>
            </a:r>
            <a:r>
              <a:rPr lang="tr-TR" sz="2400" i="1" dirty="0" smtClean="0">
                <a:solidFill>
                  <a:srgbClr val="FFFF00"/>
                </a:solidFill>
                <a:latin typeface="Arial" pitchFamily="34" charset="0"/>
                <a:cs typeface="Arial" pitchFamily="34" charset="0"/>
              </a:rPr>
              <a:t> teşhisi zorlaştırdıkları için önerilmez.</a:t>
            </a:r>
            <a:endParaRPr lang="tr-TR" sz="2400" i="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8229600" cy="917597"/>
          </a:xfrm>
        </p:spPr>
        <p:txBody>
          <a:bodyPr/>
          <a:lstStyle/>
          <a:p>
            <a:r>
              <a:rPr lang="tr-TR" dirty="0" err="1" smtClean="0">
                <a:solidFill>
                  <a:srgbClr val="99CCFF"/>
                </a:solidFill>
                <a:effectLst/>
              </a:rPr>
              <a:t>Endikasyon</a:t>
            </a:r>
            <a:r>
              <a:rPr lang="tr-TR" dirty="0" smtClean="0">
                <a:solidFill>
                  <a:srgbClr val="99CCFF"/>
                </a:solidFill>
                <a:effectLst/>
              </a:rPr>
              <a:t> ve Avantajları</a:t>
            </a:r>
            <a:endParaRPr lang="tr-TR" dirty="0">
              <a:solidFill>
                <a:srgbClr val="99CCFF"/>
              </a:solidFill>
              <a:effectLst/>
            </a:endParaRPr>
          </a:p>
        </p:txBody>
      </p:sp>
      <p:sp>
        <p:nvSpPr>
          <p:cNvPr id="3" name="2 İçerik Yer Tutucusu"/>
          <p:cNvSpPr>
            <a:spLocks noGrp="1"/>
          </p:cNvSpPr>
          <p:nvPr>
            <p:ph idx="1"/>
          </p:nvPr>
        </p:nvSpPr>
        <p:spPr>
          <a:xfrm>
            <a:off x="457200" y="1268760"/>
            <a:ext cx="8363272" cy="5328592"/>
          </a:xfrm>
        </p:spPr>
        <p:txBody>
          <a:bodyPr>
            <a:normAutofit fontScale="62500" lnSpcReduction="20000"/>
          </a:bodyPr>
          <a:lstStyle/>
          <a:p>
            <a:pPr algn="just">
              <a:buFont typeface="Wingdings" pitchFamily="2" charset="2"/>
              <a:buChar char="Ø"/>
            </a:pPr>
            <a:r>
              <a:rPr lang="tr-TR" sz="3400" dirty="0" smtClean="0">
                <a:latin typeface="Arial" pitchFamily="34" charset="0"/>
                <a:cs typeface="Arial" pitchFamily="34" charset="0"/>
              </a:rPr>
              <a:t>Sert doku operasyonlarında komşu dokulara tahribat vermeden kesilecek dokuda kolaylıkla çalışılmasını sağlar. </a:t>
            </a:r>
            <a:r>
              <a:rPr lang="tr-TR" sz="3400" dirty="0" err="1" smtClean="0">
                <a:latin typeface="Arial" pitchFamily="34" charset="0"/>
                <a:cs typeface="Arial" pitchFamily="34" charset="0"/>
              </a:rPr>
              <a:t>Konvensiyonel</a:t>
            </a:r>
            <a:r>
              <a:rPr lang="tr-TR" sz="3400" dirty="0" smtClean="0">
                <a:latin typeface="Arial" pitchFamily="34" charset="0"/>
                <a:cs typeface="Arial" pitchFamily="34" charset="0"/>
              </a:rPr>
              <a:t> yöntemlere göre </a:t>
            </a:r>
            <a:r>
              <a:rPr lang="tr-TR" sz="3400" dirty="0" err="1" smtClean="0">
                <a:latin typeface="Arial" pitchFamily="34" charset="0"/>
                <a:cs typeface="Arial" pitchFamily="34" charset="0"/>
              </a:rPr>
              <a:t>postoperatif</a:t>
            </a:r>
            <a:r>
              <a:rPr lang="tr-TR" sz="3400" dirty="0" smtClean="0">
                <a:latin typeface="Arial" pitchFamily="34" charset="0"/>
                <a:cs typeface="Arial" pitchFamily="34" charset="0"/>
              </a:rPr>
              <a:t> ağrı ve şişlikte bariz bir azalma, iyileşme süresinde gözle görülür bir kısalma olur.                                                             </a:t>
            </a:r>
            <a:br>
              <a:rPr lang="tr-TR" sz="3400" dirty="0" smtClean="0">
                <a:latin typeface="Arial" pitchFamily="34" charset="0"/>
                <a:cs typeface="Arial" pitchFamily="34" charset="0"/>
              </a:rPr>
            </a:br>
            <a:r>
              <a:rPr lang="tr-TR" sz="3400" dirty="0" smtClean="0">
                <a:latin typeface="Arial" pitchFamily="34" charset="0"/>
                <a:cs typeface="Arial" pitchFamily="34" charset="0"/>
              </a:rPr>
              <a:t>Yumuşak doku lezyonlarının kesimi </a:t>
            </a:r>
            <a:r>
              <a:rPr lang="tr-TR" sz="3400" dirty="0" err="1" smtClean="0">
                <a:latin typeface="Arial" pitchFamily="34" charset="0"/>
                <a:cs typeface="Arial" pitchFamily="34" charset="0"/>
              </a:rPr>
              <a:t>eksizyon</a:t>
            </a:r>
            <a:r>
              <a:rPr lang="tr-TR" sz="3400" dirty="0" smtClean="0">
                <a:latin typeface="Arial" pitchFamily="34" charset="0"/>
                <a:cs typeface="Arial" pitchFamily="34" charset="0"/>
              </a:rPr>
              <a:t>/</a:t>
            </a:r>
            <a:r>
              <a:rPr lang="tr-TR" sz="3400" dirty="0" err="1" smtClean="0">
                <a:latin typeface="Arial" pitchFamily="34" charset="0"/>
                <a:cs typeface="Arial" pitchFamily="34" charset="0"/>
              </a:rPr>
              <a:t>insizyon</a:t>
            </a:r>
            <a:r>
              <a:rPr lang="tr-TR" sz="3400" dirty="0" smtClean="0">
                <a:latin typeface="Arial" pitchFamily="34" charset="0"/>
                <a:cs typeface="Arial" pitchFamily="34" charset="0"/>
              </a:rPr>
              <a:t> için mükemmeldir. </a:t>
            </a:r>
            <a:r>
              <a:rPr lang="tr-TR" sz="3400" dirty="0" err="1" smtClean="0">
                <a:latin typeface="Arial" pitchFamily="34" charset="0"/>
                <a:cs typeface="Arial" pitchFamily="34" charset="0"/>
              </a:rPr>
              <a:t>Hemostatik</a:t>
            </a:r>
            <a:r>
              <a:rPr lang="tr-TR" sz="3400" dirty="0" smtClean="0">
                <a:latin typeface="Arial" pitchFamily="34" charset="0"/>
                <a:cs typeface="Arial" pitchFamily="34" charset="0"/>
              </a:rPr>
              <a:t> yumuşak doku cerrahisine imkan sağlar ve etkin  </a:t>
            </a:r>
            <a:r>
              <a:rPr lang="tr-TR" sz="3400" dirty="0" err="1" smtClean="0">
                <a:latin typeface="Arial" pitchFamily="34" charset="0"/>
                <a:cs typeface="Arial" pitchFamily="34" charset="0"/>
              </a:rPr>
              <a:t>koagülasyon</a:t>
            </a:r>
            <a:r>
              <a:rPr lang="tr-TR" sz="3400" dirty="0" smtClean="0">
                <a:latin typeface="Arial" pitchFamily="34" charset="0"/>
                <a:cs typeface="Arial" pitchFamily="34" charset="0"/>
              </a:rPr>
              <a:t> yapar.                                      </a:t>
            </a:r>
            <a:br>
              <a:rPr lang="tr-TR" sz="3400" dirty="0" smtClean="0">
                <a:latin typeface="Arial" pitchFamily="34" charset="0"/>
                <a:cs typeface="Arial" pitchFamily="34" charset="0"/>
              </a:rPr>
            </a:br>
            <a:r>
              <a:rPr lang="tr-TR" sz="3400" dirty="0" err="1" smtClean="0">
                <a:latin typeface="Arial" pitchFamily="34" charset="0"/>
                <a:cs typeface="Arial" pitchFamily="34" charset="0"/>
              </a:rPr>
              <a:t>Lingual</a:t>
            </a:r>
            <a:r>
              <a:rPr lang="tr-TR" sz="3400" dirty="0" smtClean="0">
                <a:latin typeface="Arial" pitchFamily="34" charset="0"/>
                <a:cs typeface="Arial" pitchFamily="34" charset="0"/>
              </a:rPr>
              <a:t>,</a:t>
            </a:r>
            <a:r>
              <a:rPr lang="tr-TR" sz="3400" dirty="0" err="1" smtClean="0">
                <a:latin typeface="Arial" pitchFamily="34" charset="0"/>
                <a:cs typeface="Arial" pitchFamily="34" charset="0"/>
              </a:rPr>
              <a:t>maksiller</a:t>
            </a:r>
            <a:r>
              <a:rPr lang="tr-TR" sz="3400" dirty="0" smtClean="0">
                <a:latin typeface="Arial" pitchFamily="34" charset="0"/>
                <a:cs typeface="Arial" pitchFamily="34" charset="0"/>
              </a:rPr>
              <a:t> ve </a:t>
            </a:r>
            <a:r>
              <a:rPr lang="tr-TR" sz="3400" dirty="0" err="1" smtClean="0">
                <a:latin typeface="Arial" pitchFamily="34" charset="0"/>
                <a:cs typeface="Arial" pitchFamily="34" charset="0"/>
              </a:rPr>
              <a:t>mandibuler</a:t>
            </a:r>
            <a:r>
              <a:rPr lang="tr-TR" sz="3400" dirty="0" smtClean="0">
                <a:latin typeface="Arial" pitchFamily="34" charset="0"/>
                <a:cs typeface="Arial" pitchFamily="34" charset="0"/>
              </a:rPr>
              <a:t> </a:t>
            </a:r>
            <a:r>
              <a:rPr lang="tr-TR" sz="3400" dirty="0" err="1" smtClean="0">
                <a:latin typeface="Arial" pitchFamily="34" charset="0"/>
                <a:cs typeface="Arial" pitchFamily="34" charset="0"/>
              </a:rPr>
              <a:t>frenektomiler</a:t>
            </a:r>
            <a:r>
              <a:rPr lang="tr-TR" sz="3400" dirty="0" smtClean="0">
                <a:latin typeface="Arial" pitchFamily="34" charset="0"/>
                <a:cs typeface="Arial" pitchFamily="34" charset="0"/>
              </a:rPr>
              <a:t> kolay, hızlı, kanamasız ve anestezisiz yapılabilir.    </a:t>
            </a:r>
          </a:p>
          <a:p>
            <a:pPr algn="just">
              <a:buFont typeface="Wingdings" pitchFamily="2" charset="2"/>
              <a:buChar char="Ø"/>
            </a:pPr>
            <a:r>
              <a:rPr lang="tr-TR" sz="3400" dirty="0" smtClean="0">
                <a:latin typeface="Arial" pitchFamily="34" charset="0"/>
                <a:cs typeface="Arial" pitchFamily="34" charset="0"/>
              </a:rPr>
              <a:t>Lazer ile yapılan cerrahi uygulamalarda, işlem esnasında neredeyse hiç kanama olmamaktadır. Her cerrahi uygulama sonrasında ortaya çıkabilecek komplikasyon, şişme ve rahatsızlık olasılıkları azalmakta ve daha hızlı bir iyileşme sağlanmaktadır.</a:t>
            </a:r>
          </a:p>
          <a:p>
            <a:pPr algn="just">
              <a:buFont typeface="Wingdings" pitchFamily="2" charset="2"/>
              <a:buChar char="Ø"/>
            </a:pPr>
            <a:r>
              <a:rPr lang="tr-TR" sz="3400" dirty="0" err="1" smtClean="0">
                <a:latin typeface="Arial" pitchFamily="34" charset="0"/>
                <a:cs typeface="Arial" pitchFamily="34" charset="0"/>
              </a:rPr>
              <a:t>Herpetik</a:t>
            </a:r>
            <a:r>
              <a:rPr lang="tr-TR" sz="3400" dirty="0" smtClean="0">
                <a:latin typeface="Arial" pitchFamily="34" charset="0"/>
                <a:cs typeface="Arial" pitchFamily="34" charset="0"/>
              </a:rPr>
              <a:t>(uçuk)lezyonlar ve </a:t>
            </a:r>
            <a:r>
              <a:rPr lang="tr-TR" sz="3400" dirty="0" err="1" smtClean="0">
                <a:latin typeface="Arial" pitchFamily="34" charset="0"/>
                <a:cs typeface="Arial" pitchFamily="34" charset="0"/>
              </a:rPr>
              <a:t>aftöz</a:t>
            </a:r>
            <a:r>
              <a:rPr lang="tr-TR" sz="3400" dirty="0" smtClean="0">
                <a:latin typeface="Arial" pitchFamily="34" charset="0"/>
                <a:cs typeface="Arial" pitchFamily="34" charset="0"/>
              </a:rPr>
              <a:t> ülserler etkin hızlı bir biçimde tedavi edilebilirler.</a:t>
            </a:r>
          </a:p>
          <a:p>
            <a:pPr>
              <a:buNone/>
            </a:pP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904696"/>
          </a:xfrm>
        </p:spPr>
        <p:txBody>
          <a:bodyPr>
            <a:normAutofit lnSpcReduction="10000"/>
          </a:bodyPr>
          <a:lstStyle/>
          <a:p>
            <a:pPr algn="just">
              <a:buFont typeface="Wingdings" pitchFamily="2" charset="2"/>
              <a:buChar char="Ø"/>
            </a:pPr>
            <a:r>
              <a:rPr lang="tr-TR" dirty="0" smtClean="0"/>
              <a:t>Çift aşamalı </a:t>
            </a:r>
            <a:r>
              <a:rPr lang="tr-TR" dirty="0" err="1" smtClean="0"/>
              <a:t>implant</a:t>
            </a:r>
            <a:r>
              <a:rPr lang="tr-TR" dirty="0" smtClean="0"/>
              <a:t> uygulamalarında, üst yapının yapılabilmesi için gerekli olan cerrahi uygulama lazerle daha da basitleşmekte ve zaman kazanılmaktadır. </a:t>
            </a:r>
          </a:p>
          <a:p>
            <a:pPr algn="just">
              <a:buFont typeface="Wingdings" pitchFamily="2" charset="2"/>
              <a:buChar char="Ø"/>
            </a:pPr>
            <a:endParaRPr lang="tr-TR" dirty="0" smtClean="0"/>
          </a:p>
          <a:p>
            <a:pPr algn="just">
              <a:buFont typeface="Wingdings" pitchFamily="2" charset="2"/>
              <a:buChar char="Ø"/>
            </a:pPr>
            <a:endParaRPr lang="tr-TR" dirty="0" smtClean="0"/>
          </a:p>
          <a:p>
            <a:pPr algn="just">
              <a:buFont typeface="Wingdings" pitchFamily="2" charset="2"/>
              <a:buChar char="Ø"/>
            </a:pPr>
            <a:endParaRPr lang="tr-TR" dirty="0" smtClean="0"/>
          </a:p>
          <a:p>
            <a:pPr algn="just">
              <a:buFont typeface="Wingdings" pitchFamily="2" charset="2"/>
              <a:buChar char="Ø"/>
            </a:pPr>
            <a:endParaRPr lang="tr-TR" dirty="0" smtClean="0"/>
          </a:p>
          <a:p>
            <a:pPr algn="just">
              <a:buFont typeface="Wingdings" pitchFamily="2" charset="2"/>
              <a:buChar char="Ø"/>
            </a:pPr>
            <a:endParaRPr lang="tr-TR" dirty="0" smtClean="0"/>
          </a:p>
          <a:p>
            <a:pPr algn="just">
              <a:buFont typeface="Wingdings" pitchFamily="2" charset="2"/>
              <a:buChar char="Ø"/>
            </a:pPr>
            <a:r>
              <a:rPr lang="tr-TR" dirty="0" smtClean="0"/>
              <a:t>Lazer kullanılan bölgelerde % 100 dezenfeksiyon ve sterilizasyon sağlandığı için tekrar enfeksiyon oluşması riski ortadan kalkmaktadır. </a:t>
            </a:r>
          </a:p>
          <a:p>
            <a:pPr>
              <a:buNone/>
            </a:pPr>
            <a:endParaRPr lang="tr-TR" dirty="0"/>
          </a:p>
        </p:txBody>
      </p:sp>
      <p:pic>
        <p:nvPicPr>
          <p:cNvPr id="4" name="Picture 3" descr="C:\Users\wista\Pictures\lazer_01.jpg"/>
          <p:cNvPicPr>
            <a:picLocks noChangeAspect="1" noChangeArrowheads="1"/>
          </p:cNvPicPr>
          <p:nvPr/>
        </p:nvPicPr>
        <p:blipFill>
          <a:blip r:embed="rId3" cstate="print"/>
          <a:srcRect/>
          <a:stretch>
            <a:fillRect/>
          </a:stretch>
        </p:blipFill>
        <p:spPr bwMode="auto">
          <a:xfrm>
            <a:off x="1092709" y="2276872"/>
            <a:ext cx="2903227" cy="1800000"/>
          </a:xfrm>
          <a:prstGeom prst="rect">
            <a:avLst/>
          </a:prstGeom>
          <a:noFill/>
        </p:spPr>
      </p:pic>
      <p:pic>
        <p:nvPicPr>
          <p:cNvPr id="5" name="Picture 4" descr="C:\Users\wista\Pictures\lazer_02.jpg"/>
          <p:cNvPicPr>
            <a:picLocks noChangeAspect="1" noChangeArrowheads="1"/>
          </p:cNvPicPr>
          <p:nvPr/>
        </p:nvPicPr>
        <p:blipFill>
          <a:blip r:embed="rId4" cstate="print"/>
          <a:srcRect/>
          <a:stretch>
            <a:fillRect/>
          </a:stretch>
        </p:blipFill>
        <p:spPr bwMode="auto">
          <a:xfrm>
            <a:off x="5652120" y="2276872"/>
            <a:ext cx="2903225" cy="180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dirty="0" smtClean="0">
                <a:cs typeface="Arial" pitchFamily="34" charset="0"/>
              </a:rPr>
              <a:t>		Cerrahide kesme işlemleri için klasik </a:t>
            </a:r>
            <a:r>
              <a:rPr lang="tr-TR" dirty="0" err="1" smtClean="0">
                <a:cs typeface="Arial" pitchFamily="34" charset="0"/>
              </a:rPr>
              <a:t>bistüriye</a:t>
            </a:r>
            <a:r>
              <a:rPr lang="tr-TR" dirty="0" smtClean="0">
                <a:cs typeface="Arial" pitchFamily="34" charset="0"/>
              </a:rPr>
              <a:t> alternatif olarak farklı cihazlar geliştirilmiştir. Bu cihazlarla kanama kontrolü daha kolay yapılabilir ve basınç uygulamadan her yönde kesebildikleri için, klasik </a:t>
            </a:r>
            <a:r>
              <a:rPr lang="tr-TR" dirty="0" err="1" smtClean="0">
                <a:cs typeface="Arial" pitchFamily="34" charset="0"/>
              </a:rPr>
              <a:t>bistüriye</a:t>
            </a:r>
            <a:r>
              <a:rPr lang="tr-TR" dirty="0" smtClean="0">
                <a:cs typeface="Arial" pitchFamily="34" charset="0"/>
              </a:rPr>
              <a:t> üstünlük sağlarlar. Bu amaçla geliştirilmiş cihazlardan olan </a:t>
            </a:r>
            <a:r>
              <a:rPr lang="tr-TR" dirty="0" err="1" smtClean="0">
                <a:cs typeface="Arial" pitchFamily="34" charset="0"/>
              </a:rPr>
              <a:t>elektrokoterler</a:t>
            </a:r>
            <a:r>
              <a:rPr lang="tr-TR" dirty="0" smtClean="0">
                <a:cs typeface="Arial" pitchFamily="34" charset="0"/>
              </a:rPr>
              <a:t>, yüksek frekanslı akımla kesme işlevini yerine getirirler.</a:t>
            </a:r>
            <a:endParaRPr lang="tr-TR" dirty="0">
              <a:cs typeface="Arial" pitchFamily="34" charset="0"/>
            </a:endParaRPr>
          </a:p>
        </p:txBody>
      </p:sp>
      <p:sp>
        <p:nvSpPr>
          <p:cNvPr id="4" name="1 Başlık"/>
          <p:cNvSpPr>
            <a:spLocks noGrp="1"/>
          </p:cNvSpPr>
          <p:nvPr>
            <p:ph type="title"/>
          </p:nvPr>
        </p:nvSpPr>
        <p:spPr/>
        <p:txBody>
          <a:bodyPr/>
          <a:lstStyle/>
          <a:p>
            <a:r>
              <a:rPr lang="tr-TR" dirty="0" err="1" smtClean="0">
                <a:solidFill>
                  <a:srgbClr val="99CCFF"/>
                </a:solidFill>
              </a:rPr>
              <a:t>Elektrocerrahi</a:t>
            </a:r>
            <a:endParaRPr lang="tr-TR" dirty="0">
              <a:solidFill>
                <a:srgbClr val="99CC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normAutofit fontScale="90000"/>
          </a:bodyPr>
          <a:lstStyle/>
          <a:p>
            <a:r>
              <a:rPr lang="tr-TR" dirty="0" smtClean="0">
                <a:solidFill>
                  <a:srgbClr val="99CCFF"/>
                </a:solidFill>
              </a:rPr>
              <a:t>Cerrahide en çok tercih edilen lazerler</a:t>
            </a:r>
            <a:endParaRPr lang="tr-TR" dirty="0">
              <a:solidFill>
                <a:srgbClr val="99CCFF"/>
              </a:solidFill>
            </a:endParaRPr>
          </a:p>
        </p:txBody>
      </p:sp>
      <p:sp>
        <p:nvSpPr>
          <p:cNvPr id="350211" name="Rectangle 3"/>
          <p:cNvSpPr>
            <a:spLocks noGrp="1" noChangeArrowheads="1"/>
          </p:cNvSpPr>
          <p:nvPr>
            <p:ph type="body" idx="1"/>
          </p:nvPr>
        </p:nvSpPr>
        <p:spPr/>
        <p:txBody>
          <a:bodyPr/>
          <a:lstStyle/>
          <a:p>
            <a:pPr marL="609600" indent="-609600">
              <a:buFont typeface="Wingdings" pitchFamily="2" charset="2"/>
              <a:buNone/>
            </a:pPr>
            <a:r>
              <a:rPr lang="tr-TR" dirty="0"/>
              <a:t>	</a:t>
            </a:r>
          </a:p>
          <a:p>
            <a:pPr marL="609600" indent="-609600">
              <a:buFont typeface="Wingdings" pitchFamily="2" charset="2"/>
              <a:buChar char="Ø"/>
            </a:pPr>
            <a:r>
              <a:rPr lang="tr-TR" dirty="0" err="1"/>
              <a:t>Erbium</a:t>
            </a:r>
            <a:r>
              <a:rPr lang="tr-TR" dirty="0"/>
              <a:t>:YAG </a:t>
            </a:r>
            <a:r>
              <a:rPr lang="tr-TR" dirty="0" err="1" smtClean="0"/>
              <a:t>laser</a:t>
            </a:r>
            <a:endParaRPr lang="tr-TR" dirty="0" smtClean="0"/>
          </a:p>
          <a:p>
            <a:pPr marL="609600" indent="-609600">
              <a:buFont typeface="Wingdings" pitchFamily="2" charset="2"/>
              <a:buChar char="Ø"/>
            </a:pPr>
            <a:r>
              <a:rPr lang="tr-TR" dirty="0" err="1" smtClean="0"/>
              <a:t>Neomidyum</a:t>
            </a:r>
            <a:r>
              <a:rPr lang="tr-TR" dirty="0" smtClean="0"/>
              <a:t>:YAG </a:t>
            </a:r>
            <a:r>
              <a:rPr lang="tr-TR" dirty="0" err="1" smtClean="0"/>
              <a:t>laser</a:t>
            </a:r>
            <a:endParaRPr lang="tr-TR" dirty="0" smtClean="0"/>
          </a:p>
          <a:p>
            <a:pPr marL="609600" indent="-609600">
              <a:buFont typeface="Wingdings" pitchFamily="2" charset="2"/>
              <a:buChar char="Ø"/>
            </a:pPr>
            <a:r>
              <a:rPr lang="tr-TR" dirty="0" err="1" smtClean="0"/>
              <a:t>Diode</a:t>
            </a:r>
            <a:r>
              <a:rPr lang="tr-TR" dirty="0" smtClean="0"/>
              <a:t> </a:t>
            </a:r>
            <a:r>
              <a:rPr lang="tr-TR" dirty="0" err="1" smtClean="0"/>
              <a:t>laser</a:t>
            </a:r>
            <a:endParaRPr lang="tr-TR" dirty="0"/>
          </a:p>
          <a:p>
            <a:pPr marL="609600" indent="-609600">
              <a:buFont typeface="Wingdings" pitchFamily="2" charset="2"/>
              <a:buChar char="Ø"/>
            </a:pPr>
            <a:r>
              <a:rPr lang="tr-TR" dirty="0" smtClean="0"/>
              <a:t>CO</a:t>
            </a:r>
            <a:r>
              <a:rPr lang="tr-TR" sz="1600" dirty="0" smtClean="0"/>
              <a:t>2</a:t>
            </a:r>
            <a:r>
              <a:rPr lang="tr-TR" dirty="0" smtClean="0"/>
              <a:t> </a:t>
            </a:r>
            <a:r>
              <a:rPr lang="tr-TR" dirty="0" err="1"/>
              <a:t>laser</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323528" y="256813"/>
          <a:ext cx="8496944" cy="6344375"/>
        </p:xfrm>
        <a:graphic>
          <a:graphicData uri="http://schemas.openxmlformats.org/drawingml/2006/table">
            <a:tbl>
              <a:tblPr firstRow="1" bandRow="1">
                <a:tableStyleId>{F5AB1C69-6EDB-4FF4-983F-18BD219EF322}</a:tableStyleId>
              </a:tblPr>
              <a:tblGrid>
                <a:gridCol w="1307222"/>
                <a:gridCol w="1525093"/>
                <a:gridCol w="2541821"/>
                <a:gridCol w="3122808"/>
              </a:tblGrid>
              <a:tr h="358089">
                <a:tc>
                  <a:txBody>
                    <a:bodyPr/>
                    <a:lstStyle/>
                    <a:p>
                      <a:r>
                        <a:rPr lang="tr-TR" dirty="0" smtClean="0"/>
                        <a:t>Lazer Tipi</a:t>
                      </a:r>
                      <a:endParaRPr lang="tr-TR" dirty="0"/>
                    </a:p>
                  </a:txBody>
                  <a:tcPr/>
                </a:tc>
                <a:tc>
                  <a:txBody>
                    <a:bodyPr/>
                    <a:lstStyle/>
                    <a:p>
                      <a:r>
                        <a:rPr lang="tr-TR" dirty="0" smtClean="0"/>
                        <a:t>Dalga boyu</a:t>
                      </a:r>
                      <a:endParaRPr lang="tr-TR" dirty="0"/>
                    </a:p>
                  </a:txBody>
                  <a:tcPr/>
                </a:tc>
                <a:tc>
                  <a:txBody>
                    <a:bodyPr/>
                    <a:lstStyle/>
                    <a:p>
                      <a:r>
                        <a:rPr lang="tr-TR" dirty="0" smtClean="0"/>
                        <a:t>Dalga</a:t>
                      </a:r>
                      <a:r>
                        <a:rPr lang="tr-TR" baseline="0" dirty="0" smtClean="0"/>
                        <a:t> şekli</a:t>
                      </a:r>
                      <a:endParaRPr lang="tr-TR" dirty="0"/>
                    </a:p>
                  </a:txBody>
                  <a:tcPr/>
                </a:tc>
                <a:tc>
                  <a:txBody>
                    <a:bodyPr/>
                    <a:lstStyle/>
                    <a:p>
                      <a:r>
                        <a:rPr lang="tr-TR" dirty="0" smtClean="0"/>
                        <a:t>Uygulamalar </a:t>
                      </a:r>
                      <a:endParaRPr lang="tr-TR" dirty="0"/>
                    </a:p>
                  </a:txBody>
                  <a:tcPr/>
                </a:tc>
              </a:tr>
              <a:tr h="1822749">
                <a:tc>
                  <a:txBody>
                    <a:bodyPr/>
                    <a:lstStyle/>
                    <a:p>
                      <a:r>
                        <a:rPr lang="tr-TR" dirty="0" smtClean="0"/>
                        <a:t>CO</a:t>
                      </a:r>
                      <a:r>
                        <a:rPr lang="tr-TR" baseline="-25000" dirty="0" smtClean="0"/>
                        <a:t>2</a:t>
                      </a:r>
                      <a:endParaRPr lang="tr-TR" dirty="0"/>
                    </a:p>
                  </a:txBody>
                  <a:tcPr/>
                </a:tc>
                <a:tc>
                  <a:txBody>
                    <a:bodyPr/>
                    <a:lstStyle/>
                    <a:p>
                      <a:r>
                        <a:rPr kumimoji="0" lang="tr-TR" sz="1800" kern="1200" dirty="0" smtClean="0">
                          <a:solidFill>
                            <a:schemeClr val="dk1"/>
                          </a:solidFill>
                          <a:latin typeface="+mn-lt"/>
                          <a:ea typeface="+mn-ea"/>
                          <a:cs typeface="+mn-cs"/>
                        </a:rPr>
                        <a:t>10.6 µm </a:t>
                      </a:r>
                      <a:endParaRPr lang="tr-TR" dirty="0"/>
                    </a:p>
                  </a:txBody>
                  <a:tcPr/>
                </a:tc>
                <a:tc>
                  <a:txBody>
                    <a:bodyPr/>
                    <a:lstStyle/>
                    <a:p>
                      <a:r>
                        <a:rPr kumimoji="0" lang="tr-TR" sz="1800" kern="1200" dirty="0" smtClean="0">
                          <a:solidFill>
                            <a:schemeClr val="dk1"/>
                          </a:solidFill>
                          <a:latin typeface="+mn-lt"/>
                          <a:ea typeface="+mn-ea"/>
                          <a:cs typeface="+mn-cs"/>
                        </a:rPr>
                        <a:t>Nabızsal(kesikli)</a:t>
                      </a:r>
                      <a:r>
                        <a:rPr kumimoji="0" lang="tr-TR" sz="1800" kern="1200" baseline="0" dirty="0" smtClean="0">
                          <a:solidFill>
                            <a:schemeClr val="dk1"/>
                          </a:solidFill>
                          <a:latin typeface="+mn-lt"/>
                          <a:ea typeface="+mn-ea"/>
                          <a:cs typeface="+mn-cs"/>
                        </a:rPr>
                        <a:t>  </a:t>
                      </a:r>
                      <a:r>
                        <a:rPr kumimoji="0" lang="tr-TR" sz="1800" kern="1200" dirty="0" smtClean="0">
                          <a:solidFill>
                            <a:schemeClr val="dk1"/>
                          </a:solidFill>
                          <a:latin typeface="+mn-lt"/>
                          <a:ea typeface="+mn-ea"/>
                          <a:cs typeface="+mn-cs"/>
                        </a:rPr>
                        <a:t>veya  sürekli</a:t>
                      </a:r>
                      <a:endParaRPr lang="tr-TR" dirty="0"/>
                    </a:p>
                  </a:txBody>
                  <a:tcPr/>
                </a:tc>
                <a:tc>
                  <a:txBody>
                    <a:bodyPr/>
                    <a:lstStyle/>
                    <a:p>
                      <a:r>
                        <a:rPr kumimoji="0" lang="tr-TR" sz="1800" kern="1200" dirty="0" smtClean="0">
                          <a:solidFill>
                            <a:schemeClr val="dk1"/>
                          </a:solidFill>
                          <a:latin typeface="+mn-lt"/>
                          <a:ea typeface="+mn-ea"/>
                          <a:cs typeface="+mn-cs"/>
                        </a:rPr>
                        <a:t>Yumuşak doku </a:t>
                      </a:r>
                      <a:r>
                        <a:rPr kumimoji="0" lang="tr-TR" sz="1800" kern="1200" dirty="0" err="1" smtClean="0">
                          <a:solidFill>
                            <a:schemeClr val="dk1"/>
                          </a:solidFill>
                          <a:latin typeface="+mn-lt"/>
                          <a:ea typeface="+mn-ea"/>
                          <a:cs typeface="+mn-cs"/>
                        </a:rPr>
                        <a:t>insizyonu</a:t>
                      </a:r>
                      <a:r>
                        <a:rPr kumimoji="0" lang="tr-TR" sz="1800" kern="1200" dirty="0" smtClean="0">
                          <a:solidFill>
                            <a:schemeClr val="dk1"/>
                          </a:solidFill>
                          <a:latin typeface="+mn-lt"/>
                          <a:ea typeface="+mn-ea"/>
                          <a:cs typeface="+mn-cs"/>
                        </a:rPr>
                        <a:t> ve  </a:t>
                      </a:r>
                      <a:r>
                        <a:rPr kumimoji="0" lang="tr-TR" sz="1800" kern="1200" dirty="0" err="1" smtClean="0">
                          <a:solidFill>
                            <a:schemeClr val="dk1"/>
                          </a:solidFill>
                          <a:latin typeface="+mn-lt"/>
                          <a:ea typeface="+mn-ea"/>
                          <a:cs typeface="+mn-cs"/>
                        </a:rPr>
                        <a:t>ablasyonu</a:t>
                      </a:r>
                      <a:r>
                        <a:rPr kumimoji="0" lang="tr-TR" sz="1800" kern="1200" dirty="0" smtClean="0">
                          <a:solidFill>
                            <a:schemeClr val="dk1"/>
                          </a:solidFill>
                          <a:latin typeface="+mn-lt"/>
                          <a:ea typeface="+mn-ea"/>
                          <a:cs typeface="+mn-cs"/>
                        </a:rPr>
                        <a:t>,</a:t>
                      </a:r>
                      <a:r>
                        <a:rPr kumimoji="0" lang="tr-TR" sz="1800" kern="1200" dirty="0" err="1" smtClean="0">
                          <a:solidFill>
                            <a:schemeClr val="dk1"/>
                          </a:solidFill>
                          <a:latin typeface="+mn-lt"/>
                          <a:ea typeface="+mn-ea"/>
                          <a:cs typeface="+mn-cs"/>
                        </a:rPr>
                        <a:t>periodontal</a:t>
                      </a:r>
                      <a:r>
                        <a:rPr kumimoji="0" lang="tr-TR" sz="1800" kern="1200" dirty="0" smtClean="0">
                          <a:solidFill>
                            <a:schemeClr val="dk1"/>
                          </a:solidFill>
                          <a:latin typeface="+mn-lt"/>
                          <a:ea typeface="+mn-ea"/>
                          <a:cs typeface="+mn-cs"/>
                        </a:rPr>
                        <a:t> </a:t>
                      </a:r>
                      <a:r>
                        <a:rPr kumimoji="0" lang="tr-TR" sz="1800" kern="1200" dirty="0" err="1" smtClean="0">
                          <a:solidFill>
                            <a:schemeClr val="dk1"/>
                          </a:solidFill>
                          <a:latin typeface="+mn-lt"/>
                          <a:ea typeface="+mn-ea"/>
                          <a:cs typeface="+mn-cs"/>
                        </a:rPr>
                        <a:t>rejeneratif</a:t>
                      </a:r>
                      <a:r>
                        <a:rPr kumimoji="0" lang="tr-TR" sz="1800" kern="1200" dirty="0" smtClean="0">
                          <a:solidFill>
                            <a:schemeClr val="dk1"/>
                          </a:solidFill>
                          <a:latin typeface="+mn-lt"/>
                          <a:ea typeface="+mn-ea"/>
                          <a:cs typeface="+mn-cs"/>
                        </a:rPr>
                        <a:t> </a:t>
                      </a:r>
                    </a:p>
                    <a:p>
                      <a:r>
                        <a:rPr kumimoji="0" lang="tr-TR" sz="1800" kern="1200" dirty="0" smtClean="0">
                          <a:solidFill>
                            <a:schemeClr val="dk1"/>
                          </a:solidFill>
                          <a:latin typeface="+mn-lt"/>
                          <a:ea typeface="+mn-ea"/>
                          <a:cs typeface="+mn-cs"/>
                        </a:rPr>
                        <a:t>uygulamalarda dişetinin </a:t>
                      </a:r>
                      <a:r>
                        <a:rPr kumimoji="0" lang="tr-TR" sz="1800" kern="1200" dirty="0" err="1" smtClean="0">
                          <a:solidFill>
                            <a:schemeClr val="dk1"/>
                          </a:solidFill>
                          <a:latin typeface="+mn-lt"/>
                          <a:ea typeface="+mn-ea"/>
                          <a:cs typeface="+mn-cs"/>
                        </a:rPr>
                        <a:t>reepitelizasyonu</a:t>
                      </a:r>
                      <a:endParaRPr kumimoji="0" lang="tr-TR" sz="1800" kern="1200" dirty="0" smtClean="0">
                        <a:solidFill>
                          <a:schemeClr val="dk1"/>
                        </a:solidFill>
                        <a:latin typeface="+mn-lt"/>
                        <a:ea typeface="+mn-ea"/>
                        <a:cs typeface="+mn-cs"/>
                      </a:endParaRPr>
                    </a:p>
                    <a:p>
                      <a:endParaRPr lang="tr-TR" dirty="0"/>
                    </a:p>
                  </a:txBody>
                  <a:tcPr/>
                </a:tc>
              </a:tr>
              <a:tr h="1385289">
                <a:tc>
                  <a:txBody>
                    <a:bodyPr/>
                    <a:lstStyle/>
                    <a:p>
                      <a:r>
                        <a:rPr kumimoji="0" lang="tr-TR" sz="1800" kern="1200" dirty="0" err="1" smtClean="0">
                          <a:solidFill>
                            <a:schemeClr val="dk1"/>
                          </a:solidFill>
                          <a:latin typeface="+mn-lt"/>
                          <a:ea typeface="+mn-ea"/>
                          <a:cs typeface="+mn-cs"/>
                        </a:rPr>
                        <a:t>Nd</a:t>
                      </a:r>
                      <a:r>
                        <a:rPr kumimoji="0" lang="tr-TR" sz="1800" kern="1200" dirty="0" smtClean="0">
                          <a:solidFill>
                            <a:schemeClr val="dk1"/>
                          </a:solidFill>
                          <a:latin typeface="+mn-lt"/>
                          <a:ea typeface="+mn-ea"/>
                          <a:cs typeface="+mn-cs"/>
                        </a:rPr>
                        <a:t>:YAG </a:t>
                      </a:r>
                      <a:endParaRPr lang="tr-TR" dirty="0"/>
                    </a:p>
                  </a:txBody>
                  <a:tcPr/>
                </a:tc>
                <a:tc>
                  <a:txBody>
                    <a:bodyPr/>
                    <a:lstStyle/>
                    <a:p>
                      <a:r>
                        <a:rPr kumimoji="0" lang="tr-TR" sz="1800" kern="1200" dirty="0" smtClean="0">
                          <a:solidFill>
                            <a:schemeClr val="dk1"/>
                          </a:solidFill>
                          <a:latin typeface="+mn-lt"/>
                          <a:ea typeface="+mn-ea"/>
                          <a:cs typeface="+mn-cs"/>
                        </a:rPr>
                        <a:t>1.064 µm </a:t>
                      </a:r>
                      <a:endParaRPr lang="tr-TR" dirty="0"/>
                    </a:p>
                  </a:txBody>
                  <a:tcPr/>
                </a:tc>
                <a:tc>
                  <a:txBody>
                    <a:bodyPr/>
                    <a:lstStyle/>
                    <a:p>
                      <a:r>
                        <a:rPr kumimoji="0" lang="tr-TR" sz="1800" kern="1200" dirty="0" smtClean="0">
                          <a:solidFill>
                            <a:schemeClr val="dk1"/>
                          </a:solidFill>
                          <a:latin typeface="+mn-lt"/>
                          <a:ea typeface="+mn-ea"/>
                          <a:cs typeface="+mn-cs"/>
                        </a:rPr>
                        <a:t>Nabızsal</a:t>
                      </a:r>
                      <a:endParaRPr lang="tr-TR" dirty="0"/>
                    </a:p>
                  </a:txBody>
                  <a:tcPr/>
                </a:tc>
                <a:tc>
                  <a:txBody>
                    <a:bodyPr/>
                    <a:lstStyle/>
                    <a:p>
                      <a:r>
                        <a:rPr kumimoji="0" lang="tr-TR" sz="1800" kern="1200" dirty="0" smtClean="0">
                          <a:solidFill>
                            <a:schemeClr val="dk1"/>
                          </a:solidFill>
                          <a:latin typeface="+mn-lt"/>
                          <a:ea typeface="+mn-ea"/>
                          <a:cs typeface="+mn-cs"/>
                        </a:rPr>
                        <a:t>Yumuşak doku </a:t>
                      </a:r>
                      <a:r>
                        <a:rPr kumimoji="0" lang="tr-TR" sz="1800" kern="1200" dirty="0" err="1" smtClean="0">
                          <a:solidFill>
                            <a:schemeClr val="dk1"/>
                          </a:solidFill>
                          <a:latin typeface="+mn-lt"/>
                          <a:ea typeface="+mn-ea"/>
                          <a:cs typeface="+mn-cs"/>
                        </a:rPr>
                        <a:t>insizyonu</a:t>
                      </a:r>
                      <a:r>
                        <a:rPr kumimoji="0" lang="tr-TR" sz="1800" kern="1200" dirty="0" smtClean="0">
                          <a:solidFill>
                            <a:schemeClr val="dk1"/>
                          </a:solidFill>
                          <a:latin typeface="+mn-lt"/>
                          <a:ea typeface="+mn-ea"/>
                          <a:cs typeface="+mn-cs"/>
                        </a:rPr>
                        <a:t> ve </a:t>
                      </a:r>
                      <a:r>
                        <a:rPr kumimoji="0" lang="tr-TR" sz="1800" kern="1200" dirty="0" err="1" smtClean="0">
                          <a:solidFill>
                            <a:schemeClr val="dk1"/>
                          </a:solidFill>
                          <a:latin typeface="+mn-lt"/>
                          <a:ea typeface="+mn-ea"/>
                          <a:cs typeface="+mn-cs"/>
                        </a:rPr>
                        <a:t>ablasyonu</a:t>
                      </a:r>
                      <a:r>
                        <a:rPr kumimoji="0" lang="tr-TR" sz="1800" kern="1200" dirty="0" smtClean="0">
                          <a:solidFill>
                            <a:schemeClr val="dk1"/>
                          </a:solidFill>
                          <a:latin typeface="+mn-lt"/>
                          <a:ea typeface="+mn-ea"/>
                          <a:cs typeface="+mn-cs"/>
                        </a:rPr>
                        <a:t>, başlangıç çürük  lezyonlarının temizlenmesinde</a:t>
                      </a:r>
                      <a:endParaRPr lang="tr-TR" dirty="0"/>
                    </a:p>
                  </a:txBody>
                  <a:tcPr/>
                </a:tc>
              </a:tr>
              <a:tr h="2041478">
                <a:tc>
                  <a:txBody>
                    <a:bodyPr/>
                    <a:lstStyle/>
                    <a:p>
                      <a:r>
                        <a:rPr kumimoji="0" lang="tr-TR" sz="1800" kern="1200" dirty="0" smtClean="0">
                          <a:solidFill>
                            <a:schemeClr val="dk1"/>
                          </a:solidFill>
                          <a:latin typeface="+mn-lt"/>
                          <a:ea typeface="+mn-ea"/>
                          <a:cs typeface="+mn-cs"/>
                        </a:rPr>
                        <a:t>Er:YAG </a:t>
                      </a:r>
                      <a:endParaRPr lang="tr-TR" dirty="0"/>
                    </a:p>
                  </a:txBody>
                  <a:tcPr/>
                </a:tc>
                <a:tc>
                  <a:txBody>
                    <a:bodyPr/>
                    <a:lstStyle/>
                    <a:p>
                      <a:r>
                        <a:rPr kumimoji="0" lang="tr-TR" sz="1800" kern="1200" dirty="0" smtClean="0">
                          <a:solidFill>
                            <a:schemeClr val="dk1"/>
                          </a:solidFill>
                          <a:latin typeface="+mn-lt"/>
                          <a:ea typeface="+mn-ea"/>
                          <a:cs typeface="+mn-cs"/>
                        </a:rPr>
                        <a:t>2.94 µm </a:t>
                      </a:r>
                      <a:endParaRPr lang="tr-TR" dirty="0"/>
                    </a:p>
                  </a:txBody>
                  <a:tcPr/>
                </a:tc>
                <a:tc>
                  <a:txBody>
                    <a:bodyPr/>
                    <a:lstStyle/>
                    <a:p>
                      <a:r>
                        <a:rPr kumimoji="0" lang="tr-TR" sz="1800" kern="1200" dirty="0" smtClean="0">
                          <a:solidFill>
                            <a:schemeClr val="dk1"/>
                          </a:solidFill>
                          <a:latin typeface="+mn-lt"/>
                          <a:ea typeface="+mn-ea"/>
                          <a:cs typeface="+mn-cs"/>
                        </a:rPr>
                        <a:t>Nabızsal</a:t>
                      </a:r>
                      <a:endParaRPr lang="tr-TR" dirty="0"/>
                    </a:p>
                  </a:txBody>
                  <a:tcPr/>
                </a:tc>
                <a:tc>
                  <a:txBody>
                    <a:bodyPr/>
                    <a:lstStyle/>
                    <a:p>
                      <a:r>
                        <a:rPr kumimoji="0" lang="tr-TR" sz="1800" kern="1200" dirty="0" smtClean="0">
                          <a:solidFill>
                            <a:schemeClr val="dk1"/>
                          </a:solidFill>
                          <a:latin typeface="+mn-lt"/>
                          <a:ea typeface="+mn-ea"/>
                          <a:cs typeface="+mn-cs"/>
                        </a:rPr>
                        <a:t>Çürük temizlenmesi, mine ve </a:t>
                      </a:r>
                      <a:r>
                        <a:rPr kumimoji="0" lang="tr-TR" sz="1800" kern="1200" dirty="0" err="1" smtClean="0">
                          <a:solidFill>
                            <a:schemeClr val="dk1"/>
                          </a:solidFill>
                          <a:latin typeface="+mn-lt"/>
                          <a:ea typeface="+mn-ea"/>
                          <a:cs typeface="+mn-cs"/>
                        </a:rPr>
                        <a:t>dentinde</a:t>
                      </a:r>
                      <a:r>
                        <a:rPr kumimoji="0" lang="tr-TR" sz="1800" kern="1200" dirty="0" smtClean="0">
                          <a:solidFill>
                            <a:schemeClr val="dk1"/>
                          </a:solidFill>
                          <a:latin typeface="+mn-lt"/>
                          <a:ea typeface="+mn-ea"/>
                          <a:cs typeface="+mn-cs"/>
                        </a:rPr>
                        <a:t> </a:t>
                      </a:r>
                      <a:r>
                        <a:rPr kumimoji="0" lang="tr-TR" sz="1800" kern="1200" dirty="0" err="1" smtClean="0">
                          <a:solidFill>
                            <a:schemeClr val="dk1"/>
                          </a:solidFill>
                          <a:latin typeface="+mn-lt"/>
                          <a:ea typeface="+mn-ea"/>
                          <a:cs typeface="+mn-cs"/>
                        </a:rPr>
                        <a:t>kavite</a:t>
                      </a:r>
                      <a:r>
                        <a:rPr kumimoji="0" lang="tr-TR" sz="1800" kern="1200" dirty="0" smtClean="0">
                          <a:solidFill>
                            <a:schemeClr val="dk1"/>
                          </a:solidFill>
                          <a:latin typeface="+mn-lt"/>
                          <a:ea typeface="+mn-ea"/>
                          <a:cs typeface="+mn-cs"/>
                        </a:rPr>
                        <a:t> hazırlanması, kök kanalı hazırlanması, kemik  ve </a:t>
                      </a:r>
                      <a:r>
                        <a:rPr kumimoji="0" lang="tr-TR" sz="1800" kern="1200" dirty="0" err="1" smtClean="0">
                          <a:solidFill>
                            <a:schemeClr val="dk1"/>
                          </a:solidFill>
                          <a:latin typeface="+mn-lt"/>
                          <a:ea typeface="+mn-ea"/>
                          <a:cs typeface="+mn-cs"/>
                        </a:rPr>
                        <a:t>sementte</a:t>
                      </a:r>
                      <a:endParaRPr lang="tr-TR" dirty="0"/>
                    </a:p>
                  </a:txBody>
                  <a:tcPr/>
                </a:tc>
              </a:tr>
              <a:tr h="729099">
                <a:tc>
                  <a:txBody>
                    <a:bodyPr/>
                    <a:lstStyle/>
                    <a:p>
                      <a:r>
                        <a:rPr kumimoji="0" lang="tr-TR" sz="1800" kern="1200" dirty="0" smtClean="0">
                          <a:solidFill>
                            <a:schemeClr val="dk1"/>
                          </a:solidFill>
                          <a:latin typeface="+mn-lt"/>
                          <a:ea typeface="+mn-ea"/>
                          <a:cs typeface="+mn-cs"/>
                        </a:rPr>
                        <a:t>Diyot</a:t>
                      </a:r>
                      <a:endParaRPr lang="tr-TR" dirty="0"/>
                    </a:p>
                  </a:txBody>
                  <a:tcPr/>
                </a:tc>
                <a:tc>
                  <a:txBody>
                    <a:bodyPr/>
                    <a:lstStyle/>
                    <a:p>
                      <a:r>
                        <a:rPr kumimoji="0" lang="tr-TR" sz="1800" kern="1200" dirty="0" smtClean="0">
                          <a:solidFill>
                            <a:schemeClr val="dk1"/>
                          </a:solidFill>
                          <a:latin typeface="+mn-lt"/>
                          <a:ea typeface="+mn-ea"/>
                          <a:cs typeface="+mn-cs"/>
                        </a:rPr>
                        <a:t>904 </a:t>
                      </a:r>
                      <a:r>
                        <a:rPr kumimoji="0" lang="tr-TR" sz="1800" kern="1200" dirty="0" err="1" smtClean="0">
                          <a:solidFill>
                            <a:schemeClr val="dk1"/>
                          </a:solidFill>
                          <a:latin typeface="+mn-lt"/>
                          <a:ea typeface="+mn-ea"/>
                          <a:cs typeface="+mn-cs"/>
                        </a:rPr>
                        <a:t>nm</a:t>
                      </a:r>
                      <a:r>
                        <a:rPr kumimoji="0" lang="tr-TR" sz="1800" kern="1200" dirty="0" smtClean="0">
                          <a:solidFill>
                            <a:schemeClr val="dk1"/>
                          </a:solidFill>
                          <a:latin typeface="+mn-lt"/>
                          <a:ea typeface="+mn-ea"/>
                          <a:cs typeface="+mn-cs"/>
                        </a:rPr>
                        <a:t> </a:t>
                      </a:r>
                      <a:endParaRPr lang="tr-TR" dirty="0"/>
                    </a:p>
                  </a:txBody>
                  <a:tcPr/>
                </a:tc>
                <a:tc>
                  <a:txBody>
                    <a:bodyPr/>
                    <a:lstStyle/>
                    <a:p>
                      <a:r>
                        <a:rPr kumimoji="0" lang="tr-TR" sz="1800" kern="1200" dirty="0" smtClean="0">
                          <a:solidFill>
                            <a:schemeClr val="dk1"/>
                          </a:solidFill>
                          <a:latin typeface="+mn-lt"/>
                          <a:ea typeface="+mn-ea"/>
                          <a:cs typeface="+mn-cs"/>
                        </a:rPr>
                        <a:t>Nabızsal veya sürekli </a:t>
                      </a:r>
                      <a:endParaRPr lang="tr-TR" dirty="0"/>
                    </a:p>
                  </a:txBody>
                  <a:tcPr/>
                </a:tc>
                <a:tc>
                  <a:txBody>
                    <a:bodyPr/>
                    <a:lstStyle/>
                    <a:p>
                      <a:r>
                        <a:rPr kumimoji="0" lang="tr-TR" sz="1800" kern="1200" dirty="0" smtClean="0">
                          <a:solidFill>
                            <a:schemeClr val="dk1"/>
                          </a:solidFill>
                          <a:latin typeface="+mn-lt"/>
                          <a:ea typeface="+mn-ea"/>
                          <a:cs typeface="+mn-cs"/>
                        </a:rPr>
                        <a:t>Yumuşak doku </a:t>
                      </a:r>
                      <a:r>
                        <a:rPr kumimoji="0" lang="tr-TR" sz="1800" kern="1200" dirty="0" err="1" smtClean="0">
                          <a:solidFill>
                            <a:schemeClr val="dk1"/>
                          </a:solidFill>
                          <a:latin typeface="+mn-lt"/>
                          <a:ea typeface="+mn-ea"/>
                          <a:cs typeface="+mn-cs"/>
                        </a:rPr>
                        <a:t>insizyonu</a:t>
                      </a:r>
                      <a:r>
                        <a:rPr kumimoji="0" lang="tr-TR" sz="1800" kern="1200" dirty="0" smtClean="0">
                          <a:solidFill>
                            <a:schemeClr val="dk1"/>
                          </a:solidFill>
                          <a:latin typeface="+mn-lt"/>
                          <a:ea typeface="+mn-ea"/>
                          <a:cs typeface="+mn-cs"/>
                        </a:rPr>
                        <a:t> ve </a:t>
                      </a:r>
                      <a:r>
                        <a:rPr kumimoji="0" lang="tr-TR" sz="1800" kern="1200" dirty="0" err="1" smtClean="0">
                          <a:solidFill>
                            <a:schemeClr val="dk1"/>
                          </a:solidFill>
                          <a:latin typeface="+mn-lt"/>
                          <a:ea typeface="+mn-ea"/>
                          <a:cs typeface="+mn-cs"/>
                        </a:rPr>
                        <a:t>ablasyonu</a:t>
                      </a:r>
                      <a:endParaRPr lang="tr-TR"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357158" y="142852"/>
            <a:ext cx="8229600" cy="977903"/>
          </a:xfrm>
        </p:spPr>
        <p:txBody>
          <a:bodyPr>
            <a:normAutofit fontScale="90000"/>
          </a:bodyPr>
          <a:lstStyle/>
          <a:p>
            <a:r>
              <a:rPr lang="tr-TR" sz="4000" b="1" dirty="0" err="1">
                <a:solidFill>
                  <a:srgbClr val="99CCFF"/>
                </a:solidFill>
              </a:rPr>
              <a:t>Erbium</a:t>
            </a:r>
            <a:r>
              <a:rPr lang="tr-TR" sz="4000" b="1" dirty="0">
                <a:solidFill>
                  <a:srgbClr val="99CCFF"/>
                </a:solidFill>
              </a:rPr>
              <a:t> :YAG </a:t>
            </a:r>
            <a:r>
              <a:rPr lang="tr-TR" sz="4000" b="1" dirty="0" smtClean="0">
                <a:solidFill>
                  <a:srgbClr val="99CCFF"/>
                </a:solidFill>
              </a:rPr>
              <a:t>Lazer</a:t>
            </a:r>
            <a:br>
              <a:rPr lang="tr-TR" sz="4000" b="1" dirty="0" smtClean="0">
                <a:solidFill>
                  <a:srgbClr val="99CCFF"/>
                </a:solidFill>
              </a:rPr>
            </a:br>
            <a:r>
              <a:rPr lang="tr-TR" sz="4000" dirty="0" smtClean="0">
                <a:solidFill>
                  <a:srgbClr val="99CCFF"/>
                </a:solidFill>
              </a:rPr>
              <a:t> </a:t>
            </a:r>
            <a:r>
              <a:rPr lang="tr-TR" sz="2400" dirty="0">
                <a:solidFill>
                  <a:srgbClr val="99CCFF"/>
                </a:solidFill>
              </a:rPr>
              <a:t>2,94 </a:t>
            </a:r>
            <a:r>
              <a:rPr lang="tr-TR" sz="2400" dirty="0" err="1">
                <a:solidFill>
                  <a:srgbClr val="99CCFF"/>
                </a:solidFill>
              </a:rPr>
              <a:t>nm</a:t>
            </a:r>
            <a:r>
              <a:rPr lang="tr-TR" sz="2400" b="1" dirty="0">
                <a:solidFill>
                  <a:srgbClr val="99CCFF"/>
                </a:solidFill>
              </a:rPr>
              <a:t> </a:t>
            </a:r>
            <a:r>
              <a:rPr lang="tr-TR" sz="2400" dirty="0">
                <a:solidFill>
                  <a:srgbClr val="99CCFF"/>
                </a:solidFill>
              </a:rPr>
              <a:t>dalga boyu</a:t>
            </a:r>
            <a:r>
              <a:rPr lang="tr-TR" sz="4000" dirty="0">
                <a:solidFill>
                  <a:srgbClr val="99CCFF"/>
                </a:solidFill>
              </a:rPr>
              <a:t> </a:t>
            </a:r>
          </a:p>
        </p:txBody>
      </p:sp>
      <p:sp>
        <p:nvSpPr>
          <p:cNvPr id="351235" name="Rectangle 3"/>
          <p:cNvSpPr>
            <a:spLocks noGrp="1" noChangeArrowheads="1"/>
          </p:cNvSpPr>
          <p:nvPr>
            <p:ph type="body" sz="half" idx="1"/>
          </p:nvPr>
        </p:nvSpPr>
        <p:spPr>
          <a:xfrm>
            <a:off x="611560" y="1142984"/>
            <a:ext cx="7532340" cy="3006096"/>
          </a:xfrm>
        </p:spPr>
        <p:txBody>
          <a:bodyPr>
            <a:noAutofit/>
          </a:bodyPr>
          <a:lstStyle/>
          <a:p>
            <a:pPr>
              <a:lnSpc>
                <a:spcPct val="90000"/>
              </a:lnSpc>
              <a:buNone/>
            </a:pPr>
            <a:r>
              <a:rPr lang="tr-TR" sz="2000" dirty="0" smtClean="0">
                <a:solidFill>
                  <a:srgbClr val="FFFF00"/>
                </a:solidFill>
                <a:latin typeface="Arial" pitchFamily="34" charset="0"/>
                <a:cs typeface="Arial" pitchFamily="34" charset="0"/>
              </a:rPr>
              <a:t>	</a:t>
            </a:r>
            <a:endParaRPr lang="tr-TR" sz="2000" dirty="0" smtClean="0">
              <a:latin typeface="Arial" pitchFamily="34" charset="0"/>
              <a:cs typeface="Arial" pitchFamily="34" charset="0"/>
            </a:endParaRPr>
          </a:p>
          <a:p>
            <a:pPr>
              <a:lnSpc>
                <a:spcPct val="90000"/>
              </a:lnSpc>
              <a:buNone/>
            </a:pPr>
            <a:r>
              <a:rPr lang="tr-TR" sz="2000" dirty="0" smtClean="0">
                <a:latin typeface="Arial" pitchFamily="34" charset="0"/>
                <a:cs typeface="Arial" pitchFamily="34" charset="0"/>
              </a:rPr>
              <a:t>Sert dokularda en etkili lazerdir.</a:t>
            </a:r>
          </a:p>
          <a:p>
            <a:pPr>
              <a:lnSpc>
                <a:spcPct val="90000"/>
              </a:lnSpc>
              <a:buNone/>
            </a:pPr>
            <a:endParaRPr lang="tr-TR" sz="2000" b="1" dirty="0" smtClean="0">
              <a:latin typeface="Arial" pitchFamily="34" charset="0"/>
              <a:cs typeface="Arial" pitchFamily="34" charset="0"/>
            </a:endParaRPr>
          </a:p>
          <a:p>
            <a:pPr>
              <a:lnSpc>
                <a:spcPct val="90000"/>
              </a:lnSpc>
              <a:buNone/>
            </a:pPr>
            <a:r>
              <a:rPr lang="tr-TR" sz="2000" b="1" dirty="0" smtClean="0">
                <a:solidFill>
                  <a:srgbClr val="92D050"/>
                </a:solidFill>
                <a:latin typeface="Arial" pitchFamily="34" charset="0"/>
                <a:cs typeface="Arial" pitchFamily="34" charset="0"/>
              </a:rPr>
              <a:t>Avantajları</a:t>
            </a:r>
            <a:r>
              <a:rPr lang="tr-TR" sz="2000" b="1" dirty="0" smtClean="0">
                <a:solidFill>
                  <a:schemeClr val="bg2">
                    <a:lumMod val="50000"/>
                  </a:schemeClr>
                </a:solidFill>
                <a:latin typeface="Arial" pitchFamily="34" charset="0"/>
                <a:cs typeface="Arial" pitchFamily="34" charset="0"/>
              </a:rPr>
              <a:t>:</a:t>
            </a:r>
            <a:endParaRPr lang="tr-TR" sz="2000" dirty="0">
              <a:solidFill>
                <a:schemeClr val="bg2">
                  <a:lumMod val="50000"/>
                </a:schemeClr>
              </a:solidFill>
              <a:latin typeface="Arial" pitchFamily="34" charset="0"/>
              <a:cs typeface="Arial" pitchFamily="34" charset="0"/>
            </a:endParaRPr>
          </a:p>
          <a:p>
            <a:pPr>
              <a:lnSpc>
                <a:spcPct val="90000"/>
              </a:lnSpc>
              <a:buFont typeface="Wingdings" pitchFamily="2" charset="2"/>
              <a:buChar char="Ø"/>
            </a:pPr>
            <a:r>
              <a:rPr lang="tr-TR" sz="2000" dirty="0">
                <a:latin typeface="Arial" pitchFamily="34" charset="0"/>
                <a:cs typeface="Arial" pitchFamily="34" charset="0"/>
              </a:rPr>
              <a:t>Sadece </a:t>
            </a:r>
            <a:r>
              <a:rPr lang="tr-TR" sz="2000" dirty="0" err="1">
                <a:latin typeface="Arial" pitchFamily="34" charset="0"/>
                <a:cs typeface="Arial" pitchFamily="34" charset="0"/>
              </a:rPr>
              <a:t>topikal</a:t>
            </a:r>
            <a:r>
              <a:rPr lang="tr-TR" sz="2000" dirty="0">
                <a:latin typeface="Arial" pitchFamily="34" charset="0"/>
                <a:cs typeface="Arial" pitchFamily="34" charset="0"/>
              </a:rPr>
              <a:t> </a:t>
            </a:r>
            <a:r>
              <a:rPr lang="tr-TR" sz="2000" dirty="0" smtClean="0">
                <a:latin typeface="Arial" pitchFamily="34" charset="0"/>
                <a:cs typeface="Arial" pitchFamily="34" charset="0"/>
              </a:rPr>
              <a:t>anestezinin </a:t>
            </a:r>
            <a:r>
              <a:rPr lang="tr-TR" sz="2000" dirty="0">
                <a:latin typeface="Arial" pitchFamily="34" charset="0"/>
                <a:cs typeface="Arial" pitchFamily="34" charset="0"/>
              </a:rPr>
              <a:t>yeterli olması. </a:t>
            </a:r>
          </a:p>
          <a:p>
            <a:pPr>
              <a:lnSpc>
                <a:spcPct val="90000"/>
              </a:lnSpc>
              <a:buFont typeface="Wingdings" pitchFamily="2" charset="2"/>
              <a:buChar char="Ø"/>
            </a:pPr>
            <a:r>
              <a:rPr lang="tr-TR" sz="2000" dirty="0">
                <a:latin typeface="Arial" pitchFamily="34" charset="0"/>
                <a:cs typeface="Arial" pitchFamily="34" charset="0"/>
              </a:rPr>
              <a:t>İşlem sırasında ya da post </a:t>
            </a:r>
            <a:r>
              <a:rPr lang="tr-TR" sz="2000" dirty="0" err="1">
                <a:latin typeface="Arial" pitchFamily="34" charset="0"/>
                <a:cs typeface="Arial" pitchFamily="34" charset="0"/>
              </a:rPr>
              <a:t>operatif</a:t>
            </a:r>
            <a:r>
              <a:rPr lang="tr-TR" sz="2000" dirty="0">
                <a:latin typeface="Arial" pitchFamily="34" charset="0"/>
                <a:cs typeface="Arial" pitchFamily="34" charset="0"/>
              </a:rPr>
              <a:t> ağrının minimal olması </a:t>
            </a:r>
          </a:p>
          <a:p>
            <a:pPr>
              <a:lnSpc>
                <a:spcPct val="90000"/>
              </a:lnSpc>
              <a:buFont typeface="Wingdings" pitchFamily="2" charset="2"/>
              <a:buChar char="Ø"/>
            </a:pPr>
            <a:r>
              <a:rPr lang="tr-TR" sz="2000" dirty="0">
                <a:latin typeface="Arial" pitchFamily="34" charset="0"/>
                <a:cs typeface="Arial" pitchFamily="34" charset="0"/>
              </a:rPr>
              <a:t>Daha az termal difüzyon. </a:t>
            </a:r>
          </a:p>
          <a:p>
            <a:pPr>
              <a:lnSpc>
                <a:spcPct val="90000"/>
              </a:lnSpc>
              <a:buFont typeface="Wingdings" pitchFamily="2" charset="2"/>
              <a:buChar char="Ø"/>
            </a:pPr>
            <a:r>
              <a:rPr lang="tr-TR" sz="2000" dirty="0">
                <a:latin typeface="Arial" pitchFamily="34" charset="0"/>
                <a:cs typeface="Arial" pitchFamily="34" charset="0"/>
              </a:rPr>
              <a:t>Daha az </a:t>
            </a:r>
            <a:r>
              <a:rPr lang="tr-TR" sz="2000" dirty="0" err="1">
                <a:latin typeface="Arial" pitchFamily="34" charset="0"/>
                <a:cs typeface="Arial" pitchFamily="34" charset="0"/>
              </a:rPr>
              <a:t>koagülatif</a:t>
            </a:r>
            <a:r>
              <a:rPr lang="tr-TR" sz="2000" dirty="0">
                <a:latin typeface="Arial" pitchFamily="34" charset="0"/>
                <a:cs typeface="Arial" pitchFamily="34" charset="0"/>
              </a:rPr>
              <a:t> nekroz riski.</a:t>
            </a:r>
          </a:p>
          <a:p>
            <a:pPr>
              <a:lnSpc>
                <a:spcPct val="90000"/>
              </a:lnSpc>
              <a:buFont typeface="Wingdings" pitchFamily="2" charset="2"/>
              <a:buChar char="Ø"/>
            </a:pPr>
            <a:r>
              <a:rPr lang="tr-TR" sz="2000" dirty="0">
                <a:latin typeface="Arial" pitchFamily="34" charset="0"/>
                <a:cs typeface="Arial" pitchFamily="34" charset="0"/>
              </a:rPr>
              <a:t>Operasyondan sonra herhangi bir destekleyici tedaviye ihtiyaç duymaması.</a:t>
            </a:r>
          </a:p>
        </p:txBody>
      </p:sp>
      <p:sp>
        <p:nvSpPr>
          <p:cNvPr id="351236" name="Rectangle 4"/>
          <p:cNvSpPr>
            <a:spLocks noGrp="1" noChangeArrowheads="1"/>
          </p:cNvSpPr>
          <p:nvPr>
            <p:ph type="body" sz="half" idx="2"/>
          </p:nvPr>
        </p:nvSpPr>
        <p:spPr>
          <a:xfrm>
            <a:off x="683568" y="4571985"/>
            <a:ext cx="6531670" cy="2286015"/>
          </a:xfrm>
        </p:spPr>
        <p:txBody>
          <a:bodyPr>
            <a:normAutofit/>
          </a:bodyPr>
          <a:lstStyle/>
          <a:p>
            <a:pPr>
              <a:lnSpc>
                <a:spcPct val="90000"/>
              </a:lnSpc>
              <a:buNone/>
            </a:pPr>
            <a:r>
              <a:rPr lang="tr-TR" sz="2000" b="1" dirty="0" smtClean="0">
                <a:solidFill>
                  <a:schemeClr val="bg2">
                    <a:lumMod val="50000"/>
                  </a:schemeClr>
                </a:solidFill>
                <a:latin typeface="Arial" pitchFamily="34" charset="0"/>
                <a:cs typeface="Arial" pitchFamily="34" charset="0"/>
              </a:rPr>
              <a:t>	</a:t>
            </a:r>
            <a:r>
              <a:rPr lang="tr-TR" sz="2000" b="1" dirty="0" smtClean="0">
                <a:solidFill>
                  <a:srgbClr val="92D050"/>
                </a:solidFill>
                <a:latin typeface="Arial" pitchFamily="34" charset="0"/>
                <a:cs typeface="Arial" pitchFamily="34" charset="0"/>
              </a:rPr>
              <a:t>Dezavantajları</a:t>
            </a:r>
            <a:r>
              <a:rPr lang="tr-TR" sz="2000" b="1" dirty="0">
                <a:solidFill>
                  <a:schemeClr val="bg2">
                    <a:lumMod val="50000"/>
                  </a:schemeClr>
                </a:solidFill>
                <a:latin typeface="Arial" pitchFamily="34" charset="0"/>
                <a:cs typeface="Arial" pitchFamily="34" charset="0"/>
              </a:rPr>
              <a:t>:</a:t>
            </a:r>
            <a:endParaRPr lang="tr-TR" sz="2000" dirty="0">
              <a:solidFill>
                <a:schemeClr val="bg2">
                  <a:lumMod val="50000"/>
                </a:schemeClr>
              </a:solidFill>
              <a:latin typeface="Arial" pitchFamily="34" charset="0"/>
              <a:cs typeface="Arial" pitchFamily="34" charset="0"/>
            </a:endParaRPr>
          </a:p>
          <a:p>
            <a:pPr>
              <a:lnSpc>
                <a:spcPct val="90000"/>
              </a:lnSpc>
              <a:buFont typeface="Wingdings" pitchFamily="2" charset="2"/>
              <a:buChar char="Ø"/>
            </a:pPr>
            <a:r>
              <a:rPr lang="tr-TR" sz="2000" dirty="0">
                <a:latin typeface="Arial" pitchFamily="34" charset="0"/>
                <a:cs typeface="Arial" pitchFamily="34" charset="0"/>
              </a:rPr>
              <a:t>Azda olsa operasyon sırasında ağrı ve kaşıntı hissi.</a:t>
            </a:r>
          </a:p>
          <a:p>
            <a:pPr>
              <a:lnSpc>
                <a:spcPct val="90000"/>
              </a:lnSpc>
              <a:buFont typeface="Wingdings" pitchFamily="2" charset="2"/>
              <a:buChar char="Ø"/>
            </a:pPr>
            <a:r>
              <a:rPr lang="tr-TR" sz="2000" dirty="0">
                <a:latin typeface="Arial" pitchFamily="34" charset="0"/>
                <a:cs typeface="Arial" pitchFamily="34" charset="0"/>
              </a:rPr>
              <a:t>Hastanın asitli,tuzlu ve sıcak yiyeceklerden kaçınmadığı durumlarda ilk iki gün yanma hiss</a:t>
            </a:r>
            <a:r>
              <a:rPr lang="tr-TR" sz="2000" b="1" dirty="0">
                <a:latin typeface="Arial" pitchFamily="34" charset="0"/>
                <a:cs typeface="Arial" pitchFamily="34" charset="0"/>
              </a:rPr>
              <a:t>i</a:t>
            </a:r>
            <a:r>
              <a:rPr lang="tr-TR" sz="2000" b="1" dirty="0" smtClean="0">
                <a:latin typeface="Arial" pitchFamily="34" charset="0"/>
                <a:cs typeface="Arial" pitchFamily="34" charset="0"/>
              </a:rPr>
              <a:t>.</a:t>
            </a:r>
            <a:endParaRPr lang="tr-T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179388" y="292100"/>
            <a:ext cx="8964612" cy="1384300"/>
          </a:xfrm>
        </p:spPr>
        <p:txBody>
          <a:bodyPr/>
          <a:lstStyle/>
          <a:p>
            <a:r>
              <a:rPr lang="tr-TR" sz="4000" b="1" dirty="0" err="1">
                <a:solidFill>
                  <a:srgbClr val="99CCFF"/>
                </a:solidFill>
              </a:rPr>
              <a:t>Neomidyum</a:t>
            </a:r>
            <a:r>
              <a:rPr lang="tr-TR" sz="4000" b="1" dirty="0">
                <a:solidFill>
                  <a:srgbClr val="99CCFF"/>
                </a:solidFill>
              </a:rPr>
              <a:t>:YAG Lazer </a:t>
            </a:r>
            <a:r>
              <a:rPr lang="tr-TR" sz="4000" b="1" dirty="0" smtClean="0">
                <a:solidFill>
                  <a:srgbClr val="99CCFF"/>
                </a:solidFill>
              </a:rPr>
              <a:t/>
            </a:r>
            <a:br>
              <a:rPr lang="tr-TR" sz="4000" b="1" dirty="0" smtClean="0">
                <a:solidFill>
                  <a:srgbClr val="99CCFF"/>
                </a:solidFill>
              </a:rPr>
            </a:br>
            <a:r>
              <a:rPr lang="tr-TR" sz="2400" dirty="0" smtClean="0">
                <a:solidFill>
                  <a:srgbClr val="99CCFF"/>
                </a:solidFill>
              </a:rPr>
              <a:t>1064 </a:t>
            </a:r>
            <a:r>
              <a:rPr lang="tr-TR" sz="2400" dirty="0" err="1">
                <a:solidFill>
                  <a:srgbClr val="99CCFF"/>
                </a:solidFill>
              </a:rPr>
              <a:t>nm</a:t>
            </a:r>
            <a:r>
              <a:rPr lang="tr-TR" sz="2400" dirty="0">
                <a:solidFill>
                  <a:srgbClr val="99CCFF"/>
                </a:solidFill>
              </a:rPr>
              <a:t> dalga boyu</a:t>
            </a:r>
            <a:r>
              <a:rPr lang="tr-TR" sz="4000" dirty="0">
                <a:solidFill>
                  <a:srgbClr val="99CCFF"/>
                </a:solidFill>
              </a:rPr>
              <a:t> </a:t>
            </a:r>
          </a:p>
        </p:txBody>
      </p:sp>
      <p:sp>
        <p:nvSpPr>
          <p:cNvPr id="353283" name="Rectangle 3"/>
          <p:cNvSpPr>
            <a:spLocks noGrp="1" noChangeArrowheads="1"/>
          </p:cNvSpPr>
          <p:nvPr>
            <p:ph type="body" sz="half" idx="1"/>
          </p:nvPr>
        </p:nvSpPr>
        <p:spPr>
          <a:xfrm>
            <a:off x="642910" y="2143116"/>
            <a:ext cx="7286676" cy="1981200"/>
          </a:xfrm>
        </p:spPr>
        <p:txBody>
          <a:bodyPr/>
          <a:lstStyle/>
          <a:p>
            <a:pPr>
              <a:lnSpc>
                <a:spcPct val="90000"/>
              </a:lnSpc>
              <a:buNone/>
            </a:pPr>
            <a:r>
              <a:rPr lang="tr-TR" sz="2000" b="1" dirty="0">
                <a:solidFill>
                  <a:srgbClr val="92D050"/>
                </a:solidFill>
              </a:rPr>
              <a:t>Avantajları</a:t>
            </a:r>
            <a:r>
              <a:rPr lang="tr-TR" sz="2000" b="1" dirty="0">
                <a:solidFill>
                  <a:schemeClr val="bg2">
                    <a:lumMod val="50000"/>
                  </a:schemeClr>
                </a:solidFill>
              </a:rPr>
              <a:t>:</a:t>
            </a:r>
          </a:p>
          <a:p>
            <a:pPr>
              <a:lnSpc>
                <a:spcPct val="90000"/>
              </a:lnSpc>
            </a:pPr>
            <a:endParaRPr lang="tr-TR" sz="1600" dirty="0" smtClean="0"/>
          </a:p>
          <a:p>
            <a:pPr>
              <a:lnSpc>
                <a:spcPct val="90000"/>
              </a:lnSpc>
              <a:buFont typeface="Wingdings" pitchFamily="2" charset="2"/>
              <a:buChar char="Ø"/>
            </a:pPr>
            <a:r>
              <a:rPr lang="tr-TR" sz="2000" dirty="0" smtClean="0"/>
              <a:t>Hızlı olması.</a:t>
            </a:r>
            <a:endParaRPr lang="tr-TR" sz="2000" dirty="0"/>
          </a:p>
          <a:p>
            <a:pPr>
              <a:lnSpc>
                <a:spcPct val="90000"/>
              </a:lnSpc>
              <a:buFont typeface="Wingdings" pitchFamily="2" charset="2"/>
              <a:buChar char="Ø"/>
            </a:pPr>
            <a:r>
              <a:rPr lang="tr-TR" sz="2000" dirty="0"/>
              <a:t>İşlem sırasında ve post </a:t>
            </a:r>
            <a:r>
              <a:rPr lang="tr-TR" sz="2000" dirty="0" err="1"/>
              <a:t>operatif</a:t>
            </a:r>
            <a:r>
              <a:rPr lang="tr-TR" sz="2000" dirty="0"/>
              <a:t> minimal ağrı olması.</a:t>
            </a:r>
          </a:p>
          <a:p>
            <a:pPr>
              <a:lnSpc>
                <a:spcPct val="90000"/>
              </a:lnSpc>
              <a:buFont typeface="Wingdings" pitchFamily="2" charset="2"/>
              <a:buChar char="Ø"/>
            </a:pPr>
            <a:r>
              <a:rPr lang="tr-TR" sz="2000" dirty="0"/>
              <a:t>Lokal anestezi gerektirmemesi.</a:t>
            </a:r>
          </a:p>
        </p:txBody>
      </p:sp>
      <p:sp>
        <p:nvSpPr>
          <p:cNvPr id="353289" name="Rectangle 9"/>
          <p:cNvSpPr>
            <a:spLocks noChangeArrowheads="1"/>
          </p:cNvSpPr>
          <p:nvPr/>
        </p:nvSpPr>
        <p:spPr bwMode="auto">
          <a:xfrm>
            <a:off x="785786" y="4143380"/>
            <a:ext cx="6643734" cy="1938992"/>
          </a:xfrm>
          <a:prstGeom prst="rect">
            <a:avLst/>
          </a:prstGeom>
          <a:noFill/>
          <a:ln w="9525">
            <a:noFill/>
            <a:miter lim="800000"/>
            <a:headEnd/>
            <a:tailEnd/>
          </a:ln>
          <a:effectLst/>
        </p:spPr>
        <p:txBody>
          <a:bodyPr wrap="square">
            <a:spAutoFit/>
          </a:bodyPr>
          <a:lstStyle/>
          <a:p>
            <a:pPr fontAlgn="auto">
              <a:spcBef>
                <a:spcPts val="0"/>
              </a:spcBef>
              <a:spcAft>
                <a:spcPts val="0"/>
              </a:spcAft>
            </a:pPr>
            <a:r>
              <a:rPr lang="tr-TR" sz="2000" b="1" dirty="0">
                <a:solidFill>
                  <a:srgbClr val="92D050"/>
                </a:solidFill>
                <a:latin typeface="Book Antiqua"/>
                <a:cs typeface="+mn-cs"/>
              </a:rPr>
              <a:t>Dezavantajları</a:t>
            </a:r>
            <a:r>
              <a:rPr lang="tr-TR" sz="2000" b="1" dirty="0">
                <a:solidFill>
                  <a:srgbClr val="69676D">
                    <a:lumMod val="50000"/>
                  </a:srgbClr>
                </a:solidFill>
                <a:latin typeface="Book Antiqua"/>
                <a:cs typeface="+mn-cs"/>
              </a:rPr>
              <a:t>:</a:t>
            </a:r>
            <a:endParaRPr lang="tr-TR" sz="2000" dirty="0">
              <a:solidFill>
                <a:srgbClr val="69676D">
                  <a:lumMod val="50000"/>
                </a:srgbClr>
              </a:solidFill>
              <a:latin typeface="Book Antiqua"/>
              <a:cs typeface="+mn-cs"/>
            </a:endParaRPr>
          </a:p>
          <a:p>
            <a:pPr fontAlgn="auto">
              <a:spcBef>
                <a:spcPts val="0"/>
              </a:spcBef>
              <a:spcAft>
                <a:spcPts val="0"/>
              </a:spcAft>
              <a:buSzPct val="50000"/>
              <a:buFont typeface="Wingdings" pitchFamily="2" charset="2"/>
              <a:buChar char="Ø"/>
            </a:pPr>
            <a:r>
              <a:rPr lang="tr-TR" sz="2000" dirty="0" smtClean="0">
                <a:solidFill>
                  <a:prstClr val="white"/>
                </a:solidFill>
                <a:latin typeface="Book Antiqua"/>
                <a:cs typeface="+mn-cs"/>
              </a:rPr>
              <a:t>Operasyon </a:t>
            </a:r>
            <a:r>
              <a:rPr lang="tr-TR" sz="2000" dirty="0">
                <a:solidFill>
                  <a:prstClr val="white"/>
                </a:solidFill>
                <a:latin typeface="Book Antiqua"/>
                <a:cs typeface="+mn-cs"/>
              </a:rPr>
              <a:t>sırasında duman ve koku oluşması.</a:t>
            </a:r>
          </a:p>
          <a:p>
            <a:pPr fontAlgn="auto">
              <a:spcBef>
                <a:spcPts val="0"/>
              </a:spcBef>
              <a:spcAft>
                <a:spcPts val="0"/>
              </a:spcAft>
              <a:buFont typeface="Wingdings" pitchFamily="2" charset="2"/>
              <a:buChar char="Ø"/>
            </a:pPr>
            <a:endParaRPr lang="tr-TR" sz="2000" dirty="0" smtClean="0">
              <a:solidFill>
                <a:prstClr val="white"/>
              </a:solidFill>
              <a:latin typeface="Book Antiqua"/>
              <a:cs typeface="+mn-cs"/>
            </a:endParaRPr>
          </a:p>
          <a:p>
            <a:pPr fontAlgn="auto">
              <a:spcBef>
                <a:spcPts val="0"/>
              </a:spcBef>
              <a:spcAft>
                <a:spcPts val="0"/>
              </a:spcAft>
              <a:buSzPct val="50000"/>
              <a:buFont typeface="Wingdings" pitchFamily="2" charset="2"/>
              <a:buChar char="Ø"/>
            </a:pPr>
            <a:r>
              <a:rPr lang="tr-TR" sz="2000" dirty="0" smtClean="0">
                <a:solidFill>
                  <a:prstClr val="white"/>
                </a:solidFill>
                <a:latin typeface="Book Antiqua"/>
                <a:cs typeface="+mn-cs"/>
              </a:rPr>
              <a:t>İnce </a:t>
            </a:r>
            <a:r>
              <a:rPr lang="tr-TR" sz="2000" dirty="0">
                <a:solidFill>
                  <a:prstClr val="white"/>
                </a:solidFill>
                <a:latin typeface="Book Antiqua"/>
                <a:cs typeface="+mn-cs"/>
              </a:rPr>
              <a:t>ve yumuşak dokularda altta kemik dokuda termal hasara sebep olabilir</a:t>
            </a:r>
          </a:p>
          <a:p>
            <a:pPr fontAlgn="auto">
              <a:spcBef>
                <a:spcPts val="0"/>
              </a:spcBef>
              <a:spcAft>
                <a:spcPts val="0"/>
              </a:spcAft>
            </a:pPr>
            <a:r>
              <a:rPr lang="tr-TR" sz="2000" dirty="0">
                <a:solidFill>
                  <a:prstClr val="white"/>
                </a:solidFill>
                <a:latin typeface="Book Antiqua"/>
                <a:cs typeface="+mn-cs"/>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99CCFF"/>
                </a:solidFill>
              </a:rPr>
              <a:t>Diyot Lazer</a:t>
            </a:r>
            <a:endParaRPr lang="tr-TR" dirty="0">
              <a:solidFill>
                <a:srgbClr val="99CCFF"/>
              </a:solidFill>
            </a:endParaRPr>
          </a:p>
        </p:txBody>
      </p:sp>
      <p:sp>
        <p:nvSpPr>
          <p:cNvPr id="12" name="11 Metin kutusu"/>
          <p:cNvSpPr txBox="1"/>
          <p:nvPr/>
        </p:nvSpPr>
        <p:spPr>
          <a:xfrm>
            <a:off x="642910" y="1928802"/>
            <a:ext cx="4786346" cy="3477875"/>
          </a:xfrm>
          <a:prstGeom prst="rect">
            <a:avLst/>
          </a:prstGeom>
          <a:noFill/>
        </p:spPr>
        <p:txBody>
          <a:bodyPr wrap="square" rtlCol="0">
            <a:spAutoFit/>
          </a:bodyPr>
          <a:lstStyle/>
          <a:p>
            <a:pPr fontAlgn="auto">
              <a:spcBef>
                <a:spcPts val="0"/>
              </a:spcBef>
              <a:spcAft>
                <a:spcPts val="0"/>
              </a:spcAft>
            </a:pPr>
            <a:r>
              <a:rPr lang="tr-TR" sz="2000" dirty="0" err="1" smtClean="0">
                <a:solidFill>
                  <a:prstClr val="white"/>
                </a:solidFill>
                <a:latin typeface="Book Antiqua"/>
                <a:cs typeface="+mn-cs"/>
              </a:rPr>
              <a:t>Nd</a:t>
            </a:r>
            <a:r>
              <a:rPr lang="tr-TR" sz="2000" dirty="0" smtClean="0">
                <a:solidFill>
                  <a:prstClr val="white"/>
                </a:solidFill>
                <a:latin typeface="Book Antiqua"/>
                <a:cs typeface="+mn-cs"/>
              </a:rPr>
              <a:t> YAG Lazer ile benzer şekilde çalışmaktadır ancak bir lazer kristali yerine bir </a:t>
            </a:r>
            <a:r>
              <a:rPr lang="tr-TR" sz="2000" dirty="0" err="1" smtClean="0">
                <a:solidFill>
                  <a:prstClr val="white"/>
                </a:solidFill>
                <a:latin typeface="Book Antiqua"/>
                <a:cs typeface="+mn-cs"/>
              </a:rPr>
              <a:t>diode</a:t>
            </a:r>
            <a:r>
              <a:rPr lang="tr-TR" sz="2000" dirty="0" smtClean="0">
                <a:solidFill>
                  <a:prstClr val="white"/>
                </a:solidFill>
                <a:latin typeface="Book Antiqua"/>
                <a:cs typeface="+mn-cs"/>
              </a:rPr>
              <a:t> lambası barındırdıkları için maliyeti </a:t>
            </a:r>
            <a:r>
              <a:rPr lang="tr-TR" sz="2000" dirty="0" err="1" smtClean="0">
                <a:solidFill>
                  <a:prstClr val="white"/>
                </a:solidFill>
                <a:latin typeface="Book Antiqua"/>
                <a:cs typeface="+mn-cs"/>
              </a:rPr>
              <a:t>Nd</a:t>
            </a:r>
            <a:r>
              <a:rPr lang="tr-TR" sz="2000" dirty="0" smtClean="0">
                <a:solidFill>
                  <a:prstClr val="white"/>
                </a:solidFill>
                <a:latin typeface="Book Antiqua"/>
                <a:cs typeface="+mn-cs"/>
              </a:rPr>
              <a:t> YAG lazerle göre daha düşüktür bu sebepten diş kliniklerinde </a:t>
            </a:r>
            <a:r>
              <a:rPr lang="tr-TR" sz="2000" dirty="0" err="1" smtClean="0">
                <a:solidFill>
                  <a:prstClr val="white"/>
                </a:solidFill>
                <a:latin typeface="Book Antiqua"/>
                <a:cs typeface="+mn-cs"/>
              </a:rPr>
              <a:t>nisbeten</a:t>
            </a:r>
            <a:r>
              <a:rPr lang="tr-TR" sz="2000" dirty="0" smtClean="0">
                <a:solidFill>
                  <a:prstClr val="white"/>
                </a:solidFill>
                <a:latin typeface="Book Antiqua"/>
                <a:cs typeface="+mn-cs"/>
              </a:rPr>
              <a:t> daha yaygındırlar doku içinde 0.5 mm gibi </a:t>
            </a:r>
            <a:r>
              <a:rPr lang="tr-TR" sz="2000" dirty="0" err="1" smtClean="0">
                <a:solidFill>
                  <a:prstClr val="white"/>
                </a:solidFill>
                <a:latin typeface="Book Antiqua"/>
                <a:cs typeface="+mn-cs"/>
              </a:rPr>
              <a:t>Nd</a:t>
            </a:r>
            <a:r>
              <a:rPr lang="tr-TR" sz="2000" dirty="0" smtClean="0">
                <a:solidFill>
                  <a:prstClr val="white"/>
                </a:solidFill>
                <a:latin typeface="Book Antiqua"/>
                <a:cs typeface="+mn-cs"/>
              </a:rPr>
              <a:t> YAG lazerin yarısı kadar etki mesafesi vardır diğer bir dezavantajı kullanım sırasında yüksek ısı açığa çıkardıkları için dokular da hasara sebep olabilir. </a:t>
            </a:r>
            <a:endParaRPr lang="tr-TR" sz="2000" dirty="0">
              <a:solidFill>
                <a:prstClr val="white"/>
              </a:solidFill>
              <a:latin typeface="Book Antiqua"/>
              <a:cs typeface="+mn-cs"/>
            </a:endParaRPr>
          </a:p>
        </p:txBody>
      </p:sp>
      <p:pic>
        <p:nvPicPr>
          <p:cNvPr id="45059" name="Picture 3" descr="C:\Users\wista\Desktop\seminer ön çalışma\smartyA900.jpg"/>
          <p:cNvPicPr>
            <a:picLocks noChangeAspect="1" noChangeArrowheads="1"/>
          </p:cNvPicPr>
          <p:nvPr/>
        </p:nvPicPr>
        <p:blipFill>
          <a:blip r:embed="rId3" cstate="print"/>
          <a:srcRect b="14893"/>
          <a:stretch>
            <a:fillRect/>
          </a:stretch>
        </p:blipFill>
        <p:spPr bwMode="auto">
          <a:xfrm>
            <a:off x="5715008" y="2071678"/>
            <a:ext cx="2797969" cy="335758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tr-TR" b="1" dirty="0">
                <a:solidFill>
                  <a:srgbClr val="99CCFF"/>
                </a:solidFill>
              </a:rPr>
              <a:t>CO</a:t>
            </a:r>
            <a:r>
              <a:rPr lang="tr-TR" sz="1800" b="1" dirty="0">
                <a:solidFill>
                  <a:srgbClr val="99CCFF"/>
                </a:solidFill>
              </a:rPr>
              <a:t>2</a:t>
            </a:r>
            <a:r>
              <a:rPr lang="tr-TR" b="1" dirty="0">
                <a:solidFill>
                  <a:srgbClr val="99CCFF"/>
                </a:solidFill>
              </a:rPr>
              <a:t> </a:t>
            </a:r>
            <a:r>
              <a:rPr lang="tr-TR" b="1" dirty="0" smtClean="0">
                <a:solidFill>
                  <a:srgbClr val="99CCFF"/>
                </a:solidFill>
              </a:rPr>
              <a:t>Lazer</a:t>
            </a:r>
            <a:br>
              <a:rPr lang="tr-TR" b="1" dirty="0" smtClean="0">
                <a:solidFill>
                  <a:srgbClr val="99CCFF"/>
                </a:solidFill>
              </a:rPr>
            </a:br>
            <a:r>
              <a:rPr lang="tr-TR" sz="2400" dirty="0" smtClean="0">
                <a:solidFill>
                  <a:srgbClr val="99CCFF"/>
                </a:solidFill>
              </a:rPr>
              <a:t>10.600 </a:t>
            </a:r>
            <a:r>
              <a:rPr lang="tr-TR" sz="2400" dirty="0" err="1">
                <a:solidFill>
                  <a:srgbClr val="99CCFF"/>
                </a:solidFill>
              </a:rPr>
              <a:t>nm</a:t>
            </a:r>
            <a:r>
              <a:rPr lang="tr-TR" sz="2400" dirty="0">
                <a:solidFill>
                  <a:srgbClr val="99CCFF"/>
                </a:solidFill>
              </a:rPr>
              <a:t> dalga </a:t>
            </a:r>
            <a:r>
              <a:rPr lang="tr-TR" sz="2400" dirty="0" smtClean="0">
                <a:solidFill>
                  <a:srgbClr val="99CCFF"/>
                </a:solidFill>
              </a:rPr>
              <a:t>boyu</a:t>
            </a:r>
            <a:endParaRPr lang="tr-TR" sz="2400" dirty="0">
              <a:solidFill>
                <a:srgbClr val="99CCFF"/>
              </a:solidFill>
            </a:endParaRPr>
          </a:p>
        </p:txBody>
      </p:sp>
      <p:sp>
        <p:nvSpPr>
          <p:cNvPr id="354307" name="Rectangle 3"/>
          <p:cNvSpPr>
            <a:spLocks noGrp="1" noChangeArrowheads="1"/>
          </p:cNvSpPr>
          <p:nvPr>
            <p:ph type="body" sz="half" idx="1"/>
          </p:nvPr>
        </p:nvSpPr>
        <p:spPr>
          <a:xfrm>
            <a:off x="457200" y="2928934"/>
            <a:ext cx="3043230" cy="3201991"/>
          </a:xfrm>
        </p:spPr>
        <p:txBody>
          <a:bodyPr>
            <a:normAutofit fontScale="77500" lnSpcReduction="20000"/>
          </a:bodyPr>
          <a:lstStyle/>
          <a:p>
            <a:pPr>
              <a:buNone/>
            </a:pPr>
            <a:r>
              <a:rPr lang="tr-TR" b="1" dirty="0" smtClean="0">
                <a:solidFill>
                  <a:schemeClr val="bg2">
                    <a:lumMod val="50000"/>
                  </a:schemeClr>
                </a:solidFill>
              </a:rPr>
              <a:t>	</a:t>
            </a:r>
            <a:r>
              <a:rPr lang="tr-TR" b="1" dirty="0" smtClean="0">
                <a:solidFill>
                  <a:srgbClr val="92D050"/>
                </a:solidFill>
              </a:rPr>
              <a:t>Avantajları</a:t>
            </a:r>
            <a:r>
              <a:rPr lang="tr-TR" b="1" dirty="0">
                <a:solidFill>
                  <a:schemeClr val="bg2">
                    <a:lumMod val="50000"/>
                  </a:schemeClr>
                </a:solidFill>
              </a:rPr>
              <a:t>:</a:t>
            </a:r>
            <a:endParaRPr lang="tr-TR" dirty="0">
              <a:solidFill>
                <a:schemeClr val="bg2">
                  <a:lumMod val="50000"/>
                </a:schemeClr>
              </a:solidFill>
            </a:endParaRPr>
          </a:p>
          <a:p>
            <a:pPr>
              <a:buFont typeface="Wingdings" pitchFamily="2" charset="2"/>
              <a:buChar char="Ø"/>
            </a:pPr>
            <a:r>
              <a:rPr lang="tr-TR" dirty="0" err="1"/>
              <a:t>Hemostazın</a:t>
            </a:r>
            <a:r>
              <a:rPr lang="tr-TR" dirty="0"/>
              <a:t> iyi </a:t>
            </a:r>
            <a:r>
              <a:rPr lang="tr-TR" dirty="0" smtClean="0"/>
              <a:t>sağlanmasına bağlı olarak </a:t>
            </a:r>
            <a:r>
              <a:rPr lang="tr-TR" dirty="0"/>
              <a:t>kuru bir operasyon </a:t>
            </a:r>
            <a:r>
              <a:rPr lang="tr-TR" dirty="0" smtClean="0"/>
              <a:t>sahası</a:t>
            </a:r>
            <a:r>
              <a:rPr lang="tr-TR" dirty="0"/>
              <a:t>.</a:t>
            </a:r>
          </a:p>
          <a:p>
            <a:pPr>
              <a:buFont typeface="Wingdings" pitchFamily="2" charset="2"/>
              <a:buChar char="Ø"/>
            </a:pPr>
            <a:r>
              <a:rPr lang="tr-TR" dirty="0"/>
              <a:t>İyileşme süresinde azalmış ağrı.</a:t>
            </a:r>
          </a:p>
          <a:p>
            <a:pPr>
              <a:buFont typeface="Wingdings" pitchFamily="2" charset="2"/>
              <a:buChar char="Ø"/>
            </a:pPr>
            <a:r>
              <a:rPr lang="tr-TR" dirty="0"/>
              <a:t>Minimal </a:t>
            </a:r>
            <a:r>
              <a:rPr lang="tr-TR" dirty="0" err="1"/>
              <a:t>skar</a:t>
            </a:r>
            <a:r>
              <a:rPr lang="tr-TR" dirty="0"/>
              <a:t> dokusu.</a:t>
            </a:r>
          </a:p>
        </p:txBody>
      </p:sp>
      <p:sp>
        <p:nvSpPr>
          <p:cNvPr id="354308" name="Rectangle 4"/>
          <p:cNvSpPr>
            <a:spLocks noGrp="1" noChangeArrowheads="1"/>
          </p:cNvSpPr>
          <p:nvPr>
            <p:ph type="body" sz="half" idx="2"/>
          </p:nvPr>
        </p:nvSpPr>
        <p:spPr>
          <a:xfrm>
            <a:off x="4646613" y="2928934"/>
            <a:ext cx="3282973" cy="3201991"/>
          </a:xfrm>
        </p:spPr>
        <p:txBody>
          <a:bodyPr>
            <a:normAutofit fontScale="85000" lnSpcReduction="20000"/>
          </a:bodyPr>
          <a:lstStyle/>
          <a:p>
            <a:pPr>
              <a:buNone/>
            </a:pPr>
            <a:r>
              <a:rPr lang="tr-TR" b="1" dirty="0" smtClean="0">
                <a:solidFill>
                  <a:schemeClr val="bg2">
                    <a:lumMod val="50000"/>
                  </a:schemeClr>
                </a:solidFill>
              </a:rPr>
              <a:t>	</a:t>
            </a:r>
            <a:r>
              <a:rPr lang="tr-TR" b="1" dirty="0" smtClean="0">
                <a:solidFill>
                  <a:srgbClr val="92D050"/>
                </a:solidFill>
              </a:rPr>
              <a:t>Dezavantajları</a:t>
            </a:r>
            <a:r>
              <a:rPr lang="tr-TR" b="1" dirty="0" smtClean="0">
                <a:solidFill>
                  <a:schemeClr val="bg2">
                    <a:lumMod val="50000"/>
                  </a:schemeClr>
                </a:solidFill>
              </a:rPr>
              <a:t>:</a:t>
            </a:r>
            <a:endParaRPr lang="tr-TR" dirty="0">
              <a:solidFill>
                <a:schemeClr val="bg2">
                  <a:lumMod val="50000"/>
                </a:schemeClr>
              </a:solidFill>
            </a:endParaRPr>
          </a:p>
          <a:p>
            <a:pPr>
              <a:buFont typeface="Wingdings" pitchFamily="2" charset="2"/>
              <a:buChar char="Ø"/>
            </a:pPr>
            <a:r>
              <a:rPr lang="tr-TR" dirty="0"/>
              <a:t>Konvansiyonel yöntemlere göre uzamış yara iyileşmesi</a:t>
            </a:r>
          </a:p>
          <a:p>
            <a:pPr>
              <a:buFont typeface="Wingdings" pitchFamily="2" charset="2"/>
              <a:buChar char="Ø"/>
            </a:pPr>
            <a:r>
              <a:rPr lang="tr-TR" dirty="0"/>
              <a:t>Duruş </a:t>
            </a:r>
            <a:r>
              <a:rPr lang="tr-TR" dirty="0" smtClean="0"/>
              <a:t>buharlaşmasının </a:t>
            </a:r>
            <a:r>
              <a:rPr lang="tr-TR" dirty="0"/>
              <a:t>belirlenmesi gereken nokta başarıyı etkiler. </a:t>
            </a:r>
          </a:p>
        </p:txBody>
      </p:sp>
      <p:sp>
        <p:nvSpPr>
          <p:cNvPr id="5" name="4 Metin kutusu"/>
          <p:cNvSpPr txBox="1"/>
          <p:nvPr/>
        </p:nvSpPr>
        <p:spPr>
          <a:xfrm>
            <a:off x="357158" y="1500174"/>
            <a:ext cx="8501122" cy="1200329"/>
          </a:xfrm>
          <a:prstGeom prst="rect">
            <a:avLst/>
          </a:prstGeom>
          <a:noFill/>
        </p:spPr>
        <p:txBody>
          <a:bodyPr wrap="square" rtlCol="0">
            <a:spAutoFit/>
          </a:bodyPr>
          <a:lstStyle/>
          <a:p>
            <a:pPr fontAlgn="auto">
              <a:spcBef>
                <a:spcPts val="0"/>
              </a:spcBef>
              <a:spcAft>
                <a:spcPts val="0"/>
              </a:spcAft>
            </a:pPr>
            <a:r>
              <a:rPr lang="tr-TR" dirty="0" smtClean="0">
                <a:solidFill>
                  <a:prstClr val="white"/>
                </a:solidFill>
                <a:latin typeface="Book Antiqua"/>
                <a:cs typeface="+mn-cs"/>
              </a:rPr>
              <a:t>Daha çok cerrahi işlemlerde dokuyu kesmek amacı ile kullanılır. Bu lazerin yaptığı </a:t>
            </a:r>
            <a:r>
              <a:rPr lang="tr-TR" dirty="0" err="1" smtClean="0">
                <a:solidFill>
                  <a:prstClr val="white"/>
                </a:solidFill>
                <a:latin typeface="Book Antiqua"/>
                <a:cs typeface="+mn-cs"/>
              </a:rPr>
              <a:t>kesilerin</a:t>
            </a:r>
            <a:r>
              <a:rPr lang="tr-TR" dirty="0" smtClean="0">
                <a:solidFill>
                  <a:prstClr val="white"/>
                </a:solidFill>
                <a:latin typeface="Book Antiqua"/>
                <a:cs typeface="+mn-cs"/>
              </a:rPr>
              <a:t> iyileşmesi oldukça yavaştır. Kesi yüzeyinde karbonizasyon denilen etkiye sahiptir.</a:t>
            </a:r>
          </a:p>
          <a:p>
            <a:pPr fontAlgn="auto">
              <a:spcBef>
                <a:spcPts val="0"/>
              </a:spcBef>
              <a:spcAft>
                <a:spcPts val="0"/>
              </a:spcAft>
            </a:pPr>
            <a:endParaRPr lang="tr-TR" dirty="0">
              <a:solidFill>
                <a:prstClr val="white"/>
              </a:solidFill>
              <a:latin typeface="Book Antiqu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0"/>
            <a:ext cx="8229600" cy="908720"/>
          </a:xfrm>
        </p:spPr>
        <p:txBody>
          <a:bodyPr/>
          <a:lstStyle/>
          <a:p>
            <a:r>
              <a:rPr lang="tr-TR" dirty="0" smtClean="0">
                <a:solidFill>
                  <a:srgbClr val="99CCFF"/>
                </a:solidFill>
              </a:rPr>
              <a:t>Lazer güvenliği</a:t>
            </a:r>
            <a:endParaRPr lang="tr-TR" dirty="0">
              <a:solidFill>
                <a:srgbClr val="99CCFF"/>
              </a:solidFill>
            </a:endParaRPr>
          </a:p>
        </p:txBody>
      </p:sp>
      <p:sp>
        <p:nvSpPr>
          <p:cNvPr id="3" name="2 İçerik Yer Tutucusu"/>
          <p:cNvSpPr>
            <a:spLocks noGrp="1"/>
          </p:cNvSpPr>
          <p:nvPr>
            <p:ph idx="1"/>
          </p:nvPr>
        </p:nvSpPr>
        <p:spPr>
          <a:xfrm>
            <a:off x="179512" y="764704"/>
            <a:ext cx="8686800" cy="6768752"/>
          </a:xfrm>
        </p:spPr>
        <p:txBody>
          <a:bodyPr>
            <a:normAutofit fontScale="40000" lnSpcReduction="20000"/>
          </a:bodyPr>
          <a:lstStyle/>
          <a:p>
            <a:pPr algn="just">
              <a:buFont typeface="Wingdings" pitchFamily="2" charset="2"/>
              <a:buChar char="Ø"/>
            </a:pPr>
            <a:r>
              <a:rPr lang="tr-TR" sz="5000" dirty="0" smtClean="0">
                <a:latin typeface="Arial" pitchFamily="34" charset="0"/>
                <a:cs typeface="Arial" pitchFamily="34" charset="0"/>
              </a:rPr>
              <a:t>En  önemli  risk  direk  ya da  yansıyan  lazer  ışınlarına  bağlı  gelişen  göz  hasarlarıdır. CO</a:t>
            </a:r>
            <a:r>
              <a:rPr lang="tr-TR" sz="5000" baseline="-25000" dirty="0" smtClean="0">
                <a:latin typeface="Arial" pitchFamily="34" charset="0"/>
                <a:cs typeface="Arial" pitchFamily="34" charset="0"/>
              </a:rPr>
              <a:t>2</a:t>
            </a:r>
            <a:r>
              <a:rPr lang="tr-TR" sz="5000" dirty="0" smtClean="0">
                <a:latin typeface="Arial" pitchFamily="34" charset="0"/>
                <a:cs typeface="Arial" pitchFamily="34" charset="0"/>
              </a:rPr>
              <a:t>  lazer  korneada  hasar  yaratırken,  </a:t>
            </a:r>
            <a:r>
              <a:rPr lang="tr-TR" sz="5000" dirty="0" err="1" smtClean="0">
                <a:latin typeface="Arial" pitchFamily="34" charset="0"/>
                <a:cs typeface="Arial" pitchFamily="34" charset="0"/>
              </a:rPr>
              <a:t>Nd</a:t>
            </a:r>
            <a:r>
              <a:rPr lang="tr-TR" sz="5000" dirty="0" smtClean="0">
                <a:latin typeface="Arial" pitchFamily="34" charset="0"/>
                <a:cs typeface="Arial" pitchFamily="34" charset="0"/>
              </a:rPr>
              <a:t>:YAG  lazer  ve    Argon   ise  </a:t>
            </a:r>
            <a:r>
              <a:rPr lang="tr-TR" sz="5000" dirty="0" err="1" smtClean="0">
                <a:latin typeface="Arial" pitchFamily="34" charset="0"/>
                <a:cs typeface="Arial" pitchFamily="34" charset="0"/>
              </a:rPr>
              <a:t>penetre</a:t>
            </a:r>
            <a:r>
              <a:rPr lang="tr-TR" sz="5000" dirty="0" smtClean="0">
                <a:latin typeface="Arial" pitchFamily="34" charset="0"/>
                <a:cs typeface="Arial" pitchFamily="34" charset="0"/>
              </a:rPr>
              <a:t>  olarak    </a:t>
            </a:r>
            <a:r>
              <a:rPr lang="tr-TR" sz="5000" dirty="0" err="1" smtClean="0">
                <a:latin typeface="Arial" pitchFamily="34" charset="0"/>
                <a:cs typeface="Arial" pitchFamily="34" charset="0"/>
              </a:rPr>
              <a:t>retinal</a:t>
            </a:r>
            <a:r>
              <a:rPr lang="tr-TR" sz="5000" dirty="0" smtClean="0">
                <a:latin typeface="Arial" pitchFamily="34" charset="0"/>
                <a:cs typeface="Arial" pitchFamily="34" charset="0"/>
              </a:rPr>
              <a:t>  hasar,  hatta  körlüğe  neden  olabilmektedir.  Tüm  personelde,  hatta  hasta  uyanıksa  optik  koruma  olmalı,   operasyon  sahasındaki  camlar  örtülü  ve  kapılar  kapalı  olmalıdır. CO</a:t>
            </a:r>
            <a:r>
              <a:rPr lang="tr-TR" sz="5000" baseline="-25000" dirty="0" smtClean="0">
                <a:latin typeface="Arial" pitchFamily="34" charset="0"/>
                <a:cs typeface="Arial" pitchFamily="34" charset="0"/>
              </a:rPr>
              <a:t>2</a:t>
            </a:r>
            <a:r>
              <a:rPr lang="tr-TR" sz="5000" dirty="0" smtClean="0">
                <a:latin typeface="Arial" pitchFamily="34" charset="0"/>
                <a:cs typeface="Arial" pitchFamily="34" charset="0"/>
              </a:rPr>
              <a:t>   lazerler tüm cam ve plastik lenslerde filtre olabilirken,  diğer  lazerler  değişen dalga boylarına göre  özel  renkli  gözlüklere  ihtiyaç  gösterirler. Cerrahi  sahadaki  örtüler  ve  gazlarda  ateşten  korunmak  için  ıslak  olmalıdırlar. Aksi takdirde  özellikle  CO</a:t>
            </a:r>
            <a:r>
              <a:rPr lang="tr-TR" sz="5000" baseline="-25000" dirty="0" smtClean="0">
                <a:latin typeface="Arial" pitchFamily="34" charset="0"/>
                <a:cs typeface="Arial" pitchFamily="34" charset="0"/>
              </a:rPr>
              <a:t>2</a:t>
            </a:r>
            <a:r>
              <a:rPr lang="tr-TR" sz="5000" dirty="0" smtClean="0">
                <a:latin typeface="Arial" pitchFamily="34" charset="0"/>
                <a:cs typeface="Arial" pitchFamily="34" charset="0"/>
              </a:rPr>
              <a:t>  lazerler  ile  kuru  gazlı  bezler  derhal alev  alır. Her ihtimale  karşı  bolca </a:t>
            </a:r>
            <a:r>
              <a:rPr lang="tr-TR" sz="5000" dirty="0" err="1" smtClean="0">
                <a:latin typeface="Arial" pitchFamily="34" charset="0"/>
                <a:cs typeface="Arial" pitchFamily="34" charset="0"/>
              </a:rPr>
              <a:t>irrigasyon</a:t>
            </a:r>
            <a:r>
              <a:rPr lang="tr-TR" sz="5000" dirty="0" smtClean="0">
                <a:latin typeface="Arial" pitchFamily="34" charset="0"/>
                <a:cs typeface="Arial" pitchFamily="34" charset="0"/>
              </a:rPr>
              <a:t>  solüsyonu  hemen yakınında bulunmalıdır. Ayrıca cihazların gaz kaçağı açısından düzenli olarak kontrol edilmesi gerekmektedir.</a:t>
            </a:r>
            <a:endParaRPr lang="tr-TR" sz="5000" b="1" dirty="0" smtClean="0">
              <a:latin typeface="Arial" pitchFamily="34" charset="0"/>
              <a:cs typeface="Arial" pitchFamily="34" charset="0"/>
            </a:endParaRPr>
          </a:p>
          <a:p>
            <a:pPr algn="just">
              <a:buFont typeface="Wingdings" pitchFamily="2" charset="2"/>
              <a:buChar char="Ø"/>
            </a:pPr>
            <a:r>
              <a:rPr lang="tr-TR" sz="5000" dirty="0" smtClean="0">
                <a:latin typeface="Arial" pitchFamily="34" charset="0"/>
                <a:cs typeface="Arial" pitchFamily="34" charset="0"/>
              </a:rPr>
              <a:t>Oral  </a:t>
            </a:r>
            <a:r>
              <a:rPr lang="tr-TR" sz="5000" dirty="0" err="1" smtClean="0">
                <a:latin typeface="Arial" pitchFamily="34" charset="0"/>
                <a:cs typeface="Arial" pitchFamily="34" charset="0"/>
              </a:rPr>
              <a:t>kavite</a:t>
            </a:r>
            <a:r>
              <a:rPr lang="tr-TR" sz="5000" dirty="0" smtClean="0">
                <a:latin typeface="Arial" pitchFamily="34" charset="0"/>
                <a:cs typeface="Arial" pitchFamily="34" charset="0"/>
              </a:rPr>
              <a:t> içinde çalışıldığında  kesinlikle  </a:t>
            </a:r>
            <a:r>
              <a:rPr lang="tr-TR" sz="5000" dirty="0" err="1" smtClean="0">
                <a:latin typeface="Arial" pitchFamily="34" charset="0"/>
                <a:cs typeface="Arial" pitchFamily="34" charset="0"/>
              </a:rPr>
              <a:t>endotrakeal</a:t>
            </a:r>
            <a:r>
              <a:rPr lang="tr-TR" sz="5000" dirty="0" smtClean="0">
                <a:latin typeface="Arial" pitchFamily="34" charset="0"/>
                <a:cs typeface="Arial" pitchFamily="34" charset="0"/>
              </a:rPr>
              <a:t>  tüpler  kullanılmamalıdır.  Bu amaçla  norton  </a:t>
            </a:r>
            <a:r>
              <a:rPr lang="tr-TR" sz="5000" dirty="0" err="1" smtClean="0">
                <a:latin typeface="Arial" pitchFamily="34" charset="0"/>
                <a:cs typeface="Arial" pitchFamily="34" charset="0"/>
              </a:rPr>
              <a:t>fleksible</a:t>
            </a:r>
            <a:r>
              <a:rPr lang="tr-TR" sz="5000" dirty="0" smtClean="0">
                <a:latin typeface="Arial" pitchFamily="34" charset="0"/>
                <a:cs typeface="Arial" pitchFamily="34" charset="0"/>
              </a:rPr>
              <a:t>  metal  tüpler,  metal  kağıda sarılı  lastik  tüpler  veya  lazere dayanıklı  diğer  tüpler  kullanılmalıdır.</a:t>
            </a:r>
            <a:endParaRPr lang="tr-TR" sz="5000" b="1" dirty="0" smtClean="0">
              <a:latin typeface="Arial" pitchFamily="34" charset="0"/>
              <a:cs typeface="Arial" pitchFamily="34" charset="0"/>
            </a:endParaRPr>
          </a:p>
          <a:p>
            <a:pPr algn="just">
              <a:buFont typeface="Wingdings" pitchFamily="2" charset="2"/>
              <a:buChar char="Ø"/>
            </a:pPr>
            <a:r>
              <a:rPr lang="tr-TR" sz="5000" dirty="0" smtClean="0">
                <a:latin typeface="Arial" pitchFamily="34" charset="0"/>
                <a:cs typeface="Arial" pitchFamily="34" charset="0"/>
              </a:rPr>
              <a:t>Yansıyan  lazer enerjisinin  önlenmesi  için  tüm  aletler  </a:t>
            </a:r>
            <a:r>
              <a:rPr lang="tr-TR" sz="5000" dirty="0" err="1" smtClean="0">
                <a:latin typeface="Arial" pitchFamily="34" charset="0"/>
                <a:cs typeface="Arial" pitchFamily="34" charset="0"/>
              </a:rPr>
              <a:t>ebonize</a:t>
            </a:r>
            <a:r>
              <a:rPr lang="tr-TR" sz="5000" dirty="0" smtClean="0">
                <a:latin typeface="Arial" pitchFamily="34" charset="0"/>
                <a:cs typeface="Arial" pitchFamily="34" charset="0"/>
              </a:rPr>
              <a:t>  olmalı, oral  </a:t>
            </a:r>
            <a:r>
              <a:rPr lang="tr-TR" sz="5000" dirty="0" err="1" smtClean="0">
                <a:latin typeface="Arial" pitchFamily="34" charset="0"/>
                <a:cs typeface="Arial" pitchFamily="34" charset="0"/>
              </a:rPr>
              <a:t>kavitedeki</a:t>
            </a:r>
            <a:r>
              <a:rPr lang="tr-TR" sz="5000" dirty="0" smtClean="0">
                <a:latin typeface="Arial" pitchFamily="34" charset="0"/>
                <a:cs typeface="Arial" pitchFamily="34" charset="0"/>
              </a:rPr>
              <a:t>  komşu  dokular  uygun  şekilde  korunmalıdır.  Bunun  dışında CO</a:t>
            </a:r>
            <a:r>
              <a:rPr lang="tr-TR" sz="5000" baseline="-25000" dirty="0" smtClean="0">
                <a:latin typeface="Arial" pitchFamily="34" charset="0"/>
                <a:cs typeface="Arial" pitchFamily="34" charset="0"/>
              </a:rPr>
              <a:t>2</a:t>
            </a:r>
            <a:r>
              <a:rPr lang="tr-TR" sz="5000" dirty="0" smtClean="0">
                <a:latin typeface="Arial" pitchFamily="34" charset="0"/>
                <a:cs typeface="Arial" pitchFamily="34" charset="0"/>
              </a:rPr>
              <a:t>  lazer ile doku buharlaştırılması  sırasında  meydana  gelen  duman  kirliliği de  bir risk  yaratabilir.  Bazen  oldukça  </a:t>
            </a:r>
            <a:r>
              <a:rPr lang="tr-TR" sz="5000" dirty="0" err="1" smtClean="0">
                <a:latin typeface="Arial" pitchFamily="34" charset="0"/>
                <a:cs typeface="Arial" pitchFamily="34" charset="0"/>
              </a:rPr>
              <a:t>toksik</a:t>
            </a:r>
            <a:r>
              <a:rPr lang="tr-TR" sz="5000" dirty="0" smtClean="0">
                <a:latin typeface="Arial" pitchFamily="34" charset="0"/>
                <a:cs typeface="Arial" pitchFamily="34" charset="0"/>
              </a:rPr>
              <a:t>  olabilen  miktarda  gaz  ve duman  oluşabileceği  bildirilmektedir.</a:t>
            </a:r>
            <a:endParaRPr lang="tr-TR" sz="5000" b="1" dirty="0" smtClean="0">
              <a:latin typeface="Arial" pitchFamily="34" charset="0"/>
              <a:cs typeface="Arial" pitchFamily="34" charset="0"/>
            </a:endParaRPr>
          </a:p>
          <a:p>
            <a:endParaRPr lang="tr-TR" b="1" dirty="0" smtClean="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99CCFF"/>
                </a:solidFill>
              </a:rPr>
              <a:t>Kriyocerrahi</a:t>
            </a:r>
            <a:endParaRPr lang="tr-TR" dirty="0">
              <a:solidFill>
                <a:srgbClr val="99CCFF"/>
              </a:solidFill>
            </a:endParaRPr>
          </a:p>
        </p:txBody>
      </p:sp>
      <p:sp>
        <p:nvSpPr>
          <p:cNvPr id="5" name="4 Metin kutusu"/>
          <p:cNvSpPr txBox="1"/>
          <p:nvPr/>
        </p:nvSpPr>
        <p:spPr>
          <a:xfrm>
            <a:off x="899592" y="1318116"/>
            <a:ext cx="7416824" cy="3416320"/>
          </a:xfrm>
          <a:prstGeom prst="rect">
            <a:avLst/>
          </a:prstGeom>
          <a:noFill/>
        </p:spPr>
        <p:txBody>
          <a:bodyPr wrap="square" rtlCol="0">
            <a:spAutoFit/>
          </a:bodyPr>
          <a:lstStyle/>
          <a:p>
            <a:pPr algn="just"/>
            <a:r>
              <a:rPr lang="tr-TR" sz="2400" dirty="0" smtClean="0"/>
              <a:t>	</a:t>
            </a:r>
            <a:r>
              <a:rPr lang="tr-TR" sz="2400" dirty="0" err="1" smtClean="0"/>
              <a:t>Kriyocerrahi</a:t>
            </a:r>
            <a:r>
              <a:rPr lang="tr-TR" sz="2400" dirty="0" smtClean="0"/>
              <a:t>, canlı dokuları yok etmede dondurmayı kullanan bir </a:t>
            </a:r>
            <a:r>
              <a:rPr lang="tr-TR" sz="2400" dirty="0" err="1" smtClean="0"/>
              <a:t>metoddur</a:t>
            </a:r>
            <a:r>
              <a:rPr lang="tr-TR" sz="2400" dirty="0" smtClean="0"/>
              <a:t>. Hücrede buz kristalleri oluşturarak doku nekrozuna neden olur. Minimal ağrı şikayeti oluşturduğu için hasta tarafından kolay </a:t>
            </a:r>
            <a:r>
              <a:rPr lang="tr-TR" sz="2400" dirty="0" err="1" smtClean="0"/>
              <a:t>tolere</a:t>
            </a:r>
            <a:r>
              <a:rPr lang="tr-TR" sz="2400" dirty="0" smtClean="0"/>
              <a:t> edilebilen alternatif bir tedavi yöntemidir. </a:t>
            </a:r>
            <a:r>
              <a:rPr lang="tr-TR" sz="2400" dirty="0" err="1" smtClean="0"/>
              <a:t>Elektrokoterle</a:t>
            </a:r>
            <a:r>
              <a:rPr lang="tr-TR" sz="2400" dirty="0" smtClean="0"/>
              <a:t> dokular yakılarak,lazerle buharlaştırılıp uzaklaştırılırken </a:t>
            </a:r>
            <a:r>
              <a:rPr lang="tr-TR" sz="2400" dirty="0" err="1" smtClean="0"/>
              <a:t>kriyocerrahide</a:t>
            </a:r>
            <a:r>
              <a:rPr lang="tr-TR" sz="2400" dirty="0" smtClean="0"/>
              <a:t> dondurulup </a:t>
            </a:r>
            <a:r>
              <a:rPr lang="tr-TR" sz="2400" dirty="0" err="1" smtClean="0"/>
              <a:t>nekroze</a:t>
            </a:r>
            <a:r>
              <a:rPr lang="tr-TR" sz="2400" dirty="0" smtClean="0"/>
              <a:t> edilir ve vücudun zamanla nekroz olan kısımdan kurtulması beklenir.</a:t>
            </a:r>
            <a:endParaRPr lang="tr-TR"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C:\Users\wista\Desktop\cryopro2.jpg"/>
          <p:cNvPicPr>
            <a:picLocks noChangeAspect="1" noChangeArrowheads="1"/>
          </p:cNvPicPr>
          <p:nvPr/>
        </p:nvPicPr>
        <p:blipFill>
          <a:blip r:embed="rId3" cstate="print"/>
          <a:srcRect/>
          <a:stretch>
            <a:fillRect/>
          </a:stretch>
        </p:blipFill>
        <p:spPr bwMode="auto">
          <a:xfrm>
            <a:off x="5364088" y="1772816"/>
            <a:ext cx="3024336" cy="4403857"/>
          </a:xfrm>
          <a:prstGeom prst="rect">
            <a:avLst/>
          </a:prstGeom>
          <a:noFill/>
        </p:spPr>
      </p:pic>
      <p:sp>
        <p:nvSpPr>
          <p:cNvPr id="5" name="4 İçerik Yer Tutucusu"/>
          <p:cNvSpPr>
            <a:spLocks noGrp="1"/>
          </p:cNvSpPr>
          <p:nvPr>
            <p:ph idx="1"/>
          </p:nvPr>
        </p:nvSpPr>
        <p:spPr>
          <a:xfrm>
            <a:off x="457200" y="1600200"/>
            <a:ext cx="8229600" cy="2062103"/>
          </a:xfrm>
          <a:prstGeom prst="rect">
            <a:avLst/>
          </a:prstGeom>
        </p:spPr>
        <p:txBody>
          <a:bodyPr wrap="square">
            <a:spAutoFit/>
          </a:bodyPr>
          <a:lstStyle/>
          <a:p>
            <a:pPr fontAlgn="auto">
              <a:lnSpc>
                <a:spcPct val="80000"/>
              </a:lnSpc>
              <a:spcBef>
                <a:spcPts val="0"/>
              </a:spcBef>
              <a:spcAft>
                <a:spcPts val="0"/>
              </a:spcAft>
              <a:buNone/>
            </a:pPr>
            <a:endParaRPr lang="tr-TR" sz="3200" dirty="0" smtClean="0">
              <a:solidFill>
                <a:srgbClr val="92D050"/>
              </a:solidFill>
              <a:latin typeface="Arial" pitchFamily="34" charset="0"/>
              <a:cs typeface="Arial" pitchFamily="34" charset="0"/>
            </a:endParaRPr>
          </a:p>
          <a:p>
            <a:pPr fontAlgn="auto">
              <a:lnSpc>
                <a:spcPct val="80000"/>
              </a:lnSpc>
              <a:spcBef>
                <a:spcPts val="0"/>
              </a:spcBef>
              <a:spcAft>
                <a:spcPts val="0"/>
              </a:spcAft>
              <a:buNone/>
            </a:pPr>
            <a:r>
              <a:rPr lang="tr-TR" sz="3200" b="1" dirty="0" smtClean="0">
                <a:solidFill>
                  <a:srgbClr val="92D050"/>
                </a:solidFill>
                <a:latin typeface="Arial" pitchFamily="34" charset="0"/>
                <a:cs typeface="Arial" pitchFamily="34" charset="0"/>
              </a:rPr>
              <a:t>Ekipman:</a:t>
            </a:r>
          </a:p>
          <a:p>
            <a:pPr fontAlgn="auto">
              <a:lnSpc>
                <a:spcPct val="80000"/>
              </a:lnSpc>
              <a:spcBef>
                <a:spcPts val="0"/>
              </a:spcBef>
              <a:spcAft>
                <a:spcPts val="0"/>
              </a:spcAft>
              <a:buNone/>
            </a:pPr>
            <a:r>
              <a:rPr lang="tr-TR" sz="2400" b="1" dirty="0" smtClean="0">
                <a:solidFill>
                  <a:srgbClr val="CC3399"/>
                </a:solidFill>
                <a:latin typeface="Arial" pitchFamily="34" charset="0"/>
                <a:cs typeface="Arial" pitchFamily="34" charset="0"/>
              </a:rPr>
              <a:t>        </a:t>
            </a:r>
            <a:r>
              <a:rPr lang="tr-TR" sz="2400" dirty="0" smtClean="0">
                <a:solidFill>
                  <a:prstClr val="white"/>
                </a:solidFill>
                <a:latin typeface="Arial" pitchFamily="34" charset="0"/>
                <a:cs typeface="Arial" pitchFamily="34" charset="0"/>
              </a:rPr>
              <a:t>-Sıvı gaz silindiri</a:t>
            </a:r>
          </a:p>
          <a:p>
            <a:pPr fontAlgn="auto">
              <a:lnSpc>
                <a:spcPct val="80000"/>
              </a:lnSpc>
              <a:spcBef>
                <a:spcPts val="0"/>
              </a:spcBef>
              <a:spcAft>
                <a:spcPts val="0"/>
              </a:spcAft>
              <a:buNone/>
            </a:pPr>
            <a:r>
              <a:rPr lang="tr-TR" sz="2400" dirty="0" smtClean="0">
                <a:solidFill>
                  <a:prstClr val="white"/>
                </a:solidFill>
                <a:latin typeface="Arial" pitchFamily="34" charset="0"/>
                <a:cs typeface="Arial" pitchFamily="34" charset="0"/>
              </a:rPr>
              <a:t>        -Barometre</a:t>
            </a:r>
          </a:p>
          <a:p>
            <a:pPr fontAlgn="auto">
              <a:lnSpc>
                <a:spcPct val="80000"/>
              </a:lnSpc>
              <a:spcBef>
                <a:spcPts val="0"/>
              </a:spcBef>
              <a:spcAft>
                <a:spcPts val="0"/>
              </a:spcAft>
              <a:buNone/>
            </a:pPr>
            <a:r>
              <a:rPr lang="tr-TR" sz="2400" dirty="0" smtClean="0">
                <a:solidFill>
                  <a:prstClr val="white"/>
                </a:solidFill>
                <a:latin typeface="Arial" pitchFamily="34" charset="0"/>
                <a:cs typeface="Arial" pitchFamily="34" charset="0"/>
              </a:rPr>
              <a:t>        -</a:t>
            </a:r>
            <a:r>
              <a:rPr lang="tr-TR" sz="2400" dirty="0" err="1" smtClean="0">
                <a:solidFill>
                  <a:prstClr val="white"/>
                </a:solidFill>
                <a:latin typeface="Arial" pitchFamily="34" charset="0"/>
                <a:cs typeface="Arial" pitchFamily="34" charset="0"/>
              </a:rPr>
              <a:t>Kriyo</a:t>
            </a:r>
            <a:r>
              <a:rPr lang="tr-TR" sz="2400" dirty="0" smtClean="0">
                <a:solidFill>
                  <a:prstClr val="white"/>
                </a:solidFill>
                <a:latin typeface="Arial" pitchFamily="34" charset="0"/>
                <a:cs typeface="Arial" pitchFamily="34" charset="0"/>
              </a:rPr>
              <a:t>_sprey</a:t>
            </a:r>
          </a:p>
          <a:p>
            <a:pPr fontAlgn="auto">
              <a:lnSpc>
                <a:spcPct val="80000"/>
              </a:lnSpc>
              <a:spcBef>
                <a:spcPts val="0"/>
              </a:spcBef>
              <a:spcAft>
                <a:spcPts val="0"/>
              </a:spcAft>
              <a:buNone/>
            </a:pPr>
            <a:r>
              <a:rPr lang="tr-TR" sz="2400" dirty="0" smtClean="0">
                <a:solidFill>
                  <a:prstClr val="white"/>
                </a:solidFill>
                <a:latin typeface="Arial" pitchFamily="34" charset="0"/>
                <a:cs typeface="Arial" pitchFamily="34" charset="0"/>
              </a:rPr>
              <a:t>        -</a:t>
            </a:r>
            <a:r>
              <a:rPr lang="tr-TR" sz="2400" dirty="0" err="1" smtClean="0">
                <a:solidFill>
                  <a:prstClr val="white"/>
                </a:solidFill>
                <a:latin typeface="Arial" pitchFamily="34" charset="0"/>
                <a:cs typeface="Arial" pitchFamily="34" charset="0"/>
              </a:rPr>
              <a:t>Kriyojen</a:t>
            </a:r>
            <a:r>
              <a:rPr lang="tr-TR" sz="2400" dirty="0" smtClean="0">
                <a:solidFill>
                  <a:prstClr val="white"/>
                </a:solidFill>
                <a:latin typeface="Arial" pitchFamily="34" charset="0"/>
                <a:cs typeface="Arial" pitchFamily="34" charset="0"/>
              </a:rPr>
              <a:t> madde</a:t>
            </a:r>
            <a:endParaRPr lang="tr-TR" sz="2400" dirty="0">
              <a:solidFill>
                <a:prstClr val="white"/>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0" dirty="0" err="1" smtClean="0">
                <a:solidFill>
                  <a:srgbClr val="00B050"/>
                </a:solidFill>
                <a:effectLst/>
              </a:rPr>
              <a:t>Kriyojen</a:t>
            </a:r>
            <a:r>
              <a:rPr lang="tr-TR" sz="4000" b="0" dirty="0" smtClean="0">
                <a:solidFill>
                  <a:srgbClr val="00B050"/>
                </a:solidFill>
                <a:effectLst/>
              </a:rPr>
              <a:t> maddeler</a:t>
            </a:r>
            <a:endParaRPr lang="tr-TR" sz="4000" b="0" dirty="0">
              <a:solidFill>
                <a:srgbClr val="00B050"/>
              </a:solidFill>
              <a:effectLst/>
            </a:endParaRPr>
          </a:p>
        </p:txBody>
      </p:sp>
      <p:sp>
        <p:nvSpPr>
          <p:cNvPr id="3" name="2 İçerik Yer Tutucusu"/>
          <p:cNvSpPr>
            <a:spLocks noGrp="1"/>
          </p:cNvSpPr>
          <p:nvPr>
            <p:ph idx="1"/>
          </p:nvPr>
        </p:nvSpPr>
        <p:spPr/>
        <p:txBody>
          <a:bodyPr>
            <a:normAutofit lnSpcReduction="10000"/>
          </a:bodyPr>
          <a:lstStyle/>
          <a:p>
            <a:pPr>
              <a:buFont typeface="Wingdings" pitchFamily="2" charset="2"/>
              <a:buChar char="Ø"/>
            </a:pPr>
            <a:r>
              <a:rPr lang="tr-TR" dirty="0" smtClean="0">
                <a:latin typeface="Arial" pitchFamily="34" charset="0"/>
                <a:cs typeface="Arial" pitchFamily="34" charset="0"/>
              </a:rPr>
              <a:t>CO</a:t>
            </a:r>
            <a:r>
              <a:rPr lang="tr-TR" baseline="-25000" dirty="0" smtClean="0">
                <a:latin typeface="Arial" pitchFamily="34" charset="0"/>
                <a:cs typeface="Arial" pitchFamily="34" charset="0"/>
              </a:rPr>
              <a:t>2 </a:t>
            </a:r>
            <a:r>
              <a:rPr lang="tr-TR" dirty="0" smtClean="0">
                <a:latin typeface="Arial" pitchFamily="34" charset="0"/>
                <a:cs typeface="Arial" pitchFamily="34" charset="0"/>
              </a:rPr>
              <a:t> buzu			</a:t>
            </a:r>
            <a:r>
              <a:rPr lang="tr-TR" sz="2400" dirty="0" smtClean="0">
                <a:latin typeface="Arial" pitchFamily="34" charset="0"/>
                <a:cs typeface="Arial" pitchFamily="34" charset="0"/>
              </a:rPr>
              <a:t>-79 </a:t>
            </a:r>
            <a:r>
              <a:rPr lang="tr-TR" sz="2400" baseline="30000" dirty="0" smtClean="0">
                <a:latin typeface="Arial" pitchFamily="34" charset="0"/>
                <a:cs typeface="Arial" pitchFamily="34" charset="0"/>
              </a:rPr>
              <a:t>0</a:t>
            </a:r>
            <a:r>
              <a:rPr lang="tr-TR" sz="2400" dirty="0" smtClean="0">
                <a:latin typeface="Arial" pitchFamily="34" charset="0"/>
                <a:cs typeface="Arial" pitchFamily="34" charset="0"/>
              </a:rPr>
              <a:t>C</a:t>
            </a:r>
            <a:endParaRPr lang="tr-TR" dirty="0" smtClean="0">
              <a:latin typeface="Arial" pitchFamily="34" charset="0"/>
              <a:cs typeface="Arial" pitchFamily="34" charset="0"/>
            </a:endParaRPr>
          </a:p>
          <a:p>
            <a:pPr>
              <a:buNone/>
            </a:pPr>
            <a:endParaRPr lang="tr-TR" dirty="0" smtClean="0">
              <a:latin typeface="Arial" pitchFamily="34" charset="0"/>
              <a:cs typeface="Arial" pitchFamily="34" charset="0"/>
            </a:endParaRPr>
          </a:p>
          <a:p>
            <a:pPr>
              <a:buFont typeface="Wingdings" pitchFamily="2" charset="2"/>
              <a:buChar char="Ø"/>
            </a:pPr>
            <a:r>
              <a:rPr lang="tr-TR" dirty="0" err="1" smtClean="0">
                <a:latin typeface="Arial" pitchFamily="34" charset="0"/>
                <a:cs typeface="Arial" pitchFamily="34" charset="0"/>
              </a:rPr>
              <a:t>Nitröz</a:t>
            </a:r>
            <a:r>
              <a:rPr lang="tr-TR" dirty="0" smtClean="0">
                <a:latin typeface="Arial" pitchFamily="34" charset="0"/>
                <a:cs typeface="Arial" pitchFamily="34" charset="0"/>
              </a:rPr>
              <a:t> oksit			 </a:t>
            </a:r>
            <a:r>
              <a:rPr lang="tr-TR" sz="2400" dirty="0" smtClean="0">
                <a:latin typeface="Arial" pitchFamily="34" charset="0"/>
                <a:cs typeface="Arial" pitchFamily="34" charset="0"/>
              </a:rPr>
              <a:t>-75 </a:t>
            </a:r>
            <a:r>
              <a:rPr lang="tr-TR" sz="2400" baseline="30000" dirty="0" smtClean="0">
                <a:latin typeface="Arial" pitchFamily="34" charset="0"/>
                <a:cs typeface="Arial" pitchFamily="34" charset="0"/>
              </a:rPr>
              <a:t>0</a:t>
            </a:r>
            <a:r>
              <a:rPr lang="tr-TR" sz="2400" dirty="0" smtClean="0">
                <a:latin typeface="Arial" pitchFamily="34" charset="0"/>
                <a:cs typeface="Arial" pitchFamily="34" charset="0"/>
              </a:rPr>
              <a:t>C</a:t>
            </a:r>
            <a:endParaRPr lang="tr-TR" dirty="0" smtClean="0">
              <a:latin typeface="Arial" pitchFamily="34" charset="0"/>
              <a:cs typeface="Arial" pitchFamily="34" charset="0"/>
            </a:endParaRPr>
          </a:p>
          <a:p>
            <a:pPr>
              <a:buFont typeface="Wingdings" pitchFamily="2" charset="2"/>
              <a:buChar char="Ø"/>
            </a:pPr>
            <a:endParaRPr lang="tr-TR" dirty="0" smtClean="0">
              <a:latin typeface="Arial" pitchFamily="34" charset="0"/>
              <a:cs typeface="Arial" pitchFamily="34" charset="0"/>
            </a:endParaRPr>
          </a:p>
          <a:p>
            <a:pPr>
              <a:buFont typeface="Wingdings" pitchFamily="2" charset="2"/>
              <a:buChar char="Ø"/>
            </a:pPr>
            <a:r>
              <a:rPr lang="tr-TR" dirty="0" smtClean="0">
                <a:latin typeface="Arial" pitchFamily="34" charset="0"/>
                <a:cs typeface="Arial" pitchFamily="34" charset="0"/>
              </a:rPr>
              <a:t>Likit nitrojen			-</a:t>
            </a:r>
            <a:r>
              <a:rPr lang="tr-TR" sz="2400" dirty="0" smtClean="0">
                <a:latin typeface="Arial" pitchFamily="34" charset="0"/>
                <a:cs typeface="Arial" pitchFamily="34" charset="0"/>
              </a:rPr>
              <a:t>20 </a:t>
            </a:r>
            <a:r>
              <a:rPr lang="tr-TR" sz="2400" baseline="30000" dirty="0" smtClean="0">
                <a:latin typeface="Arial" pitchFamily="34" charset="0"/>
                <a:cs typeface="Arial" pitchFamily="34" charset="0"/>
              </a:rPr>
              <a:t>0</a:t>
            </a:r>
            <a:r>
              <a:rPr lang="tr-TR" sz="2400" dirty="0" smtClean="0">
                <a:latin typeface="Arial" pitchFamily="34" charset="0"/>
                <a:cs typeface="Arial" pitchFamily="34" charset="0"/>
              </a:rPr>
              <a:t>C (pamuk çubukla)</a:t>
            </a:r>
          </a:p>
          <a:p>
            <a:pPr>
              <a:buNone/>
            </a:pPr>
            <a:r>
              <a:rPr lang="tr-TR" sz="2400" dirty="0" smtClean="0">
                <a:latin typeface="Arial" pitchFamily="34" charset="0"/>
                <a:cs typeface="Arial" pitchFamily="34" charset="0"/>
              </a:rPr>
              <a:t>						-180 </a:t>
            </a:r>
            <a:r>
              <a:rPr lang="tr-TR" sz="2400" baseline="30000" dirty="0" smtClean="0">
                <a:latin typeface="Arial" pitchFamily="34" charset="0"/>
                <a:cs typeface="Arial" pitchFamily="34" charset="0"/>
              </a:rPr>
              <a:t>0</a:t>
            </a:r>
            <a:r>
              <a:rPr lang="tr-TR" sz="2400" dirty="0" smtClean="0">
                <a:latin typeface="Arial" pitchFamily="34" charset="0"/>
                <a:cs typeface="Arial" pitchFamily="34" charset="0"/>
              </a:rPr>
              <a:t>C (</a:t>
            </a:r>
            <a:r>
              <a:rPr lang="tr-TR" sz="2400" dirty="0" err="1" smtClean="0">
                <a:latin typeface="Arial" pitchFamily="34" charset="0"/>
                <a:cs typeface="Arial" pitchFamily="34" charset="0"/>
              </a:rPr>
              <a:t>kriyosprey</a:t>
            </a:r>
            <a:r>
              <a:rPr lang="tr-TR" sz="2400" dirty="0" smtClean="0">
                <a:latin typeface="Arial" pitchFamily="34" charset="0"/>
                <a:cs typeface="Arial" pitchFamily="34" charset="0"/>
              </a:rPr>
              <a:t>)</a:t>
            </a:r>
          </a:p>
          <a:p>
            <a:pPr>
              <a:buNone/>
            </a:pPr>
            <a:r>
              <a:rPr lang="tr-TR" sz="2400" dirty="0" smtClean="0">
                <a:latin typeface="Arial" pitchFamily="34" charset="0"/>
                <a:cs typeface="Arial" pitchFamily="34" charset="0"/>
              </a:rPr>
              <a:t>						-196 </a:t>
            </a:r>
            <a:r>
              <a:rPr lang="tr-TR" sz="2400" baseline="30000" dirty="0" smtClean="0">
                <a:latin typeface="Arial" pitchFamily="34" charset="0"/>
                <a:cs typeface="Arial" pitchFamily="34" charset="0"/>
              </a:rPr>
              <a:t>0</a:t>
            </a:r>
            <a:r>
              <a:rPr lang="tr-TR" sz="2400" dirty="0" smtClean="0">
                <a:latin typeface="Arial" pitchFamily="34" charset="0"/>
                <a:cs typeface="Arial" pitchFamily="34" charset="0"/>
              </a:rPr>
              <a:t>C (</a:t>
            </a:r>
            <a:r>
              <a:rPr lang="tr-TR" sz="2400" dirty="0" err="1" smtClean="0">
                <a:latin typeface="Arial" pitchFamily="34" charset="0"/>
                <a:cs typeface="Arial" pitchFamily="34" charset="0"/>
              </a:rPr>
              <a:t>kriyoprob</a:t>
            </a:r>
            <a:r>
              <a:rPr lang="tr-TR" sz="2400" dirty="0" smtClean="0">
                <a:latin typeface="Arial" pitchFamily="34" charset="0"/>
                <a:cs typeface="Arial" pitchFamily="34" charset="0"/>
              </a:rPr>
              <a:t>)</a:t>
            </a:r>
          </a:p>
          <a:p>
            <a:pPr>
              <a:buNone/>
            </a:pPr>
            <a:endParaRPr lang="tr-TR" sz="2000" dirty="0" smtClean="0"/>
          </a:p>
          <a:p>
            <a:pPr>
              <a:buNone/>
            </a:pPr>
            <a:endParaRPr lang="tr-TR" sz="2000" dirty="0" smtClean="0"/>
          </a:p>
          <a:p>
            <a:pPr>
              <a:buNone/>
            </a:pPr>
            <a:r>
              <a:rPr lang="tr-TR" sz="2400" dirty="0" smtClean="0">
                <a:solidFill>
                  <a:srgbClr val="FFFF00"/>
                </a:solidFill>
              </a:rPr>
              <a:t>*</a:t>
            </a:r>
            <a:r>
              <a:rPr lang="tr-TR" sz="2400" dirty="0" err="1" smtClean="0">
                <a:solidFill>
                  <a:srgbClr val="FFFF00"/>
                </a:solidFill>
              </a:rPr>
              <a:t>kriyoprob</a:t>
            </a:r>
            <a:r>
              <a:rPr lang="tr-TR" sz="2400" dirty="0" smtClean="0">
                <a:solidFill>
                  <a:srgbClr val="FFFF00"/>
                </a:solidFill>
              </a:rPr>
              <a:t> ile 30 </a:t>
            </a:r>
            <a:r>
              <a:rPr lang="tr-TR" sz="2400" dirty="0" err="1" smtClean="0">
                <a:solidFill>
                  <a:srgbClr val="FFFF00"/>
                </a:solidFill>
              </a:rPr>
              <a:t>snlik</a:t>
            </a:r>
            <a:r>
              <a:rPr lang="tr-TR" sz="2400" dirty="0" smtClean="0">
                <a:solidFill>
                  <a:srgbClr val="FFFF00"/>
                </a:solidFill>
              </a:rPr>
              <a:t> uygulamada 3-4 mm derinliğe kadar donma gerçekleşmektedir.</a:t>
            </a:r>
            <a:endParaRPr lang="tr-TR" sz="2400" dirty="0">
              <a:solidFill>
                <a:srgbClr val="FFFF00"/>
              </a:solidFill>
            </a:endParaRPr>
          </a:p>
        </p:txBody>
      </p:sp>
      <p:sp>
        <p:nvSpPr>
          <p:cNvPr id="4" name="3 Sağ Ok"/>
          <p:cNvSpPr/>
          <p:nvPr/>
        </p:nvSpPr>
        <p:spPr>
          <a:xfrm>
            <a:off x="3923928" y="1772816"/>
            <a:ext cx="64807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Sağ Ok"/>
          <p:cNvSpPr/>
          <p:nvPr/>
        </p:nvSpPr>
        <p:spPr>
          <a:xfrm>
            <a:off x="3923928" y="2852936"/>
            <a:ext cx="64807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ağ Ok"/>
          <p:cNvSpPr/>
          <p:nvPr/>
        </p:nvSpPr>
        <p:spPr>
          <a:xfrm>
            <a:off x="3923928" y="3861048"/>
            <a:ext cx="64807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0364" y="332656"/>
            <a:ext cx="7998060" cy="6336704"/>
          </a:xfrm>
        </p:spPr>
        <p:txBody>
          <a:bodyPr>
            <a:normAutofit/>
          </a:bodyPr>
          <a:lstStyle/>
          <a:p>
            <a:pPr algn="just">
              <a:buNone/>
            </a:pPr>
            <a:r>
              <a:rPr lang="tr-TR" sz="3000" dirty="0" smtClean="0">
                <a:solidFill>
                  <a:srgbClr val="99CCFF"/>
                </a:solidFill>
                <a:latin typeface="Arial" pitchFamily="34" charset="0"/>
                <a:cs typeface="Arial" pitchFamily="34" charset="0"/>
              </a:rPr>
              <a:t>		Başlıca </a:t>
            </a:r>
            <a:r>
              <a:rPr lang="tr-TR" sz="3000" dirty="0" err="1" smtClean="0">
                <a:solidFill>
                  <a:srgbClr val="99CCFF"/>
                </a:solidFill>
                <a:latin typeface="Arial" pitchFamily="34" charset="0"/>
                <a:cs typeface="Arial" pitchFamily="34" charset="0"/>
              </a:rPr>
              <a:t>elektrocerrahi</a:t>
            </a:r>
            <a:r>
              <a:rPr lang="tr-TR" sz="3000" dirty="0" smtClean="0">
                <a:solidFill>
                  <a:srgbClr val="99CCFF"/>
                </a:solidFill>
                <a:latin typeface="Arial" pitchFamily="34" charset="0"/>
                <a:cs typeface="Arial" pitchFamily="34" charset="0"/>
              </a:rPr>
              <a:t> tipleri</a:t>
            </a:r>
            <a:r>
              <a:rPr lang="tr-TR" sz="2400" dirty="0" smtClean="0">
                <a:solidFill>
                  <a:srgbClr val="99CCFF"/>
                </a:solidFill>
                <a:latin typeface="Arial" pitchFamily="34" charset="0"/>
                <a:cs typeface="Arial" pitchFamily="34" charset="0"/>
              </a:rPr>
              <a:t>; </a:t>
            </a:r>
          </a:p>
          <a:p>
            <a:pPr lvl="3" algn="just">
              <a:buFont typeface="Wingdings" pitchFamily="2" charset="2"/>
              <a:buChar char="§"/>
            </a:pPr>
            <a:r>
              <a:rPr lang="tr-TR" sz="2400" dirty="0" err="1" smtClean="0">
                <a:latin typeface="Arial" pitchFamily="34" charset="0"/>
                <a:cs typeface="Arial" pitchFamily="34" charset="0"/>
              </a:rPr>
              <a:t>Elektrokoagulasyon</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bipolar</a:t>
            </a:r>
            <a:r>
              <a:rPr lang="tr-TR" sz="2400" dirty="0" smtClean="0">
                <a:latin typeface="Arial" pitchFamily="34" charset="0"/>
                <a:cs typeface="Arial" pitchFamily="34" charset="0"/>
              </a:rPr>
              <a:t> akımla kanama durdurma)</a:t>
            </a:r>
          </a:p>
          <a:p>
            <a:pPr lvl="3" algn="just">
              <a:buFont typeface="Wingdings" pitchFamily="2" charset="2"/>
              <a:buChar char="§"/>
            </a:pPr>
            <a:r>
              <a:rPr lang="tr-TR" sz="2400" dirty="0" err="1" smtClean="0">
                <a:latin typeface="Arial" pitchFamily="34" charset="0"/>
                <a:cs typeface="Arial" pitchFamily="34" charset="0"/>
              </a:rPr>
              <a:t>Elektrokoterizasyon</a:t>
            </a:r>
            <a:r>
              <a:rPr lang="tr-TR" sz="2400" dirty="0" smtClean="0">
                <a:latin typeface="Arial" pitchFamily="34" charset="0"/>
                <a:cs typeface="Arial" pitchFamily="34" charset="0"/>
              </a:rPr>
              <a:t> (yakma,dağlama)</a:t>
            </a:r>
          </a:p>
          <a:p>
            <a:pPr lvl="3" algn="just">
              <a:buFont typeface="Wingdings" pitchFamily="2" charset="2"/>
              <a:buChar char="§"/>
            </a:pPr>
            <a:r>
              <a:rPr lang="tr-TR" sz="2400" dirty="0" err="1" smtClean="0">
                <a:latin typeface="Arial" pitchFamily="34" charset="0"/>
                <a:cs typeface="Arial" pitchFamily="34" charset="0"/>
              </a:rPr>
              <a:t>Elektroseksiyon</a:t>
            </a:r>
            <a:r>
              <a:rPr lang="tr-TR" sz="2400" dirty="0" smtClean="0">
                <a:latin typeface="Arial" pitchFamily="34" charset="0"/>
                <a:cs typeface="Arial" pitchFamily="34" charset="0"/>
              </a:rPr>
              <a:t>/</a:t>
            </a:r>
            <a:r>
              <a:rPr lang="tr-TR" sz="2400" dirty="0" err="1" smtClean="0">
                <a:latin typeface="Arial" pitchFamily="34" charset="0"/>
                <a:cs typeface="Arial" pitchFamily="34" charset="0"/>
              </a:rPr>
              <a:t>elektrotomi</a:t>
            </a:r>
            <a:r>
              <a:rPr lang="tr-TR" sz="2400" dirty="0" smtClean="0">
                <a:latin typeface="Arial" pitchFamily="34" charset="0"/>
                <a:cs typeface="Arial" pitchFamily="34" charset="0"/>
              </a:rPr>
              <a:t> (kesme)</a:t>
            </a:r>
          </a:p>
          <a:p>
            <a:pPr lvl="3" algn="just">
              <a:buFont typeface="Wingdings" pitchFamily="2" charset="2"/>
              <a:buChar char="§"/>
            </a:pPr>
            <a:endParaRPr lang="tr-TR" sz="2400" dirty="0" smtClean="0">
              <a:latin typeface="Arial" pitchFamily="34" charset="0"/>
              <a:cs typeface="Arial" pitchFamily="34" charset="0"/>
            </a:endParaRPr>
          </a:p>
          <a:p>
            <a:pPr algn="just">
              <a:buNone/>
            </a:pP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Elektrocerrahi</a:t>
            </a:r>
            <a:r>
              <a:rPr lang="tr-TR" sz="2400" dirty="0" smtClean="0">
                <a:latin typeface="Arial" pitchFamily="34" charset="0"/>
                <a:cs typeface="Arial" pitchFamily="34" charset="0"/>
              </a:rPr>
              <a:t> yumuşak </a:t>
            </a:r>
            <a:r>
              <a:rPr lang="tr-TR" sz="2400" dirty="0" err="1" smtClean="0">
                <a:latin typeface="Arial" pitchFamily="34" charset="0"/>
                <a:cs typeface="Arial" pitchFamily="34" charset="0"/>
              </a:rPr>
              <a:t>fibrom</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seboreik</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keratoz</a:t>
            </a:r>
            <a:r>
              <a:rPr lang="tr-TR" sz="2400" dirty="0" smtClean="0">
                <a:latin typeface="Arial" pitchFamily="34" charset="0"/>
                <a:cs typeface="Arial" pitchFamily="34" charset="0"/>
              </a:rPr>
              <a:t> gibi </a:t>
            </a:r>
            <a:r>
              <a:rPr lang="tr-TR" sz="2400" dirty="0" err="1" smtClean="0">
                <a:latin typeface="Arial" pitchFamily="34" charset="0"/>
                <a:cs typeface="Arial" pitchFamily="34" charset="0"/>
              </a:rPr>
              <a:t>benign</a:t>
            </a:r>
            <a:r>
              <a:rPr lang="tr-TR" sz="2400" dirty="0" smtClean="0">
                <a:latin typeface="Arial" pitchFamily="34" charset="0"/>
                <a:cs typeface="Arial" pitchFamily="34" charset="0"/>
              </a:rPr>
              <a:t> ve bazal hücreli </a:t>
            </a:r>
            <a:r>
              <a:rPr lang="tr-TR" sz="2400" dirty="0" err="1" smtClean="0">
                <a:latin typeface="Arial" pitchFamily="34" charset="0"/>
                <a:cs typeface="Arial" pitchFamily="34" charset="0"/>
              </a:rPr>
              <a:t>karsinom</a:t>
            </a:r>
            <a:r>
              <a:rPr lang="tr-TR" sz="2400" dirty="0" smtClean="0">
                <a:latin typeface="Arial" pitchFamily="34" charset="0"/>
                <a:cs typeface="Arial" pitchFamily="34" charset="0"/>
              </a:rPr>
              <a:t> gibi </a:t>
            </a:r>
            <a:r>
              <a:rPr lang="tr-TR" sz="2400" dirty="0" err="1" smtClean="0">
                <a:latin typeface="Arial" pitchFamily="34" charset="0"/>
                <a:cs typeface="Arial" pitchFamily="34" charset="0"/>
              </a:rPr>
              <a:t>malign</a:t>
            </a:r>
            <a:r>
              <a:rPr lang="tr-TR" sz="2400" dirty="0" smtClean="0">
                <a:latin typeface="Arial" pitchFamily="34" charset="0"/>
                <a:cs typeface="Arial" pitchFamily="34" charset="0"/>
              </a:rPr>
              <a:t> lezyonların elimine edilmesinde, </a:t>
            </a:r>
            <a:r>
              <a:rPr lang="tr-TR" sz="2400" dirty="0" err="1" smtClean="0">
                <a:latin typeface="Arial" pitchFamily="34" charset="0"/>
                <a:cs typeface="Arial" pitchFamily="34" charset="0"/>
              </a:rPr>
              <a:t>hemanjiom</a:t>
            </a:r>
            <a:r>
              <a:rPr lang="tr-TR" sz="2400" dirty="0" smtClean="0">
                <a:latin typeface="Arial" pitchFamily="34" charset="0"/>
                <a:cs typeface="Arial" pitchFamily="34" charset="0"/>
              </a:rPr>
              <a:t> ve </a:t>
            </a:r>
            <a:r>
              <a:rPr lang="tr-TR" sz="2400" dirty="0" err="1" smtClean="0">
                <a:latin typeface="Arial" pitchFamily="34" charset="0"/>
                <a:cs typeface="Arial" pitchFamily="34" charset="0"/>
              </a:rPr>
              <a:t>telenjiektaziler</a:t>
            </a:r>
            <a:r>
              <a:rPr lang="tr-TR" sz="2400" dirty="0" smtClean="0">
                <a:latin typeface="Arial" pitchFamily="34" charset="0"/>
                <a:cs typeface="Arial" pitchFamily="34" charset="0"/>
              </a:rPr>
              <a:t> gibi </a:t>
            </a:r>
            <a:r>
              <a:rPr lang="tr-TR" sz="2400" dirty="0" err="1" smtClean="0">
                <a:latin typeface="Arial" pitchFamily="34" charset="0"/>
                <a:cs typeface="Arial" pitchFamily="34" charset="0"/>
              </a:rPr>
              <a:t>vasküler</a:t>
            </a:r>
            <a:r>
              <a:rPr lang="tr-TR" sz="2400" dirty="0" smtClean="0">
                <a:latin typeface="Arial" pitchFamily="34" charset="0"/>
                <a:cs typeface="Arial" pitchFamily="34" charset="0"/>
              </a:rPr>
              <a:t> lezyonların </a:t>
            </a:r>
            <a:r>
              <a:rPr lang="tr-TR" sz="2400" dirty="0" err="1" smtClean="0">
                <a:latin typeface="Arial" pitchFamily="34" charset="0"/>
                <a:cs typeface="Arial" pitchFamily="34" charset="0"/>
              </a:rPr>
              <a:t>koagulasyonunda</a:t>
            </a:r>
            <a:r>
              <a:rPr lang="tr-TR" sz="2400" dirty="0" smtClean="0">
                <a:latin typeface="Arial" pitchFamily="34" charset="0"/>
                <a:cs typeface="Arial" pitchFamily="34" charset="0"/>
              </a:rPr>
              <a:t>, cerrahi işlemler esnasında kanama kontrolünde, ve cerrahi </a:t>
            </a:r>
            <a:r>
              <a:rPr lang="tr-TR" sz="2400" dirty="0" err="1" smtClean="0">
                <a:latin typeface="Arial" pitchFamily="34" charset="0"/>
                <a:cs typeface="Arial" pitchFamily="34" charset="0"/>
              </a:rPr>
              <a:t>insizyon</a:t>
            </a:r>
            <a:r>
              <a:rPr lang="tr-TR" sz="2400" dirty="0" smtClean="0">
                <a:latin typeface="Arial" pitchFamily="34" charset="0"/>
                <a:cs typeface="Arial" pitchFamily="34" charset="0"/>
              </a:rPr>
              <a:t> ve </a:t>
            </a:r>
            <a:r>
              <a:rPr lang="tr-TR" sz="2400" dirty="0" err="1" smtClean="0">
                <a:latin typeface="Arial" pitchFamily="34" charset="0"/>
                <a:cs typeface="Arial" pitchFamily="34" charset="0"/>
              </a:rPr>
              <a:t>eksizyon</a:t>
            </a:r>
            <a:r>
              <a:rPr lang="tr-TR" sz="2400" dirty="0" smtClean="0">
                <a:latin typeface="Arial" pitchFamily="34" charset="0"/>
                <a:cs typeface="Arial" pitchFamily="34" charset="0"/>
              </a:rPr>
              <a:t> için kesme amaçlı kullanılmaktadır.</a:t>
            </a:r>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832688"/>
          </a:xfrm>
        </p:spPr>
        <p:txBody>
          <a:bodyPr>
            <a:normAutofit/>
          </a:bodyPr>
          <a:lstStyle/>
          <a:p>
            <a:pPr>
              <a:buNone/>
            </a:pPr>
            <a:r>
              <a:rPr lang="tr-TR" dirty="0" smtClean="0">
                <a:solidFill>
                  <a:srgbClr val="00B050"/>
                </a:solidFill>
                <a:latin typeface="Arial" pitchFamily="34" charset="0"/>
                <a:cs typeface="Arial" pitchFamily="34" charset="0"/>
              </a:rPr>
              <a:t>Uygulanan dokunun morfolojik karakteri; </a:t>
            </a:r>
          </a:p>
          <a:p>
            <a:pPr lvl="1">
              <a:buNone/>
            </a:pPr>
            <a:r>
              <a:rPr lang="tr-TR" dirty="0" smtClean="0">
                <a:latin typeface="Arial" pitchFamily="34" charset="0"/>
                <a:cs typeface="Arial" pitchFamily="34" charset="0"/>
              </a:rPr>
              <a:t>Donma	</a:t>
            </a:r>
          </a:p>
          <a:p>
            <a:pPr lvl="1">
              <a:buNone/>
            </a:pPr>
            <a:endParaRPr lang="tr-TR" dirty="0" smtClean="0">
              <a:latin typeface="Arial" pitchFamily="34" charset="0"/>
              <a:cs typeface="Arial" pitchFamily="34" charset="0"/>
            </a:endParaRPr>
          </a:p>
          <a:p>
            <a:pPr lvl="1">
              <a:buNone/>
            </a:pPr>
            <a:r>
              <a:rPr lang="tr-TR" dirty="0" smtClean="0">
                <a:latin typeface="Arial" pitchFamily="34" charset="0"/>
                <a:cs typeface="Arial" pitchFamily="34" charset="0"/>
              </a:rPr>
              <a:t>Çözünme	</a:t>
            </a:r>
          </a:p>
          <a:p>
            <a:pPr lvl="1">
              <a:buNone/>
            </a:pPr>
            <a:endParaRPr lang="tr-TR" dirty="0" smtClean="0">
              <a:latin typeface="Arial" pitchFamily="34" charset="0"/>
              <a:cs typeface="Arial" pitchFamily="34" charset="0"/>
            </a:endParaRPr>
          </a:p>
          <a:p>
            <a:pPr lvl="1">
              <a:buNone/>
            </a:pPr>
            <a:r>
              <a:rPr lang="tr-TR" dirty="0" smtClean="0">
                <a:latin typeface="Arial" pitchFamily="34" charset="0"/>
                <a:cs typeface="Arial" pitchFamily="34" charset="0"/>
              </a:rPr>
              <a:t>Ödem		</a:t>
            </a:r>
          </a:p>
          <a:p>
            <a:pPr lvl="1">
              <a:buNone/>
            </a:pPr>
            <a:endParaRPr lang="tr-TR" dirty="0" smtClean="0">
              <a:latin typeface="Arial" pitchFamily="34" charset="0"/>
              <a:cs typeface="Arial" pitchFamily="34" charset="0"/>
            </a:endParaRPr>
          </a:p>
          <a:p>
            <a:pPr lvl="1">
              <a:buNone/>
            </a:pPr>
            <a:endParaRPr lang="tr-TR" dirty="0" smtClean="0">
              <a:latin typeface="Arial" pitchFamily="34" charset="0"/>
              <a:cs typeface="Arial" pitchFamily="34" charset="0"/>
            </a:endParaRPr>
          </a:p>
          <a:p>
            <a:pPr lvl="1">
              <a:buNone/>
            </a:pPr>
            <a:r>
              <a:rPr lang="tr-TR" dirty="0" smtClean="0">
                <a:latin typeface="Arial" pitchFamily="34" charset="0"/>
                <a:cs typeface="Arial" pitchFamily="34" charset="0"/>
              </a:rPr>
              <a:t>Nekroz</a:t>
            </a:r>
          </a:p>
          <a:p>
            <a:pPr lvl="1">
              <a:buNone/>
            </a:pPr>
            <a:endParaRPr lang="tr-TR" dirty="0" smtClean="0">
              <a:latin typeface="Arial" pitchFamily="34" charset="0"/>
              <a:cs typeface="Arial" pitchFamily="34" charset="0"/>
            </a:endParaRPr>
          </a:p>
          <a:p>
            <a:pPr lvl="1">
              <a:buNone/>
            </a:pPr>
            <a:endParaRPr lang="tr-TR" dirty="0" smtClean="0">
              <a:latin typeface="Arial" pitchFamily="34" charset="0"/>
              <a:cs typeface="Arial" pitchFamily="34" charset="0"/>
            </a:endParaRPr>
          </a:p>
          <a:p>
            <a:pPr lvl="1">
              <a:buNone/>
            </a:pPr>
            <a:r>
              <a:rPr lang="tr-TR" dirty="0" smtClean="0">
                <a:latin typeface="Arial" pitchFamily="34" charset="0"/>
                <a:cs typeface="Arial" pitchFamily="34" charset="0"/>
              </a:rPr>
              <a:t>Yara iyileşmesi</a:t>
            </a:r>
            <a:endParaRPr lang="tr-TR" dirty="0">
              <a:latin typeface="Arial" pitchFamily="34" charset="0"/>
              <a:cs typeface="Arial" pitchFamily="34" charset="0"/>
            </a:endParaRPr>
          </a:p>
        </p:txBody>
      </p:sp>
      <p:cxnSp>
        <p:nvCxnSpPr>
          <p:cNvPr id="5" name="4 Düz Ok Bağlayıcısı"/>
          <p:cNvCxnSpPr/>
          <p:nvPr/>
        </p:nvCxnSpPr>
        <p:spPr>
          <a:xfrm>
            <a:off x="1763688" y="2348880"/>
            <a:ext cx="0" cy="43204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a:off x="1763688" y="4581128"/>
            <a:ext cx="0" cy="7920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7 Düz Ok Bağlayıcısı"/>
          <p:cNvCxnSpPr/>
          <p:nvPr/>
        </p:nvCxnSpPr>
        <p:spPr>
          <a:xfrm>
            <a:off x="1763688" y="3212976"/>
            <a:ext cx="0" cy="64807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p:nvPr/>
        </p:nvCxnSpPr>
        <p:spPr>
          <a:xfrm>
            <a:off x="1763688" y="1412776"/>
            <a:ext cx="0" cy="50405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tr-TR" b="1" dirty="0">
                <a:solidFill>
                  <a:srgbClr val="99CCFF"/>
                </a:solidFill>
              </a:rPr>
              <a:t>Uygulama </a:t>
            </a:r>
            <a:r>
              <a:rPr lang="tr-TR" b="1" dirty="0" smtClean="0">
                <a:solidFill>
                  <a:srgbClr val="99CCFF"/>
                </a:solidFill>
              </a:rPr>
              <a:t>alanları</a:t>
            </a:r>
            <a:endParaRPr lang="tr-TR" b="1" dirty="0">
              <a:solidFill>
                <a:srgbClr val="99CCFF"/>
              </a:solidFill>
            </a:endParaRPr>
          </a:p>
        </p:txBody>
      </p:sp>
      <p:sp>
        <p:nvSpPr>
          <p:cNvPr id="346115" name="Rectangle 3"/>
          <p:cNvSpPr>
            <a:spLocks noGrp="1" noChangeArrowheads="1"/>
          </p:cNvSpPr>
          <p:nvPr>
            <p:ph type="body" sz="half" idx="1"/>
          </p:nvPr>
        </p:nvSpPr>
        <p:spPr>
          <a:xfrm>
            <a:off x="457200" y="1600200"/>
            <a:ext cx="5195888" cy="4530725"/>
          </a:xfrm>
        </p:spPr>
        <p:txBody>
          <a:bodyPr/>
          <a:lstStyle/>
          <a:p>
            <a:pPr>
              <a:buFont typeface="Wingdings" pitchFamily="2" charset="2"/>
              <a:buNone/>
            </a:pPr>
            <a:r>
              <a:rPr lang="tr-TR" dirty="0" smtClean="0">
                <a:latin typeface="Arial" pitchFamily="34" charset="0"/>
                <a:cs typeface="Arial" pitchFamily="34" charset="0"/>
              </a:rPr>
              <a:t>-</a:t>
            </a:r>
            <a:r>
              <a:rPr lang="tr-TR" dirty="0" err="1">
                <a:latin typeface="Arial" pitchFamily="34" charset="0"/>
                <a:cs typeface="Arial" pitchFamily="34" charset="0"/>
              </a:rPr>
              <a:t>Prekanseröz</a:t>
            </a:r>
            <a:r>
              <a:rPr lang="tr-TR" dirty="0">
                <a:latin typeface="Arial" pitchFamily="34" charset="0"/>
                <a:cs typeface="Arial" pitchFamily="34" charset="0"/>
              </a:rPr>
              <a:t>/</a:t>
            </a:r>
            <a:r>
              <a:rPr lang="tr-TR" dirty="0" err="1">
                <a:latin typeface="Arial" pitchFamily="34" charset="0"/>
                <a:cs typeface="Arial" pitchFamily="34" charset="0"/>
              </a:rPr>
              <a:t>aktinik</a:t>
            </a:r>
            <a:r>
              <a:rPr lang="tr-TR" dirty="0">
                <a:latin typeface="Arial" pitchFamily="34" charset="0"/>
                <a:cs typeface="Arial" pitchFamily="34" charset="0"/>
              </a:rPr>
              <a:t> </a:t>
            </a:r>
            <a:r>
              <a:rPr lang="tr-TR" dirty="0" err="1">
                <a:latin typeface="Arial" pitchFamily="34" charset="0"/>
                <a:cs typeface="Arial" pitchFamily="34" charset="0"/>
              </a:rPr>
              <a:t>keratozlar</a:t>
            </a:r>
            <a:endParaRPr lang="tr-TR" dirty="0">
              <a:latin typeface="Arial" pitchFamily="34" charset="0"/>
              <a:cs typeface="Arial" pitchFamily="34" charset="0"/>
            </a:endParaRPr>
          </a:p>
          <a:p>
            <a:pPr>
              <a:buFont typeface="Wingdings" pitchFamily="2" charset="2"/>
              <a:buNone/>
            </a:pPr>
            <a:r>
              <a:rPr lang="tr-TR" dirty="0">
                <a:latin typeface="Arial" pitchFamily="34" charset="0"/>
                <a:cs typeface="Arial" pitchFamily="34" charset="0"/>
              </a:rPr>
              <a:t>-</a:t>
            </a:r>
            <a:r>
              <a:rPr lang="tr-TR" dirty="0" err="1">
                <a:latin typeface="Arial" pitchFamily="34" charset="0"/>
                <a:cs typeface="Arial" pitchFamily="34" charset="0"/>
              </a:rPr>
              <a:t>Vasküler</a:t>
            </a:r>
            <a:r>
              <a:rPr lang="tr-TR" dirty="0">
                <a:latin typeface="Arial" pitchFamily="34" charset="0"/>
                <a:cs typeface="Arial" pitchFamily="34" charset="0"/>
              </a:rPr>
              <a:t> anomali</a:t>
            </a:r>
          </a:p>
          <a:p>
            <a:pPr>
              <a:buFont typeface="Wingdings" pitchFamily="2" charset="2"/>
              <a:buNone/>
            </a:pPr>
            <a:r>
              <a:rPr lang="tr-TR" dirty="0">
                <a:latin typeface="Arial" pitchFamily="34" charset="0"/>
                <a:cs typeface="Arial" pitchFamily="34" charset="0"/>
              </a:rPr>
              <a:t>-</a:t>
            </a:r>
            <a:r>
              <a:rPr lang="tr-TR" dirty="0" err="1">
                <a:latin typeface="Arial" pitchFamily="34" charset="0"/>
                <a:cs typeface="Arial" pitchFamily="34" charset="0"/>
              </a:rPr>
              <a:t>Ameloblastom</a:t>
            </a:r>
            <a:endParaRPr lang="tr-TR" dirty="0">
              <a:latin typeface="Arial" pitchFamily="34" charset="0"/>
              <a:cs typeface="Arial" pitchFamily="34" charset="0"/>
            </a:endParaRPr>
          </a:p>
          <a:p>
            <a:pPr>
              <a:buFont typeface="Wingdings" pitchFamily="2" charset="2"/>
              <a:buNone/>
            </a:pPr>
            <a:endParaRPr lang="tr-TR" dirty="0"/>
          </a:p>
        </p:txBody>
      </p:sp>
      <p:sp>
        <p:nvSpPr>
          <p:cNvPr id="346116" name="Rectangle 4"/>
          <p:cNvSpPr>
            <a:spLocks noGrp="1" noChangeArrowheads="1"/>
          </p:cNvSpPr>
          <p:nvPr>
            <p:ph type="body" sz="half" idx="2"/>
          </p:nvPr>
        </p:nvSpPr>
        <p:spPr>
          <a:xfrm>
            <a:off x="5651500" y="1571612"/>
            <a:ext cx="3492500" cy="4114800"/>
          </a:xfrm>
        </p:spPr>
        <p:txBody>
          <a:bodyPr/>
          <a:lstStyle/>
          <a:p>
            <a:pPr>
              <a:buFont typeface="Wingdings" pitchFamily="2" charset="2"/>
              <a:buNone/>
            </a:pPr>
            <a:r>
              <a:rPr lang="tr-TR" dirty="0">
                <a:latin typeface="Arial" pitchFamily="34" charset="0"/>
                <a:cs typeface="Arial" pitchFamily="34" charset="0"/>
              </a:rPr>
              <a:t>-</a:t>
            </a:r>
            <a:r>
              <a:rPr lang="tr-TR" dirty="0" err="1">
                <a:latin typeface="Arial" pitchFamily="34" charset="0"/>
                <a:cs typeface="Arial" pitchFamily="34" charset="0"/>
              </a:rPr>
              <a:t>Verruca</a:t>
            </a:r>
            <a:endParaRPr lang="tr-TR" dirty="0">
              <a:latin typeface="Arial" pitchFamily="34" charset="0"/>
              <a:cs typeface="Arial" pitchFamily="34" charset="0"/>
            </a:endParaRPr>
          </a:p>
          <a:p>
            <a:pPr>
              <a:buFont typeface="Wingdings" pitchFamily="2" charset="2"/>
              <a:buNone/>
            </a:pPr>
            <a:r>
              <a:rPr lang="tr-TR" dirty="0">
                <a:latin typeface="Arial" pitchFamily="34" charset="0"/>
                <a:cs typeface="Arial" pitchFamily="34" charset="0"/>
              </a:rPr>
              <a:t>-</a:t>
            </a:r>
            <a:r>
              <a:rPr lang="tr-TR" dirty="0" err="1">
                <a:latin typeface="Arial" pitchFamily="34" charset="0"/>
                <a:cs typeface="Arial" pitchFamily="34" charset="0"/>
              </a:rPr>
              <a:t>Piyojenik</a:t>
            </a:r>
            <a:r>
              <a:rPr lang="tr-TR" dirty="0">
                <a:latin typeface="Arial" pitchFamily="34" charset="0"/>
                <a:cs typeface="Arial" pitchFamily="34" charset="0"/>
              </a:rPr>
              <a:t> </a:t>
            </a:r>
            <a:r>
              <a:rPr lang="tr-TR" dirty="0" err="1">
                <a:latin typeface="Arial" pitchFamily="34" charset="0"/>
                <a:cs typeface="Arial" pitchFamily="34" charset="0"/>
              </a:rPr>
              <a:t>granülom</a:t>
            </a:r>
            <a:endParaRPr lang="tr-TR" dirty="0">
              <a:latin typeface="Arial" pitchFamily="34" charset="0"/>
              <a:cs typeface="Arial" pitchFamily="34" charset="0"/>
            </a:endParaRPr>
          </a:p>
          <a:p>
            <a:pPr>
              <a:buFont typeface="Wingdings" pitchFamily="2" charset="2"/>
              <a:buNone/>
            </a:pPr>
            <a:r>
              <a:rPr lang="tr-TR" dirty="0">
                <a:latin typeface="Arial" pitchFamily="34" charset="0"/>
                <a:cs typeface="Arial" pitchFamily="34" charset="0"/>
              </a:rPr>
              <a:t>-</a:t>
            </a:r>
            <a:r>
              <a:rPr lang="tr-TR" dirty="0" err="1">
                <a:latin typeface="Arial" pitchFamily="34" charset="0"/>
                <a:cs typeface="Arial" pitchFamily="34" charset="0"/>
              </a:rPr>
              <a:t>Nevus</a:t>
            </a:r>
            <a:r>
              <a:rPr lang="tr-TR" dirty="0">
                <a:latin typeface="Arial" pitchFamily="34" charset="0"/>
                <a:cs typeface="Arial" pitchFamily="34" charset="0"/>
              </a:rPr>
              <a:t>…</a:t>
            </a:r>
          </a:p>
        </p:txBody>
      </p:sp>
      <p:sp>
        <p:nvSpPr>
          <p:cNvPr id="346117" name="Rectangle 5"/>
          <p:cNvSpPr>
            <a:spLocks noChangeArrowheads="1"/>
          </p:cNvSpPr>
          <p:nvPr/>
        </p:nvSpPr>
        <p:spPr bwMode="auto">
          <a:xfrm>
            <a:off x="571472" y="3500438"/>
            <a:ext cx="4095727" cy="1384995"/>
          </a:xfrm>
          <a:prstGeom prst="rect">
            <a:avLst/>
          </a:prstGeom>
          <a:noFill/>
          <a:ln w="9525">
            <a:noFill/>
            <a:miter lim="800000"/>
            <a:headEnd/>
            <a:tailEnd/>
          </a:ln>
          <a:effectLst/>
        </p:spPr>
        <p:txBody>
          <a:bodyPr wrap="square">
            <a:spAutoFit/>
          </a:bodyPr>
          <a:lstStyle/>
          <a:p>
            <a:pPr algn="r" fontAlgn="auto">
              <a:spcBef>
                <a:spcPts val="0"/>
              </a:spcBef>
              <a:spcAft>
                <a:spcPts val="0"/>
              </a:spcAft>
            </a:pPr>
            <a:r>
              <a:rPr lang="tr-TR" sz="2800" dirty="0">
                <a:solidFill>
                  <a:srgbClr val="FFFF00"/>
                </a:solidFill>
                <a:latin typeface="Arial" pitchFamily="34" charset="0"/>
                <a:cs typeface="Arial" pitchFamily="34" charset="0"/>
              </a:rPr>
              <a:t>-Erken dönem </a:t>
            </a:r>
            <a:r>
              <a:rPr lang="tr-TR" sz="2800" dirty="0" err="1">
                <a:solidFill>
                  <a:srgbClr val="FFFF00"/>
                </a:solidFill>
                <a:latin typeface="Arial" pitchFamily="34" charset="0"/>
                <a:cs typeface="Arial" pitchFamily="34" charset="0"/>
              </a:rPr>
              <a:t>basal</a:t>
            </a:r>
            <a:r>
              <a:rPr lang="tr-TR" sz="2800" dirty="0">
                <a:solidFill>
                  <a:srgbClr val="FFFF00"/>
                </a:solidFill>
                <a:latin typeface="Arial" pitchFamily="34" charset="0"/>
                <a:cs typeface="Arial" pitchFamily="34" charset="0"/>
              </a:rPr>
              <a:t> </a:t>
            </a:r>
            <a:r>
              <a:rPr lang="tr-TR" sz="2800" dirty="0" err="1" smtClean="0">
                <a:solidFill>
                  <a:srgbClr val="FFFF00"/>
                </a:solidFill>
                <a:latin typeface="Arial" pitchFamily="34" charset="0"/>
                <a:cs typeface="Arial" pitchFamily="34" charset="0"/>
              </a:rPr>
              <a:t>cell</a:t>
            </a:r>
            <a:r>
              <a:rPr lang="tr-TR" sz="2800" dirty="0" smtClean="0">
                <a:solidFill>
                  <a:srgbClr val="FFFF00"/>
                </a:solidFill>
                <a:latin typeface="Arial" pitchFamily="34" charset="0"/>
                <a:cs typeface="Arial" pitchFamily="34" charset="0"/>
              </a:rPr>
              <a:t> ve</a:t>
            </a:r>
          </a:p>
          <a:p>
            <a:pPr algn="r" fontAlgn="auto">
              <a:spcBef>
                <a:spcPts val="0"/>
              </a:spcBef>
              <a:spcAft>
                <a:spcPts val="0"/>
              </a:spcAft>
            </a:pPr>
            <a:r>
              <a:rPr lang="tr-TR" sz="2800" dirty="0" err="1" smtClean="0">
                <a:solidFill>
                  <a:srgbClr val="FFFF00"/>
                </a:solidFill>
                <a:latin typeface="Arial" pitchFamily="34" charset="0"/>
                <a:cs typeface="Arial" pitchFamily="34" charset="0"/>
              </a:rPr>
              <a:t>squamos</a:t>
            </a:r>
            <a:r>
              <a:rPr lang="tr-TR" sz="2800" dirty="0" smtClean="0">
                <a:solidFill>
                  <a:srgbClr val="FFFF00"/>
                </a:solidFill>
                <a:latin typeface="Arial" pitchFamily="34" charset="0"/>
                <a:cs typeface="Arial" pitchFamily="34" charset="0"/>
              </a:rPr>
              <a:t> </a:t>
            </a:r>
            <a:r>
              <a:rPr lang="tr-TR" sz="2800" dirty="0" err="1" smtClean="0">
                <a:solidFill>
                  <a:srgbClr val="FFFF00"/>
                </a:solidFill>
                <a:latin typeface="Arial" pitchFamily="34" charset="0"/>
                <a:cs typeface="Arial" pitchFamily="34" charset="0"/>
              </a:rPr>
              <a:t>cell</a:t>
            </a:r>
            <a:r>
              <a:rPr lang="tr-TR" sz="2800" dirty="0" smtClean="0">
                <a:solidFill>
                  <a:srgbClr val="FFFF00"/>
                </a:solidFill>
                <a:latin typeface="Arial" pitchFamily="34" charset="0"/>
                <a:cs typeface="Arial" pitchFamily="34" charset="0"/>
              </a:rPr>
              <a:t> </a:t>
            </a:r>
            <a:r>
              <a:rPr lang="tr-TR" sz="2800" dirty="0" err="1" smtClean="0">
                <a:solidFill>
                  <a:srgbClr val="FFFF00"/>
                </a:solidFill>
                <a:latin typeface="Arial" pitchFamily="34" charset="0"/>
                <a:cs typeface="Arial" pitchFamily="34" charset="0"/>
              </a:rPr>
              <a:t>karsinom</a:t>
            </a:r>
            <a:endParaRPr lang="tr-TR" sz="28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tr-TR" dirty="0" smtClean="0">
                <a:solidFill>
                  <a:srgbClr val="99CCFF"/>
                </a:solidFill>
              </a:rPr>
              <a:t>Komplikasyonları</a:t>
            </a:r>
            <a:endParaRPr lang="tr-TR" dirty="0">
              <a:solidFill>
                <a:srgbClr val="99CCFF"/>
              </a:solidFill>
            </a:endParaRPr>
          </a:p>
        </p:txBody>
      </p:sp>
      <p:sp>
        <p:nvSpPr>
          <p:cNvPr id="347139" name="Rectangle 3"/>
          <p:cNvSpPr>
            <a:spLocks noGrp="1" noChangeArrowheads="1"/>
          </p:cNvSpPr>
          <p:nvPr>
            <p:ph type="body" sz="half" idx="1"/>
          </p:nvPr>
        </p:nvSpPr>
        <p:spPr>
          <a:xfrm>
            <a:off x="428596" y="1785926"/>
            <a:ext cx="3606794" cy="4103688"/>
          </a:xfrm>
        </p:spPr>
        <p:txBody>
          <a:bodyPr>
            <a:normAutofit/>
          </a:bodyPr>
          <a:lstStyle/>
          <a:p>
            <a:pPr>
              <a:buNone/>
            </a:pPr>
            <a:r>
              <a:rPr lang="tr-TR" sz="2400" dirty="0">
                <a:latin typeface="Arial" pitchFamily="34" charset="0"/>
                <a:cs typeface="Arial" pitchFamily="34" charset="0"/>
              </a:rPr>
              <a:t>-vezikül/</a:t>
            </a:r>
            <a:r>
              <a:rPr lang="tr-TR" sz="2400" dirty="0" err="1">
                <a:latin typeface="Arial" pitchFamily="34" charset="0"/>
                <a:cs typeface="Arial" pitchFamily="34" charset="0"/>
              </a:rPr>
              <a:t>bül</a:t>
            </a:r>
            <a:endParaRPr lang="tr-TR" sz="2400" dirty="0">
              <a:latin typeface="Arial" pitchFamily="34" charset="0"/>
              <a:cs typeface="Arial" pitchFamily="34" charset="0"/>
            </a:endParaRPr>
          </a:p>
          <a:p>
            <a:pPr>
              <a:buNone/>
            </a:pPr>
            <a:r>
              <a:rPr lang="tr-TR" sz="2400" dirty="0">
                <a:latin typeface="Arial" pitchFamily="34" charset="0"/>
                <a:cs typeface="Arial" pitchFamily="34" charset="0"/>
              </a:rPr>
              <a:t>-ağrı</a:t>
            </a:r>
          </a:p>
          <a:p>
            <a:pPr>
              <a:buNone/>
            </a:pPr>
            <a:r>
              <a:rPr lang="tr-TR" sz="2400" dirty="0">
                <a:latin typeface="Arial" pitchFamily="34" charset="0"/>
                <a:cs typeface="Arial" pitchFamily="34" charset="0"/>
              </a:rPr>
              <a:t>-ödem(1 saat içinde)</a:t>
            </a:r>
          </a:p>
          <a:p>
            <a:pPr>
              <a:buNone/>
            </a:pPr>
            <a:r>
              <a:rPr lang="tr-TR" sz="2400" dirty="0">
                <a:latin typeface="Arial" pitchFamily="34" charset="0"/>
                <a:cs typeface="Arial" pitchFamily="34" charset="0"/>
              </a:rPr>
              <a:t>-kızarıklık (30 </a:t>
            </a:r>
            <a:r>
              <a:rPr lang="tr-TR" sz="2400" dirty="0" err="1">
                <a:latin typeface="Arial" pitchFamily="34" charset="0"/>
                <a:cs typeface="Arial" pitchFamily="34" charset="0"/>
              </a:rPr>
              <a:t>dk</a:t>
            </a:r>
            <a:r>
              <a:rPr lang="tr-TR" sz="2400" dirty="0">
                <a:latin typeface="Arial" pitchFamily="34" charset="0"/>
                <a:cs typeface="Arial" pitchFamily="34" charset="0"/>
              </a:rPr>
              <a:t> içinde)</a:t>
            </a:r>
          </a:p>
          <a:p>
            <a:pPr>
              <a:buNone/>
            </a:pPr>
            <a:r>
              <a:rPr lang="tr-TR" sz="2400" dirty="0">
                <a:latin typeface="Arial" pitchFamily="34" charset="0"/>
                <a:cs typeface="Arial" pitchFamily="34" charset="0"/>
              </a:rPr>
              <a:t>-</a:t>
            </a:r>
            <a:r>
              <a:rPr lang="tr-TR" sz="2400" dirty="0" err="1">
                <a:latin typeface="Arial" pitchFamily="34" charset="0"/>
                <a:cs typeface="Arial" pitchFamily="34" charset="0"/>
              </a:rPr>
              <a:t>hipopigmentasyon</a:t>
            </a:r>
            <a:endParaRPr lang="tr-TR" sz="2400" dirty="0">
              <a:latin typeface="Arial" pitchFamily="34" charset="0"/>
              <a:cs typeface="Arial" pitchFamily="34" charset="0"/>
            </a:endParaRPr>
          </a:p>
          <a:p>
            <a:pPr>
              <a:buNone/>
            </a:pPr>
            <a:r>
              <a:rPr lang="tr-TR" sz="2400" dirty="0">
                <a:latin typeface="Arial" pitchFamily="34" charset="0"/>
                <a:cs typeface="Arial" pitchFamily="34" charset="0"/>
              </a:rPr>
              <a:t>-</a:t>
            </a:r>
            <a:r>
              <a:rPr lang="tr-TR" sz="2400" dirty="0" err="1">
                <a:latin typeface="Arial" pitchFamily="34" charset="0"/>
                <a:cs typeface="Arial" pitchFamily="34" charset="0"/>
              </a:rPr>
              <a:t>hipertrofik</a:t>
            </a:r>
            <a:r>
              <a:rPr lang="tr-TR" sz="2400" dirty="0">
                <a:latin typeface="Arial" pitchFamily="34" charset="0"/>
                <a:cs typeface="Arial" pitchFamily="34" charset="0"/>
              </a:rPr>
              <a:t> </a:t>
            </a:r>
            <a:r>
              <a:rPr lang="tr-TR" sz="2400" dirty="0" err="1">
                <a:latin typeface="Arial" pitchFamily="34" charset="0"/>
                <a:cs typeface="Arial" pitchFamily="34" charset="0"/>
              </a:rPr>
              <a:t>skar</a:t>
            </a:r>
            <a:endParaRPr lang="tr-TR" sz="2400" dirty="0">
              <a:latin typeface="Arial" pitchFamily="34" charset="0"/>
              <a:cs typeface="Arial" pitchFamily="34" charset="0"/>
            </a:endParaRPr>
          </a:p>
          <a:p>
            <a:pPr>
              <a:buNone/>
            </a:pPr>
            <a:r>
              <a:rPr lang="tr-TR" sz="2400" dirty="0">
                <a:latin typeface="Arial" pitchFamily="34" charset="0"/>
                <a:cs typeface="Arial" pitchFamily="34" charset="0"/>
              </a:rPr>
              <a:t>-</a:t>
            </a:r>
            <a:r>
              <a:rPr lang="tr-TR" sz="2400" dirty="0" err="1">
                <a:latin typeface="Arial" pitchFamily="34" charset="0"/>
                <a:cs typeface="Arial" pitchFamily="34" charset="0"/>
              </a:rPr>
              <a:t>atrofi</a:t>
            </a:r>
            <a:endParaRPr lang="tr-TR" sz="2400" dirty="0">
              <a:latin typeface="Arial" pitchFamily="34" charset="0"/>
              <a:cs typeface="Arial" pitchFamily="34" charset="0"/>
            </a:endParaRPr>
          </a:p>
        </p:txBody>
      </p:sp>
      <p:sp>
        <p:nvSpPr>
          <p:cNvPr id="347140" name="Rectangle 4"/>
          <p:cNvSpPr>
            <a:spLocks noGrp="1" noChangeArrowheads="1"/>
          </p:cNvSpPr>
          <p:nvPr>
            <p:ph type="body" sz="half" idx="2"/>
          </p:nvPr>
        </p:nvSpPr>
        <p:spPr>
          <a:xfrm>
            <a:off x="4572000" y="1714488"/>
            <a:ext cx="4143404" cy="4530725"/>
          </a:xfrm>
        </p:spPr>
        <p:txBody>
          <a:bodyPr>
            <a:normAutofit/>
          </a:bodyPr>
          <a:lstStyle/>
          <a:p>
            <a:pPr>
              <a:buNone/>
            </a:pPr>
            <a:r>
              <a:rPr lang="tr-TR" sz="2400" dirty="0">
                <a:latin typeface="Arial" pitchFamily="34" charset="0"/>
                <a:cs typeface="Arial" pitchFamily="34" charset="0"/>
              </a:rPr>
              <a:t>-post </a:t>
            </a:r>
            <a:r>
              <a:rPr lang="tr-TR" sz="2400" dirty="0" err="1">
                <a:latin typeface="Arial" pitchFamily="34" charset="0"/>
                <a:cs typeface="Arial" pitchFamily="34" charset="0"/>
              </a:rPr>
              <a:t>operatif</a:t>
            </a:r>
            <a:r>
              <a:rPr lang="tr-TR" sz="2400" dirty="0">
                <a:latin typeface="Arial" pitchFamily="34" charset="0"/>
                <a:cs typeface="Arial" pitchFamily="34" charset="0"/>
              </a:rPr>
              <a:t> enfeksiyon</a:t>
            </a:r>
          </a:p>
          <a:p>
            <a:pPr>
              <a:buNone/>
            </a:pPr>
            <a:r>
              <a:rPr lang="tr-TR" sz="2400" dirty="0">
                <a:latin typeface="Arial" pitchFamily="34" charset="0"/>
                <a:cs typeface="Arial" pitchFamily="34" charset="0"/>
              </a:rPr>
              <a:t>-kanama</a:t>
            </a:r>
          </a:p>
          <a:p>
            <a:pPr>
              <a:buNone/>
            </a:pPr>
            <a:r>
              <a:rPr lang="tr-TR" sz="2400" dirty="0">
                <a:latin typeface="Arial" pitchFamily="34" charset="0"/>
                <a:cs typeface="Arial" pitchFamily="34" charset="0"/>
              </a:rPr>
              <a:t>-duyusal değişim</a:t>
            </a:r>
          </a:p>
          <a:p>
            <a:pPr>
              <a:buNone/>
            </a:pPr>
            <a:r>
              <a:rPr lang="tr-TR" sz="2400" dirty="0">
                <a:latin typeface="Arial" pitchFamily="34" charset="0"/>
                <a:cs typeface="Arial" pitchFamily="34" charset="0"/>
              </a:rPr>
              <a:t>-</a:t>
            </a:r>
            <a:r>
              <a:rPr lang="tr-TR" sz="2400" dirty="0" err="1">
                <a:latin typeface="Arial" pitchFamily="34" charset="0"/>
                <a:cs typeface="Arial" pitchFamily="34" charset="0"/>
              </a:rPr>
              <a:t>skar</a:t>
            </a:r>
            <a:endParaRPr lang="tr-TR" sz="2400" dirty="0">
              <a:latin typeface="Arial" pitchFamily="34" charset="0"/>
              <a:cs typeface="Arial" pitchFamily="34" charset="0"/>
            </a:endParaRPr>
          </a:p>
          <a:p>
            <a:pPr>
              <a:buNone/>
            </a:pPr>
            <a:r>
              <a:rPr lang="tr-TR" sz="2400" dirty="0">
                <a:latin typeface="Arial" pitchFamily="34" charset="0"/>
                <a:cs typeface="Arial" pitchFamily="34" charset="0"/>
              </a:rPr>
              <a:t>-sistemik reaksiyon</a:t>
            </a:r>
          </a:p>
          <a:p>
            <a:pPr>
              <a:buNone/>
            </a:pPr>
            <a:r>
              <a:rPr lang="tr-TR" sz="2400" dirty="0">
                <a:latin typeface="Arial" pitchFamily="34" charset="0"/>
                <a:cs typeface="Arial" pitchFamily="34" charset="0"/>
              </a:rPr>
              <a:t>-nitrojen amfizemi(büyük </a:t>
            </a:r>
            <a:r>
              <a:rPr lang="tr-TR" sz="2400" dirty="0" smtClean="0">
                <a:latin typeface="Arial" pitchFamily="34" charset="0"/>
                <a:cs typeface="Arial" pitchFamily="34" charset="0"/>
              </a:rPr>
              <a:t>damarların olduğu </a:t>
            </a:r>
            <a:r>
              <a:rPr lang="tr-TR" sz="2400" dirty="0">
                <a:latin typeface="Arial" pitchFamily="34" charset="0"/>
                <a:cs typeface="Arial" pitchFamily="34" charset="0"/>
              </a:rPr>
              <a:t>bölgelerde)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62466" name="Picture 2" descr="https://fbcdn-sphotos-d-a.akamaihd.net/hphotos-ak-ash3/534095_10151125353045642_1260907030_n.jpg"/>
          <p:cNvPicPr>
            <a:picLocks noChangeAspect="1" noChangeArrowheads="1"/>
          </p:cNvPicPr>
          <p:nvPr/>
        </p:nvPicPr>
        <p:blipFill>
          <a:blip r:embed="rId3" cstate="print"/>
          <a:srcRect/>
          <a:stretch>
            <a:fillRect/>
          </a:stretch>
        </p:blipFill>
        <p:spPr bwMode="auto">
          <a:xfrm>
            <a:off x="1871700" y="728700"/>
            <a:ext cx="5400600" cy="54006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79512" y="1556792"/>
            <a:ext cx="8229600" cy="4709160"/>
          </a:xfrm>
        </p:spPr>
        <p:txBody>
          <a:bodyPr>
            <a:normAutofit fontScale="77500" lnSpcReduction="20000"/>
          </a:bodyPr>
          <a:lstStyle/>
          <a:p>
            <a:pPr algn="just">
              <a:buNone/>
            </a:pPr>
            <a:r>
              <a:rPr lang="tr-TR" dirty="0" smtClean="0">
                <a:latin typeface="Arial" pitchFamily="34" charset="0"/>
                <a:cs typeface="Arial" pitchFamily="34" charset="0"/>
              </a:rPr>
              <a:t>		</a:t>
            </a:r>
            <a:r>
              <a:rPr lang="tr-TR" dirty="0" err="1" smtClean="0">
                <a:latin typeface="Arial" pitchFamily="34" charset="0"/>
                <a:cs typeface="Arial" pitchFamily="34" charset="0"/>
              </a:rPr>
              <a:t>Elektrokoterler</a:t>
            </a:r>
            <a:r>
              <a:rPr lang="tr-TR" dirty="0" smtClean="0">
                <a:latin typeface="Arial" pitchFamily="34" charset="0"/>
                <a:cs typeface="Arial" pitchFamily="34" charset="0"/>
              </a:rPr>
              <a:t> 200 </a:t>
            </a:r>
            <a:r>
              <a:rPr lang="tr-TR" dirty="0" err="1" smtClean="0">
                <a:latin typeface="Arial" pitchFamily="34" charset="0"/>
                <a:cs typeface="Arial" pitchFamily="34" charset="0"/>
              </a:rPr>
              <a:t>kHz</a:t>
            </a:r>
            <a:r>
              <a:rPr lang="tr-TR" dirty="0" smtClean="0">
                <a:latin typeface="Arial" pitchFamily="34" charset="0"/>
                <a:cs typeface="Arial" pitchFamily="34" charset="0"/>
              </a:rPr>
              <a:t> - 27 </a:t>
            </a:r>
            <a:r>
              <a:rPr lang="tr-TR" dirty="0" err="1" smtClean="0">
                <a:latin typeface="Arial" pitchFamily="34" charset="0"/>
                <a:cs typeface="Arial" pitchFamily="34" charset="0"/>
              </a:rPr>
              <a:t>MHz</a:t>
            </a:r>
            <a:r>
              <a:rPr lang="tr-TR" dirty="0" smtClean="0">
                <a:latin typeface="Arial" pitchFamily="34" charset="0"/>
                <a:cs typeface="Arial" pitchFamily="34" charset="0"/>
              </a:rPr>
              <a:t> arasında yüksek frekanslı akım üreten araçlardır. Kullanım amacına ve yerine göre bu cihazlar 15-400 </a:t>
            </a:r>
            <a:r>
              <a:rPr lang="tr-TR" dirty="0" err="1" smtClean="0">
                <a:latin typeface="Arial" pitchFamily="34" charset="0"/>
                <a:cs typeface="Arial" pitchFamily="34" charset="0"/>
              </a:rPr>
              <a:t>Watt</a:t>
            </a:r>
            <a:r>
              <a:rPr lang="tr-TR" dirty="0" smtClean="0">
                <a:latin typeface="Arial" pitchFamily="34" charset="0"/>
                <a:cs typeface="Arial" pitchFamily="34" charset="0"/>
              </a:rPr>
              <a:t> enerji üretebilirler. Üretilen yüksek frekanslı akım (YFA), </a:t>
            </a:r>
            <a:r>
              <a:rPr lang="tr-TR" dirty="0" smtClean="0">
                <a:solidFill>
                  <a:srgbClr val="FFFF00"/>
                </a:solidFill>
                <a:latin typeface="Arial" pitchFamily="34" charset="0"/>
                <a:cs typeface="Arial" pitchFamily="34" charset="0"/>
              </a:rPr>
              <a:t>kesme işlemi için tam dalga </a:t>
            </a:r>
            <a:r>
              <a:rPr lang="tr-TR" dirty="0" smtClean="0">
                <a:latin typeface="Arial" pitchFamily="34" charset="0"/>
                <a:cs typeface="Arial" pitchFamily="34" charset="0"/>
              </a:rPr>
              <a:t>veya </a:t>
            </a:r>
            <a:r>
              <a:rPr lang="tr-TR" dirty="0" err="1" smtClean="0">
                <a:solidFill>
                  <a:srgbClr val="FFFF00"/>
                </a:solidFill>
                <a:latin typeface="Arial" pitchFamily="34" charset="0"/>
                <a:cs typeface="Arial" pitchFamily="34" charset="0"/>
              </a:rPr>
              <a:t>koagülasyon</a:t>
            </a:r>
            <a:r>
              <a:rPr lang="tr-TR" dirty="0" smtClean="0">
                <a:solidFill>
                  <a:srgbClr val="FFFF00"/>
                </a:solidFill>
                <a:latin typeface="Arial" pitchFamily="34" charset="0"/>
                <a:cs typeface="Arial" pitchFamily="34" charset="0"/>
              </a:rPr>
              <a:t> için modülasyonlu dalga </a:t>
            </a:r>
            <a:r>
              <a:rPr lang="tr-TR" dirty="0" smtClean="0">
                <a:latin typeface="Arial" pitchFamily="34" charset="0"/>
                <a:cs typeface="Arial" pitchFamily="34" charset="0"/>
              </a:rPr>
              <a:t>biçiminde olabilir. </a:t>
            </a:r>
            <a:r>
              <a:rPr lang="tr-TR" dirty="0" err="1" smtClean="0">
                <a:latin typeface="Arial" pitchFamily="34" charset="0"/>
                <a:cs typeface="Arial" pitchFamily="34" charset="0"/>
              </a:rPr>
              <a:t>Elektrokoter</a:t>
            </a:r>
            <a:r>
              <a:rPr lang="tr-TR" dirty="0" smtClean="0">
                <a:latin typeface="Arial" pitchFamily="34" charset="0"/>
                <a:cs typeface="Arial" pitchFamily="34" charset="0"/>
              </a:rPr>
              <a:t> cihazının ürettiği yüksek frekanslı akımın, tam dalga veya </a:t>
            </a:r>
            <a:r>
              <a:rPr lang="tr-TR" dirty="0" err="1" smtClean="0">
                <a:latin typeface="Arial" pitchFamily="34" charset="0"/>
                <a:cs typeface="Arial" pitchFamily="34" charset="0"/>
              </a:rPr>
              <a:t>modüleli</a:t>
            </a:r>
            <a:r>
              <a:rPr lang="tr-TR" dirty="0" smtClean="0">
                <a:latin typeface="Arial" pitchFamily="34" charset="0"/>
                <a:cs typeface="Arial" pitchFamily="34" charset="0"/>
              </a:rPr>
              <a:t> dalga olması, dokuda oluşacak etkinin de farklı olmasını sağlar</a:t>
            </a:r>
            <a:r>
              <a:rPr lang="tr-TR" dirty="0" smtClean="0">
                <a:solidFill>
                  <a:srgbClr val="92D050"/>
                </a:solidFill>
                <a:latin typeface="Arial" pitchFamily="34" charset="0"/>
                <a:cs typeface="Arial" pitchFamily="34" charset="0"/>
              </a:rPr>
              <a:t>.</a:t>
            </a:r>
            <a:r>
              <a:rPr lang="tr-TR" i="1" dirty="0" smtClean="0">
                <a:solidFill>
                  <a:srgbClr val="92D050"/>
                </a:solidFill>
                <a:latin typeface="Arial" pitchFamily="34" charset="0"/>
                <a:cs typeface="Arial" pitchFamily="34" charset="0"/>
              </a:rPr>
              <a:t> Cihazın ürettiği yüksek frekanslı akım, ince bir uçla dokuya temas ettirildiğinde, dokuda oluşan direnç bölgesinde ısı meydana gelir. Bu değim sırasında metal uç ısınmaz. Hücreler arası sıvı ve kan, yüksek frekanslı akıma karşı gösterdikleri direnç yüzünden ısınırlar. Doku direncinin yüksek olduğu bölgede oluşan ısı etkisiyle </a:t>
            </a:r>
            <a:r>
              <a:rPr lang="tr-TR" i="1" dirty="0" err="1" smtClean="0">
                <a:solidFill>
                  <a:srgbClr val="92D050"/>
                </a:solidFill>
                <a:latin typeface="Arial" pitchFamily="34" charset="0"/>
                <a:cs typeface="Arial" pitchFamily="34" charset="0"/>
              </a:rPr>
              <a:t>dehidratasyona</a:t>
            </a:r>
            <a:r>
              <a:rPr lang="tr-TR" i="1" dirty="0" smtClean="0">
                <a:solidFill>
                  <a:srgbClr val="92D050"/>
                </a:solidFill>
                <a:latin typeface="Arial" pitchFamily="34" charset="0"/>
                <a:cs typeface="Arial" pitchFamily="34" charset="0"/>
              </a:rPr>
              <a:t> bağlı kesi meydana gelir. Direncin en yüksek olduğu yer aktif ucun dokunma noktasıdır.</a:t>
            </a:r>
            <a:endParaRPr lang="tr-TR" i="1" dirty="0">
              <a:solidFill>
                <a:srgbClr val="92D050"/>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71600" y="620960"/>
            <a:ext cx="7200000" cy="24928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71872" y="3501008"/>
            <a:ext cx="7200257" cy="244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Dikdörtgen"/>
          <p:cNvSpPr/>
          <p:nvPr/>
        </p:nvSpPr>
        <p:spPr>
          <a:xfrm>
            <a:off x="179512" y="404664"/>
            <a:ext cx="8748464" cy="5755422"/>
          </a:xfrm>
          <a:prstGeom prst="rect">
            <a:avLst/>
          </a:prstGeom>
        </p:spPr>
        <p:txBody>
          <a:bodyPr wrap="square">
            <a:spAutoFit/>
          </a:bodyPr>
          <a:lstStyle/>
          <a:p>
            <a:pPr algn="ctr"/>
            <a:r>
              <a:rPr lang="tr-TR" sz="3200" b="1" dirty="0" smtClean="0">
                <a:solidFill>
                  <a:srgbClr val="99CCFF"/>
                </a:solidFill>
              </a:rPr>
              <a:t>Isının dokuda oluşturduğu değişiklikler</a:t>
            </a:r>
          </a:p>
          <a:p>
            <a:endParaRPr lang="tr-TR" sz="2400" i="1" dirty="0" smtClean="0">
              <a:solidFill>
                <a:srgbClr val="99CCFF"/>
              </a:solidFill>
            </a:endParaRPr>
          </a:p>
          <a:p>
            <a:pPr lvl="1">
              <a:buFont typeface="Wingdings"/>
              <a:buChar char="Ø"/>
            </a:pPr>
            <a:r>
              <a:rPr lang="tr-TR" sz="2400" dirty="0" smtClean="0">
                <a:solidFill>
                  <a:srgbClr val="FFFF00"/>
                </a:solidFill>
              </a:rPr>
              <a:t>400 </a:t>
            </a:r>
            <a:r>
              <a:rPr lang="tr-TR" sz="2400" baseline="30000" dirty="0" smtClean="0">
                <a:solidFill>
                  <a:srgbClr val="FFFF00"/>
                </a:solidFill>
              </a:rPr>
              <a:t>0</a:t>
            </a:r>
            <a:r>
              <a:rPr lang="tr-TR" sz="2400" dirty="0" smtClean="0">
                <a:solidFill>
                  <a:srgbClr val="FFFF00"/>
                </a:solidFill>
              </a:rPr>
              <a:t>C &lt;490 </a:t>
            </a:r>
            <a:r>
              <a:rPr lang="tr-TR" sz="2400" baseline="30000" dirty="0" smtClean="0">
                <a:solidFill>
                  <a:srgbClr val="FFFF00"/>
                </a:solidFill>
              </a:rPr>
              <a:t>0</a:t>
            </a:r>
            <a:r>
              <a:rPr lang="tr-TR" sz="2400" dirty="0" smtClean="0">
                <a:solidFill>
                  <a:srgbClr val="FFFF00"/>
                </a:solidFill>
              </a:rPr>
              <a:t>C </a:t>
            </a:r>
            <a:r>
              <a:rPr lang="tr-TR" sz="2400" dirty="0" smtClean="0"/>
              <a:t>Geri dönüşebilir doku hasarı</a:t>
            </a:r>
          </a:p>
          <a:p>
            <a:pPr lvl="1">
              <a:buFont typeface="Wingdings"/>
              <a:buChar char="Ø"/>
            </a:pPr>
            <a:endParaRPr lang="tr-TR" sz="2400" dirty="0" smtClean="0"/>
          </a:p>
          <a:p>
            <a:pPr lvl="1">
              <a:buFont typeface="Wingdings"/>
              <a:buChar char="Ø"/>
            </a:pPr>
            <a:r>
              <a:rPr lang="tr-TR" sz="2400" dirty="0" smtClean="0">
                <a:solidFill>
                  <a:srgbClr val="FFFF00"/>
                </a:solidFill>
              </a:rPr>
              <a:t>490 </a:t>
            </a:r>
            <a:r>
              <a:rPr lang="tr-TR" sz="2400" baseline="30000" dirty="0" smtClean="0">
                <a:solidFill>
                  <a:srgbClr val="FFFF00"/>
                </a:solidFill>
              </a:rPr>
              <a:t>0</a:t>
            </a:r>
            <a:r>
              <a:rPr lang="tr-TR" sz="2400" dirty="0" smtClean="0">
                <a:solidFill>
                  <a:srgbClr val="FFFF00"/>
                </a:solidFill>
              </a:rPr>
              <a:t>C &lt;700 </a:t>
            </a:r>
            <a:r>
              <a:rPr lang="tr-TR" sz="2400" baseline="30000" dirty="0" smtClean="0">
                <a:solidFill>
                  <a:srgbClr val="FFFF00"/>
                </a:solidFill>
              </a:rPr>
              <a:t>0</a:t>
            </a:r>
            <a:r>
              <a:rPr lang="tr-TR" sz="2400" dirty="0" smtClean="0">
                <a:solidFill>
                  <a:srgbClr val="FFFF00"/>
                </a:solidFill>
              </a:rPr>
              <a:t>C </a:t>
            </a:r>
            <a:r>
              <a:rPr lang="tr-TR" sz="2400" dirty="0" smtClean="0"/>
              <a:t>Geri dönüşümsüz doku hasarı (</a:t>
            </a:r>
            <a:r>
              <a:rPr lang="tr-TR" sz="2400" dirty="0" err="1" smtClean="0"/>
              <a:t>Denatürasyon</a:t>
            </a:r>
            <a:r>
              <a:rPr lang="tr-TR" sz="2400" dirty="0" smtClean="0"/>
              <a:t>)</a:t>
            </a:r>
          </a:p>
          <a:p>
            <a:pPr lvl="1">
              <a:buFont typeface="Wingdings"/>
              <a:buChar char="Ø"/>
            </a:pPr>
            <a:endParaRPr lang="tr-TR" sz="2400" dirty="0" smtClean="0"/>
          </a:p>
          <a:p>
            <a:pPr lvl="1">
              <a:buFont typeface="Wingdings"/>
              <a:buChar char="Ø"/>
            </a:pPr>
            <a:r>
              <a:rPr lang="tr-TR" sz="2400" dirty="0" smtClean="0">
                <a:solidFill>
                  <a:srgbClr val="FFFF00"/>
                </a:solidFill>
              </a:rPr>
              <a:t>700 </a:t>
            </a:r>
            <a:r>
              <a:rPr lang="tr-TR" sz="2400" baseline="30000" dirty="0" smtClean="0">
                <a:solidFill>
                  <a:srgbClr val="FFFF00"/>
                </a:solidFill>
              </a:rPr>
              <a:t>0</a:t>
            </a:r>
            <a:r>
              <a:rPr lang="tr-TR" sz="2400" dirty="0" smtClean="0">
                <a:solidFill>
                  <a:srgbClr val="FFFF00"/>
                </a:solidFill>
              </a:rPr>
              <a:t>C &lt;1000 </a:t>
            </a:r>
            <a:r>
              <a:rPr lang="tr-TR" sz="2400" baseline="30000" dirty="0" smtClean="0">
                <a:solidFill>
                  <a:srgbClr val="FFFF00"/>
                </a:solidFill>
              </a:rPr>
              <a:t>0</a:t>
            </a:r>
            <a:r>
              <a:rPr lang="tr-TR" sz="2400" dirty="0" smtClean="0">
                <a:solidFill>
                  <a:srgbClr val="FFFF00"/>
                </a:solidFill>
              </a:rPr>
              <a:t>C </a:t>
            </a:r>
            <a:r>
              <a:rPr lang="tr-TR" sz="2400" dirty="0" smtClean="0"/>
              <a:t>Bağ dokusu – </a:t>
            </a:r>
            <a:r>
              <a:rPr lang="tr-TR" sz="2400" dirty="0" err="1" smtClean="0"/>
              <a:t>kollagen</a:t>
            </a:r>
            <a:r>
              <a:rPr lang="tr-TR" sz="2400" dirty="0" smtClean="0"/>
              <a:t>- jelatine dönüşür. (Pıhtılaşma – </a:t>
            </a:r>
            <a:r>
              <a:rPr lang="tr-TR" sz="2400" dirty="0" err="1" smtClean="0"/>
              <a:t>koagülasyon</a:t>
            </a:r>
            <a:r>
              <a:rPr lang="tr-TR" sz="2400" dirty="0" smtClean="0"/>
              <a:t> )</a:t>
            </a:r>
          </a:p>
          <a:p>
            <a:pPr lvl="1">
              <a:buFont typeface="Wingdings"/>
              <a:buChar char="Ø"/>
            </a:pPr>
            <a:endParaRPr lang="tr-TR" sz="2400" dirty="0" smtClean="0"/>
          </a:p>
          <a:p>
            <a:pPr lvl="1">
              <a:buFont typeface="Wingdings"/>
              <a:buChar char="Ø"/>
            </a:pPr>
            <a:r>
              <a:rPr lang="tr-TR" sz="2400" dirty="0" smtClean="0">
                <a:solidFill>
                  <a:srgbClr val="FFFF00"/>
                </a:solidFill>
              </a:rPr>
              <a:t>1000 </a:t>
            </a:r>
            <a:r>
              <a:rPr lang="tr-TR" sz="2400" baseline="30000" dirty="0" smtClean="0">
                <a:solidFill>
                  <a:srgbClr val="FFFF00"/>
                </a:solidFill>
              </a:rPr>
              <a:t>0</a:t>
            </a:r>
            <a:r>
              <a:rPr lang="tr-TR" sz="2400" dirty="0" smtClean="0">
                <a:solidFill>
                  <a:srgbClr val="FFFF00"/>
                </a:solidFill>
              </a:rPr>
              <a:t>C &lt;2000 </a:t>
            </a:r>
            <a:r>
              <a:rPr lang="tr-TR" sz="2400" baseline="30000" dirty="0" smtClean="0">
                <a:solidFill>
                  <a:srgbClr val="FFFF00"/>
                </a:solidFill>
              </a:rPr>
              <a:t>0</a:t>
            </a:r>
            <a:r>
              <a:rPr lang="tr-TR" sz="2400" dirty="0" smtClean="0">
                <a:solidFill>
                  <a:srgbClr val="FFFF00"/>
                </a:solidFill>
              </a:rPr>
              <a:t>C </a:t>
            </a:r>
            <a:r>
              <a:rPr lang="tr-TR" sz="2400" dirty="0" smtClean="0"/>
              <a:t>Hücre suyu buharlaşır, hücre kurur ve jelatin yapışkan hale gelir (Kurutma-</a:t>
            </a:r>
            <a:r>
              <a:rPr lang="tr-TR" sz="2400" dirty="0" err="1" smtClean="0"/>
              <a:t>Desikasyon</a:t>
            </a:r>
            <a:r>
              <a:rPr lang="tr-TR" sz="2400" dirty="0" smtClean="0"/>
              <a:t>)</a:t>
            </a:r>
          </a:p>
          <a:p>
            <a:pPr lvl="1">
              <a:buFont typeface="Wingdings"/>
              <a:buChar char="Ø"/>
            </a:pPr>
            <a:endParaRPr lang="tr-TR" sz="2400" dirty="0" smtClean="0"/>
          </a:p>
          <a:p>
            <a:pPr lvl="1">
              <a:buFont typeface="Wingdings"/>
              <a:buChar char="Ø"/>
            </a:pPr>
            <a:r>
              <a:rPr lang="tr-TR" sz="2400" dirty="0" smtClean="0">
                <a:solidFill>
                  <a:srgbClr val="FFFF00"/>
                </a:solidFill>
              </a:rPr>
              <a:t>&gt; 2000 </a:t>
            </a:r>
            <a:r>
              <a:rPr lang="tr-TR" sz="2400" baseline="30000" dirty="0" smtClean="0">
                <a:solidFill>
                  <a:srgbClr val="FFFF00"/>
                </a:solidFill>
              </a:rPr>
              <a:t>0</a:t>
            </a:r>
            <a:r>
              <a:rPr lang="tr-TR" sz="2400" dirty="0" smtClean="0">
                <a:solidFill>
                  <a:srgbClr val="FFFF00"/>
                </a:solidFill>
              </a:rPr>
              <a:t>C </a:t>
            </a:r>
            <a:r>
              <a:rPr lang="tr-TR" sz="2400" dirty="0" smtClean="0"/>
              <a:t>Yara kabuğu oluşumu (Kömürleşme –karbonlaşma, patolojik olarak 4. derece yanık .)</a:t>
            </a:r>
            <a:endParaRPr lang="tr-T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dirty="0" smtClean="0">
                <a:solidFill>
                  <a:srgbClr val="99CCFF"/>
                </a:solidFill>
              </a:rPr>
              <a:t>Tipleri </a:t>
            </a:r>
            <a:endParaRPr lang="tr-TR" dirty="0">
              <a:solidFill>
                <a:srgbClr val="99CCFF"/>
              </a:solidFill>
            </a:endParaRPr>
          </a:p>
        </p:txBody>
      </p:sp>
      <p:sp>
        <p:nvSpPr>
          <p:cNvPr id="3" name="2 İçerik Yer Tutucusu"/>
          <p:cNvSpPr>
            <a:spLocks noGrp="1"/>
          </p:cNvSpPr>
          <p:nvPr>
            <p:ph idx="1"/>
          </p:nvPr>
        </p:nvSpPr>
        <p:spPr/>
        <p:txBody>
          <a:bodyPr/>
          <a:lstStyle/>
          <a:p>
            <a:pPr>
              <a:buFont typeface="Wingdings" pitchFamily="2" charset="2"/>
              <a:buChar char="§"/>
            </a:pPr>
            <a:r>
              <a:rPr lang="tr-TR" dirty="0" err="1" smtClean="0"/>
              <a:t>Uni</a:t>
            </a:r>
            <a:r>
              <a:rPr lang="tr-TR" dirty="0" smtClean="0"/>
              <a:t>/</a:t>
            </a:r>
            <a:r>
              <a:rPr lang="tr-TR" dirty="0" err="1" smtClean="0"/>
              <a:t>monopolar</a:t>
            </a:r>
            <a:endParaRPr lang="tr-TR" dirty="0" smtClean="0"/>
          </a:p>
          <a:p>
            <a:pPr lvl="3">
              <a:buFont typeface="Wingdings" pitchFamily="2" charset="2"/>
              <a:buChar char="Ø"/>
            </a:pPr>
            <a:r>
              <a:rPr lang="tr-TR" dirty="0" smtClean="0"/>
              <a:t>İnce veya kalın tel veya iğne biçiminde</a:t>
            </a:r>
          </a:p>
          <a:p>
            <a:pPr lvl="3">
              <a:buFont typeface="Wingdings" pitchFamily="2" charset="2"/>
              <a:buChar char="Ø"/>
            </a:pPr>
            <a:r>
              <a:rPr lang="tr-TR" dirty="0" smtClean="0"/>
              <a:t>Bıçak şeklinde</a:t>
            </a:r>
          </a:p>
          <a:p>
            <a:pPr lvl="3">
              <a:buFont typeface="Wingdings" pitchFamily="2" charset="2"/>
              <a:buChar char="Ø"/>
            </a:pPr>
            <a:r>
              <a:rPr lang="tr-TR" dirty="0" smtClean="0"/>
              <a:t>İlmik biçiminde olanlar</a:t>
            </a:r>
          </a:p>
          <a:p>
            <a:pPr lvl="3">
              <a:buFont typeface="Wingdings" pitchFamily="2" charset="2"/>
              <a:buChar char="Ø"/>
            </a:pPr>
            <a:r>
              <a:rPr lang="tr-TR" dirty="0" smtClean="0"/>
              <a:t>Farklı çaplarda küre biçiminde </a:t>
            </a:r>
          </a:p>
          <a:p>
            <a:pPr>
              <a:buFont typeface="Wingdings" pitchFamily="2" charset="2"/>
              <a:buChar char="§"/>
            </a:pPr>
            <a:r>
              <a:rPr lang="tr-TR" dirty="0" err="1" smtClean="0"/>
              <a:t>Bipolar</a:t>
            </a:r>
            <a:endParaRPr lang="tr-TR" dirty="0" smtClean="0"/>
          </a:p>
          <a:p>
            <a:pPr>
              <a:buFont typeface="Wingdings" pitchFamily="2" charset="2"/>
              <a:buChar char="§"/>
            </a:pPr>
            <a:endParaRPr lang="tr-TR" dirty="0" smtClean="0"/>
          </a:p>
          <a:p>
            <a:pPr>
              <a:buNone/>
            </a:pPr>
            <a:endParaRPr lang="tr-TR" dirty="0" smtClean="0"/>
          </a:p>
          <a:p>
            <a:pPr>
              <a:buFont typeface="Wingdings" pitchFamily="2" charset="2"/>
              <a:buChar char="§"/>
            </a:pPr>
            <a:r>
              <a:rPr lang="tr-TR" dirty="0" err="1" smtClean="0"/>
              <a:t>Hemostatik</a:t>
            </a:r>
            <a:r>
              <a:rPr lang="tr-TR" dirty="0" smtClean="0"/>
              <a:t> </a:t>
            </a:r>
            <a:r>
              <a:rPr lang="tr-TR" dirty="0" err="1" smtClean="0"/>
              <a:t>bistüri</a:t>
            </a:r>
            <a:r>
              <a:rPr lang="tr-TR" dirty="0" smtClean="0"/>
              <a:t>(Hot </a:t>
            </a:r>
            <a:r>
              <a:rPr lang="tr-TR" dirty="0" err="1" smtClean="0"/>
              <a:t>knife</a:t>
            </a:r>
            <a:r>
              <a:rPr lang="tr-TR" dirty="0" smtClean="0"/>
              <a:t>)</a:t>
            </a:r>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3563888" y="3573016"/>
            <a:ext cx="2539951" cy="1510333"/>
          </a:xfrm>
          <a:prstGeom prst="rect">
            <a:avLst/>
          </a:prstGeom>
          <a:noFill/>
          <a:ln w="9525">
            <a:noFill/>
            <a:miter lim="800000"/>
            <a:headEnd/>
            <a:tailEnd/>
          </a:ln>
        </p:spPr>
      </p:pic>
      <p:pic>
        <p:nvPicPr>
          <p:cNvPr id="2052" name="Picture 4" descr="http://www.jinekoloji.net/images/leep1.jpg"/>
          <p:cNvPicPr>
            <a:picLocks noChangeAspect="1" noChangeArrowheads="1"/>
          </p:cNvPicPr>
          <p:nvPr/>
        </p:nvPicPr>
        <p:blipFill>
          <a:blip r:embed="rId4" cstate="print"/>
          <a:srcRect/>
          <a:stretch>
            <a:fillRect/>
          </a:stretch>
        </p:blipFill>
        <p:spPr bwMode="auto">
          <a:xfrm>
            <a:off x="6516216" y="476672"/>
            <a:ext cx="1697622" cy="15121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err="1" smtClean="0">
                <a:solidFill>
                  <a:srgbClr val="99CCFF"/>
                </a:solidFill>
                <a:effectLst/>
                <a:latin typeface="Arial" pitchFamily="34" charset="0"/>
                <a:cs typeface="Arial" pitchFamily="34" charset="0"/>
              </a:rPr>
              <a:t>Hemostatik</a:t>
            </a:r>
            <a:r>
              <a:rPr lang="tr-TR" sz="3200" dirty="0" smtClean="0">
                <a:solidFill>
                  <a:srgbClr val="99CCFF"/>
                </a:solidFill>
                <a:effectLst/>
                <a:latin typeface="Arial" pitchFamily="34" charset="0"/>
                <a:cs typeface="Arial" pitchFamily="34" charset="0"/>
              </a:rPr>
              <a:t> </a:t>
            </a:r>
            <a:r>
              <a:rPr lang="tr-TR" sz="3200" dirty="0" err="1" smtClean="0">
                <a:solidFill>
                  <a:srgbClr val="99CCFF"/>
                </a:solidFill>
                <a:effectLst/>
                <a:latin typeface="Arial" pitchFamily="34" charset="0"/>
                <a:cs typeface="Arial" pitchFamily="34" charset="0"/>
              </a:rPr>
              <a:t>bistüri</a:t>
            </a:r>
            <a:r>
              <a:rPr lang="tr-TR" sz="3200" dirty="0" smtClean="0">
                <a:solidFill>
                  <a:srgbClr val="99CCFF"/>
                </a:solidFill>
                <a:effectLst/>
                <a:latin typeface="Arial" pitchFamily="34" charset="0"/>
                <a:cs typeface="Arial" pitchFamily="34" charset="0"/>
              </a:rPr>
              <a:t>/Hot </a:t>
            </a:r>
            <a:r>
              <a:rPr lang="tr-TR" sz="3200" dirty="0" err="1" smtClean="0">
                <a:solidFill>
                  <a:srgbClr val="99CCFF"/>
                </a:solidFill>
                <a:effectLst/>
                <a:latin typeface="Arial" pitchFamily="34" charset="0"/>
                <a:cs typeface="Arial" pitchFamily="34" charset="0"/>
              </a:rPr>
              <a:t>knife</a:t>
            </a:r>
            <a:endParaRPr lang="tr-TR" sz="3200" dirty="0">
              <a:solidFill>
                <a:srgbClr val="99CCFF"/>
              </a:solidFill>
              <a:effectLst/>
              <a:latin typeface="Arial" pitchFamily="34" charset="0"/>
              <a:cs typeface="Arial" pitchFamily="34" charset="0"/>
            </a:endParaRPr>
          </a:p>
        </p:txBody>
      </p:sp>
      <p:sp>
        <p:nvSpPr>
          <p:cNvPr id="3" name="2 İçerik Yer Tutucusu"/>
          <p:cNvSpPr>
            <a:spLocks noGrp="1"/>
          </p:cNvSpPr>
          <p:nvPr>
            <p:ph idx="1"/>
          </p:nvPr>
        </p:nvSpPr>
        <p:spPr>
          <a:xfrm>
            <a:off x="323528" y="1600200"/>
            <a:ext cx="6203032" cy="4853136"/>
          </a:xfrm>
        </p:spPr>
        <p:txBody>
          <a:bodyPr>
            <a:normAutofit fontScale="92500" lnSpcReduction="10000"/>
          </a:bodyPr>
          <a:lstStyle/>
          <a:p>
            <a:r>
              <a:rPr lang="tr-TR" dirty="0" smtClean="0"/>
              <a:t>Cihaz 3 bölümden oluşur;elektronik kontrol ünitesi, tekrar kullanılabilen hafif </a:t>
            </a:r>
            <a:r>
              <a:rPr lang="tr-TR" dirty="0" err="1" smtClean="0"/>
              <a:t>bistüri</a:t>
            </a:r>
            <a:r>
              <a:rPr lang="tr-TR" dirty="0" smtClean="0"/>
              <a:t> sapı,teflon kaplamalı </a:t>
            </a:r>
            <a:r>
              <a:rPr lang="tr-TR" dirty="0" err="1" smtClean="0"/>
              <a:t>bistüri</a:t>
            </a:r>
            <a:r>
              <a:rPr lang="tr-TR" dirty="0" smtClean="0"/>
              <a:t>(konvansiyonel </a:t>
            </a:r>
            <a:r>
              <a:rPr lang="tr-TR" dirty="0" err="1" smtClean="0"/>
              <a:t>bistüri</a:t>
            </a:r>
            <a:r>
              <a:rPr lang="tr-TR" dirty="0" smtClean="0"/>
              <a:t> şekil ve boyutlarında)</a:t>
            </a:r>
          </a:p>
          <a:p>
            <a:r>
              <a:rPr lang="tr-TR" dirty="0" smtClean="0"/>
              <a:t>Soğuk  ya da sıcak(110-260 </a:t>
            </a:r>
            <a:r>
              <a:rPr lang="tr-TR" baseline="30000" dirty="0" smtClean="0"/>
              <a:t>0</a:t>
            </a:r>
            <a:r>
              <a:rPr lang="tr-TR" dirty="0" smtClean="0"/>
              <a:t>C) olarak kullanılabilmekte</a:t>
            </a:r>
          </a:p>
          <a:p>
            <a:r>
              <a:rPr lang="tr-TR" dirty="0" smtClean="0"/>
              <a:t>Yüzeydeki teflon kaplama ısının eşit dağılmasını ve yüzeye dokuların yapışmasını önler.</a:t>
            </a:r>
          </a:p>
          <a:p>
            <a:r>
              <a:rPr lang="tr-TR" dirty="0" smtClean="0"/>
              <a:t>Cihaz, </a:t>
            </a:r>
            <a:r>
              <a:rPr lang="tr-TR" dirty="0" err="1" smtClean="0"/>
              <a:t>bistüri</a:t>
            </a:r>
            <a:r>
              <a:rPr lang="tr-TR" dirty="0" smtClean="0"/>
              <a:t> istenilenden fazla ısındığında sesli uyarı vermektedir.</a:t>
            </a:r>
          </a:p>
          <a:p>
            <a:endParaRPr lang="tr-TR" dirty="0" smtClean="0"/>
          </a:p>
          <a:p>
            <a:endParaRPr lang="tr-TR" dirty="0"/>
          </a:p>
        </p:txBody>
      </p:sp>
      <p:pic>
        <p:nvPicPr>
          <p:cNvPr id="2050" name="Picture 2" descr="http://imgusr.tradekey.com/p-A6987828-20120917071226/ht-n1-disposable-hand-control-pencil.jpg"/>
          <p:cNvPicPr>
            <a:picLocks noChangeAspect="1" noChangeArrowheads="1"/>
          </p:cNvPicPr>
          <p:nvPr/>
        </p:nvPicPr>
        <p:blipFill>
          <a:blip r:embed="rId3" cstate="print"/>
          <a:srcRect/>
          <a:stretch>
            <a:fillRect/>
          </a:stretch>
        </p:blipFill>
        <p:spPr bwMode="auto">
          <a:xfrm>
            <a:off x="6588224" y="1268760"/>
            <a:ext cx="2232248" cy="2232248"/>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6300192" y="4725144"/>
            <a:ext cx="2575562" cy="1803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0" dirty="0" err="1" smtClean="0">
                <a:solidFill>
                  <a:srgbClr val="99CCFF"/>
                </a:solidFill>
                <a:effectLst/>
              </a:rPr>
              <a:t>Elektrokoter</a:t>
            </a:r>
            <a:r>
              <a:rPr lang="tr-TR" b="0" dirty="0" smtClean="0">
                <a:solidFill>
                  <a:srgbClr val="99CCFF"/>
                </a:solidFill>
                <a:effectLst/>
              </a:rPr>
              <a:t> kullanımında dikkat edilmesi gereken hususlar</a:t>
            </a:r>
            <a:endParaRPr lang="tr-TR" b="0" dirty="0">
              <a:solidFill>
                <a:srgbClr val="99CCFF"/>
              </a:solidFill>
              <a:effectLst/>
            </a:endParaRPr>
          </a:p>
        </p:txBody>
      </p:sp>
      <p:sp>
        <p:nvSpPr>
          <p:cNvPr id="3" name="2 İçerik Yer Tutucusu"/>
          <p:cNvSpPr>
            <a:spLocks noGrp="1"/>
          </p:cNvSpPr>
          <p:nvPr>
            <p:ph idx="1"/>
          </p:nvPr>
        </p:nvSpPr>
        <p:spPr/>
        <p:txBody>
          <a:bodyPr>
            <a:normAutofit/>
          </a:bodyPr>
          <a:lstStyle/>
          <a:p>
            <a:pPr algn="just">
              <a:buFont typeface="Wingdings" pitchFamily="2" charset="2"/>
              <a:buChar char="Ø"/>
            </a:pPr>
            <a:r>
              <a:rPr lang="tr-TR" dirty="0" smtClean="0">
                <a:latin typeface="Arial" pitchFamily="34" charset="0"/>
                <a:cs typeface="Arial" pitchFamily="34" charset="0"/>
              </a:rPr>
              <a:t>Bir </a:t>
            </a:r>
            <a:r>
              <a:rPr lang="tr-TR" dirty="0" err="1" smtClean="0">
                <a:latin typeface="Arial" pitchFamily="34" charset="0"/>
                <a:cs typeface="Arial" pitchFamily="34" charset="0"/>
              </a:rPr>
              <a:t>monopolar</a:t>
            </a:r>
            <a:r>
              <a:rPr lang="tr-TR" dirty="0" smtClean="0">
                <a:latin typeface="Arial" pitchFamily="34" charset="0"/>
                <a:cs typeface="Arial" pitchFamily="34" charset="0"/>
              </a:rPr>
              <a:t> </a:t>
            </a:r>
            <a:r>
              <a:rPr lang="tr-TR" dirty="0" err="1" smtClean="0">
                <a:latin typeface="Arial" pitchFamily="34" charset="0"/>
                <a:cs typeface="Arial" pitchFamily="34" charset="0"/>
              </a:rPr>
              <a:t>elektrokoterin</a:t>
            </a:r>
            <a:r>
              <a:rPr lang="tr-TR" dirty="0" smtClean="0">
                <a:latin typeface="Arial" pitchFamily="34" charset="0"/>
                <a:cs typeface="Arial" pitchFamily="34" charset="0"/>
              </a:rPr>
              <a:t> verimli çalışabilmesi için birinci koşul, akımın geri dönüş yolunun mükemmel olmasıdır. Elektrik akımı kesme işlemini yaptıktan sonra toprak yolu ile cihaza geri döner. Eğer bu geri dönüş yolu, yani toprak elektrotu yetersizse, cihaz ya kesmeyecektir ya da yanıklara sebep olan kötü kesikler oluşturacaktır. Cihazın geri dönüş elektrotu varsa bu, üretici firmanın önerilerine uygun biçimde hasta ile </a:t>
            </a:r>
            <a:r>
              <a:rPr lang="tr-TR" dirty="0" err="1" smtClean="0">
                <a:latin typeface="Arial" pitchFamily="34" charset="0"/>
                <a:cs typeface="Arial" pitchFamily="34" charset="0"/>
              </a:rPr>
              <a:t>irtibatlandırılmalıdır</a:t>
            </a:r>
            <a:r>
              <a:rPr lang="tr-TR" dirty="0" smtClean="0">
                <a:latin typeface="Arial" pitchFamily="34" charset="0"/>
                <a:cs typeface="Arial" pitchFamily="34" charset="0"/>
              </a:rPr>
              <a:t>.</a:t>
            </a:r>
            <a:endParaRPr lang="tr-TR" dirty="0">
              <a:latin typeface="Arial" pitchFamily="34" charset="0"/>
              <a:cs typeface="Arial" pitchFamily="34"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lutlar">
  <a:themeElements>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Bulutlar">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Bulutlar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Bulutlar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Bulutlar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Bulutlar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Bulutlar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Bulutlar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Bulutlar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Bulutlar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TotalTime>
  <Words>1459</Words>
  <Application>Microsoft Office PowerPoint</Application>
  <PresentationFormat>Ekran Gösterisi (4:3)</PresentationFormat>
  <Paragraphs>243</Paragraphs>
  <Slides>33</Slides>
  <Notes>33</Notes>
  <HiddenSlides>0</HiddenSlides>
  <MMClips>0</MMClips>
  <ScaleCrop>false</ScaleCrop>
  <HeadingPairs>
    <vt:vector size="4" baseType="variant">
      <vt:variant>
        <vt:lpstr>Tema</vt:lpstr>
      </vt:variant>
      <vt:variant>
        <vt:i4>2</vt:i4>
      </vt:variant>
      <vt:variant>
        <vt:lpstr>Slayt Başlıkları</vt:lpstr>
      </vt:variant>
      <vt:variant>
        <vt:i4>33</vt:i4>
      </vt:variant>
    </vt:vector>
  </HeadingPairs>
  <TitlesOfParts>
    <vt:vector size="35" baseType="lpstr">
      <vt:lpstr>Bulutlar</vt:lpstr>
      <vt:lpstr>Güven</vt:lpstr>
      <vt:lpstr>Ağız,Diş ve Çene Cerrahisinde Elektrokoter Lazer Kriyocerrahi</vt:lpstr>
      <vt:lpstr>Elektrocerrahi</vt:lpstr>
      <vt:lpstr>Slayt 3</vt:lpstr>
      <vt:lpstr>Slayt 4</vt:lpstr>
      <vt:lpstr>Slayt 5</vt:lpstr>
      <vt:lpstr>Slayt 6</vt:lpstr>
      <vt:lpstr>Tipleri </vt:lpstr>
      <vt:lpstr>Hemostatik bistüri/Hot knife</vt:lpstr>
      <vt:lpstr>Elektrokoter kullanımında dikkat edilmesi gereken hususlar</vt:lpstr>
      <vt:lpstr>Monopolar ve Bipolar akım yolları</vt:lpstr>
      <vt:lpstr>Slayt 11</vt:lpstr>
      <vt:lpstr>LAZER</vt:lpstr>
      <vt:lpstr>Slayt 13</vt:lpstr>
      <vt:lpstr>Slayt 14</vt:lpstr>
      <vt:lpstr>Lazerin biyolojik dokuda etki mekanizmaları</vt:lpstr>
      <vt:lpstr>Lazer enerjisinin seviyesine göre; </vt:lpstr>
      <vt:lpstr>  Ağız,Diş ve Çene Cerrahisinde Lazer kullanımı </vt:lpstr>
      <vt:lpstr>Endikasyon ve Avantajları</vt:lpstr>
      <vt:lpstr>Slayt 19</vt:lpstr>
      <vt:lpstr>Cerrahide en çok tercih edilen lazerler</vt:lpstr>
      <vt:lpstr>Slayt 21</vt:lpstr>
      <vt:lpstr>Erbium :YAG Lazer  2,94 nm dalga boyu </vt:lpstr>
      <vt:lpstr>Neomidyum:YAG Lazer  1064 nm dalga boyu </vt:lpstr>
      <vt:lpstr>Diyot Lazer</vt:lpstr>
      <vt:lpstr>CO2 Lazer 10.600 nm dalga boyu</vt:lpstr>
      <vt:lpstr>Lazer güvenliği</vt:lpstr>
      <vt:lpstr>Kriyocerrahi</vt:lpstr>
      <vt:lpstr>Slayt 28</vt:lpstr>
      <vt:lpstr>Kriyojen maddeler</vt:lpstr>
      <vt:lpstr>Slayt 30</vt:lpstr>
      <vt:lpstr>Uygulama alanları</vt:lpstr>
      <vt:lpstr>Komplikasyonları</vt:lpstr>
      <vt:lpstr>Slayt 33</vt:lpstr>
    </vt:vector>
  </TitlesOfParts>
  <Company>F_s_M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kullanici</cp:lastModifiedBy>
  <cp:revision>52</cp:revision>
  <dcterms:created xsi:type="dcterms:W3CDTF">2009-04-18T18:59:29Z</dcterms:created>
  <dcterms:modified xsi:type="dcterms:W3CDTF">2016-04-01T08:48:28Z</dcterms:modified>
</cp:coreProperties>
</file>