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9" r:id="rId3"/>
    <p:sldId id="270" r:id="rId4"/>
    <p:sldId id="304" r:id="rId5"/>
    <p:sldId id="263" r:id="rId6"/>
    <p:sldId id="264" r:id="rId7"/>
    <p:sldId id="265" r:id="rId8"/>
    <p:sldId id="305" r:id="rId9"/>
    <p:sldId id="306" r:id="rId10"/>
    <p:sldId id="338" r:id="rId11"/>
    <p:sldId id="339" r:id="rId12"/>
    <p:sldId id="272" r:id="rId13"/>
    <p:sldId id="273" r:id="rId14"/>
    <p:sldId id="274" r:id="rId15"/>
    <p:sldId id="340" r:id="rId16"/>
    <p:sldId id="277" r:id="rId17"/>
    <p:sldId id="275" r:id="rId18"/>
    <p:sldId id="341" r:id="rId19"/>
    <p:sldId id="313" r:id="rId20"/>
    <p:sldId id="314" r:id="rId21"/>
    <p:sldId id="342" r:id="rId22"/>
    <p:sldId id="315" r:id="rId23"/>
    <p:sldId id="343" r:id="rId24"/>
    <p:sldId id="316" r:id="rId25"/>
    <p:sldId id="317" r:id="rId26"/>
    <p:sldId id="278" r:id="rId27"/>
    <p:sldId id="345" r:id="rId28"/>
    <p:sldId id="346" r:id="rId29"/>
    <p:sldId id="347" r:id="rId30"/>
    <p:sldId id="279" r:id="rId31"/>
    <p:sldId id="280" r:id="rId32"/>
    <p:sldId id="329" r:id="rId33"/>
    <p:sldId id="330" r:id="rId34"/>
    <p:sldId id="331" r:id="rId35"/>
    <p:sldId id="332" r:id="rId36"/>
    <p:sldId id="333" r:id="rId37"/>
    <p:sldId id="334" r:id="rId38"/>
    <p:sldId id="335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EEB2A60-FA16-4F81-BEF1-34263D2A386F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83A09ED-247B-446A-9DE2-F04C82CE909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82E54-F884-4F31-9F3A-46418C1674CD}" type="slidenum">
              <a:rPr lang="tr-TR"/>
              <a:pPr/>
              <a:t>2</a:t>
            </a:fld>
            <a:endParaRPr lang="tr-T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C4310-6E70-4157-9776-B772077DD449}" type="slidenum">
              <a:rPr lang="tr-TR"/>
              <a:pPr/>
              <a:t>3</a:t>
            </a:fld>
            <a:endParaRPr lang="tr-T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(Tromboz hemostaz kongresinde daha çok türkçe olsun diye tutturdular ) PZ, PTZ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E1DA-8220-412F-AD23-FE136AD7A62A}" type="slidenum">
              <a:rPr lang="tr-TR"/>
              <a:pPr/>
              <a:t>19</a:t>
            </a:fld>
            <a:endParaRPr lang="tr-T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KC: karaciğer</a:t>
            </a:r>
          </a:p>
          <a:p>
            <a:r>
              <a:rPr lang="tr-TR"/>
              <a:t>KC: Karaciğer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tr-TR" sz="2400">
                <a:latin typeface="Times New Roman" pitchFamily="18" charset="0"/>
              </a:endParaRP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24D1420-1715-4FD8-BFE9-590E1C136D3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225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F29B-5CAE-4838-B0CF-96788E73433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09101-5FBE-4C8E-BFE6-474EBEE562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0C62D1BB-4050-402B-92D0-E339E831733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2003C-8BFA-43CB-A05E-E2B137FC60C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3A7-548B-4376-BD75-69857CDE2EC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C725D-58CC-470D-ADE3-2CB65B81557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22B1-CB05-445D-8534-269B34915FD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229DB-23D9-447C-894D-7A52B8BE45F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15B2-83F3-4016-B279-CDAC90CB422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392F7-3A4C-46D5-8D4E-480A7B9AA0F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58658-FB40-45A6-91E5-F460924C91B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150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15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15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215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215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tr-TR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3622AFA5-5E79-43F9-AFBB-771850C6A9D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/>
              <a:t>KOAGULASYON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HEMOSTAZ TESTLERİ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8001000" cy="533400"/>
          </a:xfrm>
        </p:spPr>
        <p:txBody>
          <a:bodyPr/>
          <a:lstStyle/>
          <a:p>
            <a:pPr eaLnBrk="1" hangingPunct="1"/>
            <a:r>
              <a:rPr lang="tr-TR" sz="4400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Koagulasyon</a:t>
            </a:r>
            <a:r>
              <a:rPr lang="tr-TR" sz="44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Testleri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0063" y="2347664"/>
            <a:ext cx="8229600" cy="5257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Venöz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kan örneğinden çalışılması istenir</a:t>
            </a:r>
          </a:p>
          <a:p>
            <a:pPr eaLnBrk="1" hangingPunct="1">
              <a:spcBef>
                <a:spcPct val="0"/>
              </a:spcBef>
            </a:pP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Stazdan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kaçınmalı</a:t>
            </a: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(doku faktörü karışır)</a:t>
            </a:r>
          </a:p>
          <a:p>
            <a:pPr eaLnBrk="1" hangingPunct="1">
              <a:spcBef>
                <a:spcPct val="0"/>
              </a:spcBef>
            </a:pP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Damar yolu için fazla hırpalanmamalı</a:t>
            </a:r>
            <a:r>
              <a:rPr lang="tr-T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(doku faktörü karışır)</a:t>
            </a:r>
            <a:endParaRPr lang="tr-T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Kateterden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örnek alınması sakıncalı şart ise, </a:t>
            </a: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kateter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yıkanmalı, not alınmalı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Sodyum </a:t>
            </a: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sitratlı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tüp kandaki </a:t>
            </a:r>
            <a:r>
              <a:rPr lang="tr-TR" sz="2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Ca</a:t>
            </a: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++ tutarak pıhtılaşmanın doğal olarak başlamasını önler</a:t>
            </a:r>
          </a:p>
          <a:p>
            <a:pPr eaLnBrk="1" hangingPunct="1">
              <a:spcBef>
                <a:spcPct val="0"/>
              </a:spcBef>
            </a:pPr>
            <a:r>
              <a:rPr lang="tr-TR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Bekletilmeden gönderilmeli (1 saat)</a:t>
            </a:r>
          </a:p>
          <a:p>
            <a:pPr eaLnBrk="1" hangingPunct="1"/>
            <a:endParaRPr lang="tr-T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7652" name="Picture 7" descr="SİTRATLI TÜ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1484784"/>
            <a:ext cx="75247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eaLnBrk="1" hangingPunct="1"/>
            <a:r>
              <a:rPr lang="tr-TR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Protrombin</a:t>
            </a:r>
            <a:r>
              <a:rPr lang="tr-T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Zamanı-PT</a:t>
            </a:r>
          </a:p>
        </p:txBody>
      </p:sp>
      <p:pic>
        <p:nvPicPr>
          <p:cNvPr id="28675" name="Picture 6" descr="sedasekil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86325" y="1844825"/>
            <a:ext cx="4226835" cy="4251176"/>
          </a:xfrm>
          <a:noFill/>
        </p:spPr>
      </p:pic>
      <p:sp>
        <p:nvSpPr>
          <p:cNvPr id="28676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  <a:cs typeface="Arial" charset="0"/>
              </a:rPr>
              <a:t>HBD 0405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4168"/>
            <a:ext cx="5220072" cy="4467200"/>
          </a:xfrm>
        </p:spPr>
        <p:txBody>
          <a:bodyPr/>
          <a:lstStyle/>
          <a:p>
            <a:pPr eaLnBrk="1" hangingPunct="1"/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Ekstrensek yol göstergesidir. (Doku faktörü, FVII, FX, FV, FII, I )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hk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bilgi.</a:t>
            </a:r>
          </a:p>
          <a:p>
            <a:pPr eaLnBrk="1" hangingPunct="1"/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Plazma örneği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tromboplastin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(TF) varlığında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rekalsifiye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edilir  ve  Fibrin oluşum zamanı ölçülür </a:t>
            </a:r>
          </a:p>
          <a:p>
            <a:pPr eaLnBrk="1" hangingPunct="1"/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Vit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K eksikliği,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Kc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Hst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APA,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bolus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heparin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uygulamasında  PT uzar</a:t>
            </a:r>
          </a:p>
          <a:p>
            <a:pPr eaLnBrk="1" hangingPunct="1"/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Oral </a:t>
            </a:r>
            <a:r>
              <a:rPr lang="tr-TR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antikoagulanların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etkinliğini izlemede kullanılır. </a:t>
            </a:r>
          </a:p>
          <a:p>
            <a:pPr eaLnBrk="1" hangingPunct="1"/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10-14sn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200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INR: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(Hasta PZ/Kontrol PZ) </a:t>
            </a:r>
            <a:r>
              <a:rPr lang="tr-TR" sz="22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ISI :</a:t>
            </a:r>
            <a:r>
              <a:rPr lang="tr-TR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0,8-1,0</a:t>
            </a:r>
          </a:p>
          <a:p>
            <a:pPr eaLnBrk="1" hangingPunct="1"/>
            <a:endParaRPr lang="tr-TR" sz="2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Protrombin Zamanı(PZ)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0000"/>
                </a:solidFill>
              </a:rPr>
              <a:t>Extrensek</a:t>
            </a:r>
            <a:r>
              <a:rPr lang="tr-TR" dirty="0">
                <a:solidFill>
                  <a:srgbClr val="000000"/>
                </a:solidFill>
              </a:rPr>
              <a:t> yolda yer alan faktörlerin aktivitelerini ölçer</a:t>
            </a:r>
          </a:p>
          <a:p>
            <a:r>
              <a:rPr lang="tr-TR" dirty="0">
                <a:solidFill>
                  <a:srgbClr val="000000"/>
                </a:solidFill>
              </a:rPr>
              <a:t>Faktör II</a:t>
            </a:r>
          </a:p>
          <a:p>
            <a:r>
              <a:rPr lang="tr-TR" dirty="0">
                <a:solidFill>
                  <a:srgbClr val="000000"/>
                </a:solidFill>
              </a:rPr>
              <a:t>Faktör V</a:t>
            </a:r>
          </a:p>
          <a:p>
            <a:r>
              <a:rPr lang="tr-TR" dirty="0">
                <a:solidFill>
                  <a:srgbClr val="000000"/>
                </a:solidFill>
              </a:rPr>
              <a:t>Faktör VII</a:t>
            </a:r>
          </a:p>
          <a:p>
            <a:r>
              <a:rPr lang="tr-TR" dirty="0">
                <a:solidFill>
                  <a:srgbClr val="000000"/>
                </a:solidFill>
              </a:rPr>
              <a:t>Faktör 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565400"/>
            <a:ext cx="7693025" cy="3724275"/>
          </a:xfrm>
          <a:noFill/>
        </p:spPr>
        <p:txBody>
          <a:bodyPr/>
          <a:lstStyle/>
          <a:p>
            <a:r>
              <a:rPr lang="tr-TR" dirty="0" smtClean="0">
                <a:solidFill>
                  <a:srgbClr val="000000"/>
                </a:solidFill>
              </a:rPr>
              <a:t>Reaktifler:</a:t>
            </a:r>
            <a:r>
              <a:rPr lang="tr-TR" dirty="0" err="1" smtClean="0">
                <a:solidFill>
                  <a:srgbClr val="000000"/>
                </a:solidFill>
              </a:rPr>
              <a:t>Tromboplastin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ve Kalsiyum </a:t>
            </a:r>
            <a:r>
              <a:rPr lang="tr-TR" dirty="0" smtClean="0">
                <a:solidFill>
                  <a:srgbClr val="000000"/>
                </a:solidFill>
              </a:rPr>
              <a:t>içerir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Sonuç parametreleri: %, sn, ve INR</a:t>
            </a:r>
          </a:p>
          <a:p>
            <a:r>
              <a:rPr lang="tr-TR" dirty="0">
                <a:solidFill>
                  <a:srgbClr val="000000"/>
                </a:solidFill>
              </a:rPr>
              <a:t>INR: (hasta </a:t>
            </a:r>
            <a:r>
              <a:rPr lang="tr-TR" dirty="0" err="1">
                <a:solidFill>
                  <a:srgbClr val="000000"/>
                </a:solidFill>
              </a:rPr>
              <a:t>PTsn</a:t>
            </a:r>
            <a:r>
              <a:rPr lang="tr-TR" dirty="0">
                <a:solidFill>
                  <a:srgbClr val="000000"/>
                </a:solidFill>
              </a:rPr>
              <a:t>/MNPT)</a:t>
            </a:r>
            <a:r>
              <a:rPr lang="tr-TR" baseline="30000" dirty="0">
                <a:solidFill>
                  <a:srgbClr val="000000"/>
                </a:solidFill>
              </a:rPr>
              <a:t>ISI</a:t>
            </a:r>
          </a:p>
          <a:p>
            <a:pPr lvl="1"/>
            <a:r>
              <a:rPr lang="tr-TR" dirty="0" smtClean="0">
                <a:solidFill>
                  <a:srgbClr val="000000"/>
                </a:solidFill>
              </a:rPr>
              <a:t>Isı:</a:t>
            </a:r>
            <a:r>
              <a:rPr lang="tr-TR" dirty="0" err="1" smtClean="0">
                <a:solidFill>
                  <a:srgbClr val="000000"/>
                </a:solidFill>
              </a:rPr>
              <a:t>International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Sensitivity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Index</a:t>
            </a:r>
            <a:endParaRPr lang="tr-TR" dirty="0">
              <a:solidFill>
                <a:srgbClr val="000000"/>
              </a:solidFill>
            </a:endParaRPr>
          </a:p>
          <a:p>
            <a:pPr lvl="1"/>
            <a:r>
              <a:rPr lang="tr-TR" dirty="0">
                <a:solidFill>
                  <a:srgbClr val="000000"/>
                </a:solidFill>
              </a:rPr>
              <a:t>MNPT</a:t>
            </a:r>
            <a:r>
              <a:rPr lang="tr-TR" dirty="0" smtClean="0">
                <a:solidFill>
                  <a:srgbClr val="000000"/>
                </a:solidFill>
              </a:rPr>
              <a:t>: </a:t>
            </a:r>
            <a:r>
              <a:rPr lang="tr-TR" dirty="0" err="1" smtClean="0">
                <a:solidFill>
                  <a:srgbClr val="000000"/>
                </a:solidFill>
              </a:rPr>
              <a:t>mean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normal PT</a:t>
            </a:r>
          </a:p>
          <a:p>
            <a:pPr>
              <a:buFont typeface="Wingdings" pitchFamily="2" charset="2"/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			(</a:t>
            </a:r>
            <a:r>
              <a:rPr lang="tr-TR" sz="1800" dirty="0">
                <a:solidFill>
                  <a:srgbClr val="000000"/>
                </a:solidFill>
              </a:rPr>
              <a:t>20 veya üzeri sağlıklı kişinin PT sürelerinin aritmetik </a:t>
            </a:r>
            <a:r>
              <a:rPr lang="tr-TR" sz="1800" dirty="0" smtClean="0">
                <a:solidFill>
                  <a:srgbClr val="000000"/>
                </a:solidFill>
              </a:rPr>
              <a:t>			ortalaması </a:t>
            </a:r>
            <a:r>
              <a:rPr lang="tr-TR" sz="1800" dirty="0">
                <a:solidFill>
                  <a:srgbClr val="000000"/>
                </a:solidFill>
              </a:rPr>
              <a:t>alınarak bulunur)</a:t>
            </a:r>
          </a:p>
          <a:p>
            <a:pPr>
              <a:buFont typeface="Wingdings" pitchFamily="2" charset="2"/>
              <a:buNone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5604" name="AutoShap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tr-TR" dirty="0" err="1"/>
              <a:t>Protrombin</a:t>
            </a:r>
            <a:r>
              <a:rPr lang="tr-TR" dirty="0"/>
              <a:t> </a:t>
            </a:r>
            <a:r>
              <a:rPr lang="tr-TR" dirty="0" smtClean="0"/>
              <a:t>Zamanı(PZ, PT)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Protrombin Zamanı(PZ)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000000"/>
                </a:solidFill>
              </a:rPr>
              <a:t>INR sonucu </a:t>
            </a:r>
            <a:r>
              <a:rPr lang="tr-TR" sz="2000" u="sng" dirty="0">
                <a:solidFill>
                  <a:srgbClr val="000000"/>
                </a:solidFill>
              </a:rPr>
              <a:t>oral </a:t>
            </a:r>
            <a:r>
              <a:rPr lang="tr-TR" sz="2000" u="sng" dirty="0" err="1">
                <a:solidFill>
                  <a:srgbClr val="000000"/>
                </a:solidFill>
              </a:rPr>
              <a:t>antikoagulan</a:t>
            </a:r>
            <a:r>
              <a:rPr lang="tr-TR" sz="2000" u="sng" dirty="0">
                <a:solidFill>
                  <a:srgbClr val="000000"/>
                </a:solidFill>
              </a:rPr>
              <a:t>(OAT)</a:t>
            </a:r>
            <a:r>
              <a:rPr lang="tr-TR" sz="2000" dirty="0">
                <a:solidFill>
                  <a:srgbClr val="000000"/>
                </a:solidFill>
              </a:rPr>
              <a:t> kullanan hastaların tedavi takibinde kullanılmaktadır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000000"/>
                </a:solidFill>
              </a:rPr>
              <a:t>Faktör V, VII, X ve </a:t>
            </a:r>
            <a:r>
              <a:rPr lang="tr-TR" sz="2000" dirty="0" err="1">
                <a:solidFill>
                  <a:srgbClr val="000000"/>
                </a:solidFill>
              </a:rPr>
              <a:t>protrombin</a:t>
            </a:r>
            <a:r>
              <a:rPr lang="tr-TR" sz="2000" dirty="0">
                <a:solidFill>
                  <a:srgbClr val="000000"/>
                </a:solidFill>
              </a:rPr>
              <a:t> (II) veya fibrinojen eksikliği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000000"/>
                </a:solidFill>
              </a:rPr>
              <a:t>İnhibitör varlığında</a:t>
            </a:r>
          </a:p>
          <a:p>
            <a:pPr>
              <a:lnSpc>
                <a:spcPct val="90000"/>
              </a:lnSpc>
            </a:pPr>
            <a:r>
              <a:rPr lang="tr-TR" sz="2000" dirty="0" err="1">
                <a:solidFill>
                  <a:srgbClr val="000000"/>
                </a:solidFill>
              </a:rPr>
              <a:t>Disfibrinojenemi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000" dirty="0" err="1">
                <a:solidFill>
                  <a:srgbClr val="000000"/>
                </a:solidFill>
              </a:rPr>
              <a:t>Lupus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Antikoagulan</a:t>
            </a:r>
            <a:r>
              <a:rPr lang="tr-TR" sz="2000" dirty="0">
                <a:solidFill>
                  <a:srgbClr val="000000"/>
                </a:solidFill>
              </a:rPr>
              <a:t> varlığında</a:t>
            </a:r>
          </a:p>
          <a:p>
            <a:pPr>
              <a:lnSpc>
                <a:spcPct val="90000"/>
              </a:lnSpc>
            </a:pPr>
            <a:r>
              <a:rPr lang="tr-TR" sz="2000" dirty="0" err="1">
                <a:solidFill>
                  <a:srgbClr val="000000"/>
                </a:solidFill>
              </a:rPr>
              <a:t>Warfarin</a:t>
            </a:r>
            <a:r>
              <a:rPr lang="tr-TR" sz="2000" dirty="0">
                <a:solidFill>
                  <a:srgbClr val="000000"/>
                </a:solidFill>
              </a:rPr>
              <a:t> tedavisinde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>
                <a:solidFill>
                  <a:srgbClr val="000000"/>
                </a:solidFill>
              </a:rPr>
              <a:t>     uzar</a:t>
            </a:r>
          </a:p>
          <a:p>
            <a:pPr>
              <a:lnSpc>
                <a:spcPct val="90000"/>
              </a:lnSpc>
            </a:pPr>
            <a:r>
              <a:rPr lang="tr-TR" sz="2000" dirty="0">
                <a:solidFill>
                  <a:srgbClr val="000000"/>
                </a:solidFill>
              </a:rPr>
              <a:t>Normal aralık:9-12sn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5" descr="sedasekil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9992" y="1844825"/>
            <a:ext cx="4612916" cy="4005114"/>
          </a:xfr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Aktive </a:t>
            </a: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Parsiyel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Tromboplastin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Zamanı </a:t>
            </a:r>
            <a:r>
              <a:rPr lang="tr-T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(PTZ, APTT)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359421"/>
            <a:ext cx="4824536" cy="4525963"/>
          </a:xfrm>
        </p:spPr>
        <p:txBody>
          <a:bodyPr/>
          <a:lstStyle/>
          <a:p>
            <a:pPr eaLnBrk="1" hangingPunct="1"/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İntrensek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yolu gösterir. ( FVIII, FIX, FXII, FXI eksiklikleri)</a:t>
            </a:r>
          </a:p>
          <a:p>
            <a:pPr eaLnBrk="1" hangingPunct="1"/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Plazma örneği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tromboplastin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(TF) içermeyen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tromboplastik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materyal, (-) yüklü bir madde  varlığında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rekalsifiye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edilir  ve  Fibrin oluşum zamanı ölçülür</a:t>
            </a:r>
          </a:p>
          <a:p>
            <a:pPr eaLnBrk="1" hangingPunct="1"/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Kalıtsal Faktör eksiklikleri, LA,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vWH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 </a:t>
            </a:r>
          </a:p>
          <a:p>
            <a:pPr eaLnBrk="1" hangingPunct="1"/>
            <a:endParaRPr lang="tr-TR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Heparin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tedavisi takibinde de kullanılır (normalx1,5-2,5)</a:t>
            </a:r>
          </a:p>
          <a:p>
            <a:pPr eaLnBrk="1" hangingPunct="1"/>
            <a:endParaRPr lang="tr-TR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20-35saniye</a:t>
            </a:r>
          </a:p>
        </p:txBody>
      </p:sp>
      <p:sp>
        <p:nvSpPr>
          <p:cNvPr id="29701" name="5 Altbilgi Yer Tutucusu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tr-TR" smtClean="0">
                <a:latin typeface="Arial" charset="0"/>
                <a:cs typeface="Arial" charset="0"/>
              </a:rPr>
              <a:t>HBD 0405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Parsiyel</a:t>
            </a:r>
            <a:r>
              <a:rPr lang="tr-TR" sz="3200" dirty="0"/>
              <a:t> </a:t>
            </a:r>
            <a:r>
              <a:rPr lang="tr-TR" sz="3200" dirty="0" err="1"/>
              <a:t>Tromboplastin</a:t>
            </a:r>
            <a:r>
              <a:rPr lang="tr-TR" sz="3200" dirty="0"/>
              <a:t> </a:t>
            </a:r>
            <a:r>
              <a:rPr lang="tr-TR" sz="3200" dirty="0" smtClean="0"/>
              <a:t>Zamanı (PTZ, APTT)</a:t>
            </a:r>
            <a:endParaRPr lang="tr-TR" sz="3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0000"/>
                </a:solidFill>
              </a:rPr>
              <a:t>İntrensik</a:t>
            </a:r>
            <a:r>
              <a:rPr lang="tr-TR" dirty="0">
                <a:solidFill>
                  <a:srgbClr val="000000"/>
                </a:solidFill>
              </a:rPr>
              <a:t> yolda yer alan faktörlerin aktivitelerini ölçer</a:t>
            </a:r>
          </a:p>
          <a:p>
            <a:endParaRPr lang="tr-TR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Hasta plazma+silika/kaolin(</a:t>
            </a:r>
            <a:r>
              <a:rPr lang="tr-TR" dirty="0" err="1">
                <a:solidFill>
                  <a:srgbClr val="000000"/>
                </a:solidFill>
              </a:rPr>
              <a:t>trombosit</a:t>
            </a:r>
            <a:r>
              <a:rPr lang="tr-TR" dirty="0">
                <a:solidFill>
                  <a:srgbClr val="000000"/>
                </a:solidFill>
              </a:rPr>
              <a:t> yüzey </a:t>
            </a:r>
            <a:r>
              <a:rPr lang="tr-TR" dirty="0" err="1">
                <a:solidFill>
                  <a:srgbClr val="000000"/>
                </a:solidFill>
              </a:rPr>
              <a:t>fosfolipid</a:t>
            </a:r>
            <a:r>
              <a:rPr lang="tr-TR" dirty="0">
                <a:solidFill>
                  <a:srgbClr val="000000"/>
                </a:solidFill>
              </a:rPr>
              <a:t> muadili)+ Ca</a:t>
            </a:r>
            <a:r>
              <a:rPr lang="tr-TR" baseline="30000" dirty="0">
                <a:solidFill>
                  <a:srgbClr val="000000"/>
                </a:solidFill>
              </a:rPr>
              <a:t>2+</a:t>
            </a:r>
          </a:p>
          <a:p>
            <a:endParaRPr lang="tr-TR" baseline="30000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Normal aralık:22-36sn</a:t>
            </a:r>
          </a:p>
          <a:p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/>
              <a:t>Parsiyel Tromboplastin Zamanı(PTZ)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2400"/>
              <a:t>Prekallikrein</a:t>
            </a:r>
          </a:p>
          <a:p>
            <a:r>
              <a:rPr lang="tr-TR" sz="2400"/>
              <a:t>HMWK</a:t>
            </a:r>
          </a:p>
          <a:p>
            <a:r>
              <a:rPr lang="tr-TR" sz="2400"/>
              <a:t>Faktör XII</a:t>
            </a:r>
          </a:p>
          <a:p>
            <a:r>
              <a:rPr lang="tr-TR" sz="2400"/>
              <a:t>Faktör XI</a:t>
            </a:r>
          </a:p>
          <a:p>
            <a:r>
              <a:rPr lang="tr-TR" sz="2400"/>
              <a:t>Faktör IX</a:t>
            </a:r>
          </a:p>
          <a:p>
            <a:r>
              <a:rPr lang="tr-TR" sz="2400"/>
              <a:t>Fakör VIII eksikliğinde</a:t>
            </a:r>
          </a:p>
          <a:p>
            <a:endParaRPr lang="tr-TR" sz="2400"/>
          </a:p>
          <a:p>
            <a:r>
              <a:rPr lang="tr-TR" sz="2400"/>
              <a:t>Lupus antikoagulan varlığında uzamaktadır.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772400" cy="1143000"/>
          </a:xfrm>
        </p:spPr>
        <p:txBody>
          <a:bodyPr/>
          <a:lstStyle/>
          <a:p>
            <a:pPr eaLnBrk="1" hangingPunct="1"/>
            <a:r>
              <a:rPr lang="tr-TR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Dilüsyon</a:t>
            </a:r>
            <a:r>
              <a:rPr lang="tr-T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Testi (50:50)</a:t>
            </a:r>
            <a:endParaRPr lang="en-US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  <a:cs typeface="Arial" charset="0"/>
              </a:rPr>
              <a:t>PT ve PTT uzaması her zaman faktör eksikliğini göstermez.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u="sng" smtClean="0">
                <a:latin typeface="Arial" charset="0"/>
                <a:cs typeface="Arial" charset="0"/>
              </a:rPr>
              <a:t>Dilusyon testi:</a:t>
            </a:r>
            <a:r>
              <a:rPr lang="tr-TR" sz="2800" smtClean="0">
                <a:latin typeface="Arial" charset="0"/>
                <a:cs typeface="Arial" charset="0"/>
              </a:rPr>
              <a:t> Hasta plazması ile normal plazma 1:1 dilue edilir. Bir saat 37 derecede enkübe edilir ve PT/PTT testi tekrarlanır.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>
                <a:latin typeface="Arial" charset="0"/>
                <a:cs typeface="Arial" charset="0"/>
              </a:rPr>
              <a:t>Yorum: </a:t>
            </a: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Arial" charset="0"/>
                <a:cs typeface="Arial" charset="0"/>
              </a:rPr>
              <a:t>PT veya PTT normale dönerse (veya %25 kısalma var): Faktör eksikliği</a:t>
            </a:r>
          </a:p>
          <a:p>
            <a:pPr lvl="1" eaLnBrk="1" hangingPunct="1">
              <a:lnSpc>
                <a:spcPct val="90000"/>
              </a:lnSpc>
            </a:pPr>
            <a:r>
              <a:rPr lang="tr-TR" smtClean="0">
                <a:latin typeface="Arial" charset="0"/>
                <a:cs typeface="Arial" charset="0"/>
              </a:rPr>
              <a:t>PT veya PTT normale dönmedi: Faktörlere karşı inhibitör var.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Fibrinojen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/>
              <a:t>YDİP(yaygın damar içi pıhtı oluşumu(DIC)</a:t>
            </a:r>
          </a:p>
          <a:p>
            <a:pPr>
              <a:lnSpc>
                <a:spcPct val="90000"/>
              </a:lnSpc>
            </a:pPr>
            <a:r>
              <a:rPr lang="tr-TR" sz="2400"/>
              <a:t>KC hastalıkları</a:t>
            </a:r>
          </a:p>
          <a:p>
            <a:pPr>
              <a:lnSpc>
                <a:spcPct val="90000"/>
              </a:lnSpc>
            </a:pPr>
            <a:r>
              <a:rPr lang="tr-TR" sz="2400"/>
              <a:t>İnflamatuar hastalıklar</a:t>
            </a:r>
          </a:p>
          <a:p>
            <a:pPr>
              <a:lnSpc>
                <a:spcPct val="90000"/>
              </a:lnSpc>
            </a:pPr>
            <a:r>
              <a:rPr lang="tr-TR" sz="2400"/>
              <a:t>Maliniteler de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/>
              <a:t>   yüksek bulunur</a:t>
            </a:r>
          </a:p>
          <a:p>
            <a:pPr>
              <a:lnSpc>
                <a:spcPct val="90000"/>
              </a:lnSpc>
            </a:pPr>
            <a:r>
              <a:rPr lang="tr-TR" sz="2400"/>
              <a:t>Yüksek Fib.  seviyelerinde kardiyovasküler hastalık riski yüksektir</a:t>
            </a:r>
          </a:p>
          <a:p>
            <a:pPr>
              <a:lnSpc>
                <a:spcPct val="90000"/>
              </a:lnSpc>
            </a:pPr>
            <a:r>
              <a:rPr lang="tr-TR" sz="2400"/>
              <a:t>Oral kontraseptif kullanımı ve hamilelikte de  artar</a:t>
            </a:r>
          </a:p>
          <a:p>
            <a:pPr>
              <a:lnSpc>
                <a:spcPct val="90000"/>
              </a:lnSpc>
            </a:pPr>
            <a:r>
              <a:rPr lang="tr-TR" sz="2400"/>
              <a:t>Trombolitik tedavide Fib.  düzeyleri düşer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/>
          <a:lstStyle/>
          <a:p>
            <a:r>
              <a:rPr lang="tr-TR" sz="4400"/>
              <a:t>“</a:t>
            </a:r>
            <a:r>
              <a:rPr lang="en-US" sz="4400"/>
              <a:t>Hemostasis</a:t>
            </a:r>
            <a:r>
              <a:rPr lang="tr-TR" sz="4400"/>
              <a:t>”</a:t>
            </a:r>
            <a:endParaRPr lang="en-US" sz="44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5157788"/>
            <a:ext cx="8316912" cy="936625"/>
          </a:xfrm>
          <a:noFill/>
          <a:ln/>
        </p:spPr>
        <p:txBody>
          <a:bodyPr lIns="90488" tIns="44450" rIns="90488" bIns="44450"/>
          <a:lstStyle/>
          <a:p>
            <a:pPr marL="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Hemo</a:t>
            </a:r>
            <a:r>
              <a:rPr lang="tr-TR" sz="2400" b="1"/>
              <a:t>staz</a:t>
            </a:r>
            <a:r>
              <a:rPr lang="en-US" sz="2400" b="1"/>
              <a:t>:</a:t>
            </a:r>
            <a:r>
              <a:rPr lang="en-US" sz="2400"/>
              <a:t> </a:t>
            </a:r>
            <a:r>
              <a:rPr lang="tr-TR" sz="2400"/>
              <a:t>Pıhtı oluşumu ile Kanama arasındaki dengedir</a:t>
            </a:r>
            <a:endParaRPr lang="en-US" sz="2400"/>
          </a:p>
          <a:p>
            <a:pPr marL="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457200">
              <a:lnSpc>
                <a:spcPct val="90000"/>
              </a:lnSpc>
              <a:buFont typeface="Wingdings" pitchFamily="2" charset="2"/>
              <a:buNone/>
            </a:pPr>
            <a:endParaRPr lang="en-US" sz="1800"/>
          </a:p>
        </p:txBody>
      </p:sp>
      <p:pic>
        <p:nvPicPr>
          <p:cNvPr id="80900" name="Picture 4" descr="MCj031888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2349500"/>
            <a:ext cx="2921000" cy="2270125"/>
          </a:xfrm>
          <a:noFill/>
          <a:ln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68538" y="4005263"/>
            <a:ext cx="1824037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b="1"/>
              <a:t>Pıhtı oluşumu</a:t>
            </a:r>
            <a:endParaRPr lang="en-US" b="1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932363" y="4005263"/>
            <a:ext cx="2133600" cy="376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b="1"/>
              <a:t>Pıhtı erimesi </a:t>
            </a:r>
            <a:endParaRPr 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Fibrinojen-Clauss test yöntem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Ortama fazla miktarda sığır </a:t>
            </a:r>
            <a:r>
              <a:rPr lang="tr-TR" dirty="0" err="1">
                <a:solidFill>
                  <a:srgbClr val="000000"/>
                </a:solidFill>
              </a:rPr>
              <a:t>trombini</a:t>
            </a:r>
            <a:r>
              <a:rPr lang="tr-TR" dirty="0">
                <a:solidFill>
                  <a:srgbClr val="000000"/>
                </a:solidFill>
              </a:rPr>
              <a:t> ve albümin, kalsiyum içeren Fibrinojen reaktifi eklenerek </a:t>
            </a:r>
            <a:r>
              <a:rPr lang="tr-TR" dirty="0" err="1">
                <a:solidFill>
                  <a:srgbClr val="000000"/>
                </a:solidFill>
              </a:rPr>
              <a:t>dilüe</a:t>
            </a:r>
            <a:r>
              <a:rPr lang="tr-TR" dirty="0">
                <a:solidFill>
                  <a:srgbClr val="000000"/>
                </a:solidFill>
              </a:rPr>
              <a:t> edilmiş hasta plazmasındaki fibrinojen fibrine dönüştürülür.</a:t>
            </a:r>
          </a:p>
          <a:p>
            <a:r>
              <a:rPr lang="tr-TR" dirty="0">
                <a:solidFill>
                  <a:srgbClr val="000000"/>
                </a:solidFill>
              </a:rPr>
              <a:t>Yüksek </a:t>
            </a:r>
            <a:r>
              <a:rPr lang="tr-TR" dirty="0" err="1">
                <a:solidFill>
                  <a:srgbClr val="000000"/>
                </a:solidFill>
              </a:rPr>
              <a:t>trombin</a:t>
            </a:r>
            <a:r>
              <a:rPr lang="tr-TR" dirty="0">
                <a:solidFill>
                  <a:srgbClr val="000000"/>
                </a:solidFill>
              </a:rPr>
              <a:t> ve düşük fibrinojen konsantrasyonlarında, reaksiyonun oranı fibrinojen konsantrasyonunun fonksiyonudur.</a:t>
            </a:r>
          </a:p>
          <a:p>
            <a:r>
              <a:rPr lang="tr-TR" dirty="0">
                <a:solidFill>
                  <a:srgbClr val="000000"/>
                </a:solidFill>
              </a:rPr>
              <a:t>Normal aralık:200-400mg/</a:t>
            </a:r>
            <a:r>
              <a:rPr lang="tr-TR" dirty="0" err="1">
                <a:solidFill>
                  <a:srgbClr val="000000"/>
                </a:solidFill>
              </a:rPr>
              <a:t>dL</a:t>
            </a:r>
            <a:endParaRPr lang="tr-T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229600" cy="1066800"/>
          </a:xfrm>
        </p:spPr>
        <p:txBody>
          <a:bodyPr/>
          <a:lstStyle/>
          <a:p>
            <a:pPr eaLnBrk="1" hangingPunct="1"/>
            <a:r>
              <a:rPr lang="tr-TR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Trombin</a:t>
            </a:r>
            <a:r>
              <a:rPr lang="tr-TR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Zamanı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2264990"/>
            <a:ext cx="4572000" cy="5124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Plazmaya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trombin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eklenmesi ile fibrinojenden fibrin oluşumuna kadar geçen süre ölçülür.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 test fibrinojen yokluğu veya fonksiyon bozukluğu, plazmada fibrin yıkım ürünlerini, aşırı proteinlerin varlığı(ör MM) veya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heparinin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bulunması durumunda uzar.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12-15 sn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TZ’in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uzamış,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Reptilaz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zamanının normal olması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heparin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kontaminasyonunu</a:t>
            </a:r>
            <a:r>
              <a:rPr lang="tr-T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destekler</a:t>
            </a:r>
          </a:p>
        </p:txBody>
      </p:sp>
      <p:grpSp>
        <p:nvGrpSpPr>
          <p:cNvPr id="2" name="13 Grup"/>
          <p:cNvGrpSpPr>
            <a:grpSpLocks/>
          </p:cNvGrpSpPr>
          <p:nvPr/>
        </p:nvGrpSpPr>
        <p:grpSpPr bwMode="auto">
          <a:xfrm>
            <a:off x="4572000" y="1643063"/>
            <a:ext cx="4357688" cy="4857750"/>
            <a:chOff x="4572000" y="1643050"/>
            <a:chExt cx="4357718" cy="4857784"/>
          </a:xfrm>
        </p:grpSpPr>
        <p:sp>
          <p:nvSpPr>
            <p:cNvPr id="13" name="12 Dikdörtgen"/>
            <p:cNvSpPr/>
            <p:nvPr/>
          </p:nvSpPr>
          <p:spPr>
            <a:xfrm>
              <a:off x="4643438" y="1643050"/>
              <a:ext cx="4286280" cy="4857784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" name="3 Grup"/>
            <p:cNvGrpSpPr>
              <a:grpSpLocks/>
            </p:cNvGrpSpPr>
            <p:nvPr/>
          </p:nvGrpSpPr>
          <p:grpSpPr bwMode="auto">
            <a:xfrm>
              <a:off x="4572000" y="2000240"/>
              <a:ext cx="4341812" cy="4070350"/>
              <a:chOff x="2522538" y="1930400"/>
              <a:chExt cx="4341812" cy="4070350"/>
            </a:xfrm>
          </p:grpSpPr>
          <p:sp>
            <p:nvSpPr>
              <p:cNvPr id="32775" name="Text Box 3"/>
              <p:cNvSpPr txBox="1">
                <a:spLocks noChangeArrowheads="1"/>
              </p:cNvSpPr>
              <p:nvPr/>
            </p:nvSpPr>
            <p:spPr bwMode="auto">
              <a:xfrm>
                <a:off x="2522538" y="3571875"/>
                <a:ext cx="1665287" cy="519113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tr-TR" sz="2800">
                    <a:solidFill>
                      <a:schemeClr val="bg1"/>
                    </a:solidFill>
                  </a:rPr>
                  <a:t>Fibrinojen</a:t>
                </a:r>
              </a:p>
            </p:txBody>
          </p:sp>
          <p:sp>
            <p:nvSpPr>
              <p:cNvPr id="32776" name="Text Box 4"/>
              <p:cNvSpPr txBox="1">
                <a:spLocks noChangeArrowheads="1"/>
              </p:cNvSpPr>
              <p:nvPr/>
            </p:nvSpPr>
            <p:spPr bwMode="auto">
              <a:xfrm>
                <a:off x="3897313" y="2768600"/>
                <a:ext cx="1428750" cy="519113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800">
                    <a:solidFill>
                      <a:schemeClr val="bg1"/>
                    </a:solidFill>
                  </a:rPr>
                  <a:t>Trombin</a:t>
                </a:r>
              </a:p>
            </p:txBody>
          </p:sp>
          <p:sp>
            <p:nvSpPr>
              <p:cNvPr id="32777" name="Text Box 5"/>
              <p:cNvSpPr txBox="1">
                <a:spLocks noChangeArrowheads="1"/>
              </p:cNvSpPr>
              <p:nvPr/>
            </p:nvSpPr>
            <p:spPr bwMode="auto">
              <a:xfrm>
                <a:off x="5213350" y="5054600"/>
                <a:ext cx="1143000" cy="946150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800">
                    <a:solidFill>
                      <a:schemeClr val="bg1"/>
                    </a:solidFill>
                  </a:rPr>
                  <a:t>Fibrin </a:t>
                </a:r>
              </a:p>
              <a:p>
                <a:pPr algn="ctr"/>
                <a:r>
                  <a:rPr lang="tr-TR" sz="2800">
                    <a:solidFill>
                      <a:schemeClr val="bg1"/>
                    </a:solidFill>
                  </a:rPr>
                  <a:t>pıhtısı</a:t>
                </a:r>
              </a:p>
            </p:txBody>
          </p:sp>
          <p:sp>
            <p:nvSpPr>
              <p:cNvPr id="32778" name="Text Box 6"/>
              <p:cNvSpPr txBox="1">
                <a:spLocks noChangeArrowheads="1"/>
              </p:cNvSpPr>
              <p:nvPr/>
            </p:nvSpPr>
            <p:spPr bwMode="auto">
              <a:xfrm>
                <a:off x="4845050" y="3683000"/>
                <a:ext cx="2019300" cy="946150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800">
                    <a:solidFill>
                      <a:schemeClr val="bg1"/>
                    </a:solidFill>
                  </a:rPr>
                  <a:t>Fibrin </a:t>
                </a:r>
              </a:p>
              <a:p>
                <a:pPr algn="ctr"/>
                <a:r>
                  <a:rPr lang="tr-TR" sz="2800">
                    <a:solidFill>
                      <a:schemeClr val="bg1"/>
                    </a:solidFill>
                  </a:rPr>
                  <a:t>monomerleri</a:t>
                </a:r>
              </a:p>
            </p:txBody>
          </p:sp>
          <p:sp>
            <p:nvSpPr>
              <p:cNvPr id="32779" name="Line 7"/>
              <p:cNvSpPr>
                <a:spLocks noChangeShapeType="1"/>
              </p:cNvSpPr>
              <p:nvPr/>
            </p:nvSpPr>
            <p:spPr bwMode="auto">
              <a:xfrm>
                <a:off x="4138613" y="3962400"/>
                <a:ext cx="1219200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780" name="Line 8"/>
              <p:cNvSpPr>
                <a:spLocks noChangeShapeType="1"/>
              </p:cNvSpPr>
              <p:nvPr/>
            </p:nvSpPr>
            <p:spPr bwMode="auto">
              <a:xfrm>
                <a:off x="4595813" y="3276600"/>
                <a:ext cx="0" cy="6096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781" name="Line 9"/>
              <p:cNvSpPr>
                <a:spLocks noChangeShapeType="1"/>
              </p:cNvSpPr>
              <p:nvPr/>
            </p:nvSpPr>
            <p:spPr bwMode="auto">
              <a:xfrm>
                <a:off x="5738813" y="4572000"/>
                <a:ext cx="0" cy="38100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782" name="Text Box 19"/>
              <p:cNvSpPr txBox="1">
                <a:spLocks noChangeArrowheads="1"/>
              </p:cNvSpPr>
              <p:nvPr/>
            </p:nvSpPr>
            <p:spPr bwMode="auto">
              <a:xfrm>
                <a:off x="3405188" y="1930400"/>
                <a:ext cx="2541587" cy="519113"/>
              </a:xfrm>
              <a:prstGeom prst="rect">
                <a:avLst/>
              </a:prstGeom>
              <a:noFill/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tr-TR" sz="2800">
                    <a:solidFill>
                      <a:schemeClr val="bg1"/>
                    </a:solidFill>
                  </a:rPr>
                  <a:t>Trombin zamanı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Trombin zamanı(TZ)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000"/>
              <a:t>TT ölçümlerinde fibrinojenden  fibrin oluşması  için ortama dışarıdan trombin eklenir. Fibrinojenin azaldığı, FDP nin arttığı durumlarda, disfibrinojenemilerde (fibrinojen yapısal bozuklukları)</a:t>
            </a:r>
          </a:p>
          <a:p>
            <a:pPr>
              <a:lnSpc>
                <a:spcPct val="90000"/>
              </a:lnSpc>
            </a:pPr>
            <a:r>
              <a:rPr lang="tr-TR" sz="2000"/>
              <a:t>heparin etkisi ile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/>
              <a:t>   TT  testinde de uzamalar görülebilir. </a:t>
            </a:r>
          </a:p>
          <a:p>
            <a:pPr>
              <a:lnSpc>
                <a:spcPct val="90000"/>
              </a:lnSpc>
            </a:pPr>
            <a:r>
              <a:rPr lang="tr-TR" sz="2000"/>
              <a:t>Genellikle PTZ tercih edilse de heparin doz takibinde TT testi de kullanılabilir.</a:t>
            </a:r>
          </a:p>
          <a:p>
            <a:pPr>
              <a:lnSpc>
                <a:spcPct val="90000"/>
              </a:lnSpc>
            </a:pPr>
            <a:r>
              <a:rPr lang="tr-TR" sz="2000"/>
              <a:t>Özellikle Lupus Antikoagülan bulunan kişiler ve tedavi öncesi uzamış PTZ test sonucu bulunan hastalarda TT testinin kullanılması tercih edilebilir </a:t>
            </a:r>
          </a:p>
          <a:p>
            <a:pPr>
              <a:lnSpc>
                <a:spcPct val="90000"/>
              </a:lnSpc>
            </a:pPr>
            <a:r>
              <a:rPr lang="tr-TR" sz="2000"/>
              <a:t>Normal aralık: 12-16sn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92088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D-</a:t>
            </a:r>
            <a:r>
              <a:rPr lang="tr-TR" dirty="0" err="1" smtClean="0">
                <a:solidFill>
                  <a:srgbClr val="C00000"/>
                </a:solidFill>
              </a:rPr>
              <a:t>Dimer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61062"/>
          </a:xfrm>
        </p:spPr>
        <p:txBody>
          <a:bodyPr/>
          <a:lstStyle/>
          <a:p>
            <a:r>
              <a:rPr lang="tr-TR" sz="2000" dirty="0" smtClean="0">
                <a:solidFill>
                  <a:srgbClr val="000000"/>
                </a:solidFill>
              </a:rPr>
              <a:t>Fibrinin </a:t>
            </a:r>
            <a:r>
              <a:rPr lang="tr-TR" sz="2000" dirty="0" err="1" smtClean="0">
                <a:solidFill>
                  <a:srgbClr val="000000"/>
                </a:solidFill>
              </a:rPr>
              <a:t>plazmin</a:t>
            </a:r>
            <a:r>
              <a:rPr lang="tr-TR" sz="2000" dirty="0" smtClean="0">
                <a:solidFill>
                  <a:srgbClr val="000000"/>
                </a:solidFill>
              </a:rPr>
              <a:t> ile yıkımı ile açığa çıkan Fibrin Yıkım ürünlerinden biridir</a:t>
            </a:r>
          </a:p>
          <a:p>
            <a:endParaRPr lang="tr-TR" sz="2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   ( FXIII aracılığı ile çapraz bağlarla ilişkili iki fibrin </a:t>
            </a:r>
            <a:r>
              <a:rPr lang="tr-TR" sz="2000" dirty="0" err="1" smtClean="0">
                <a:solidFill>
                  <a:srgbClr val="000000"/>
                </a:solidFill>
              </a:rPr>
              <a:t>monomerinden</a:t>
            </a:r>
            <a:r>
              <a:rPr lang="tr-TR" sz="2000" dirty="0" smtClean="0">
                <a:solidFill>
                  <a:srgbClr val="000000"/>
                </a:solidFill>
              </a:rPr>
              <a:t>  oluşur, fibrinojenden oluşmaz Bu nedenle </a:t>
            </a:r>
            <a:r>
              <a:rPr lang="tr-TR" sz="2000" b="1" dirty="0" smtClean="0">
                <a:solidFill>
                  <a:srgbClr val="000000"/>
                </a:solidFill>
              </a:rPr>
              <a:t>süregelen bir damar içi pıhtılaşmasının göstergesidir </a:t>
            </a:r>
          </a:p>
          <a:p>
            <a:r>
              <a:rPr lang="tr-TR" sz="2000" dirty="0" smtClean="0">
                <a:solidFill>
                  <a:srgbClr val="000000"/>
                </a:solidFill>
              </a:rPr>
              <a:t>En hassas ölçüm yöntemi: ELISA</a:t>
            </a:r>
          </a:p>
          <a:p>
            <a:pPr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  Arttığı Durumlar:</a:t>
            </a:r>
          </a:p>
          <a:p>
            <a:pPr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Arterial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Tromboembolik</a:t>
            </a:r>
            <a:r>
              <a:rPr lang="tr-TR" sz="2000" dirty="0" smtClean="0">
                <a:solidFill>
                  <a:srgbClr val="000000"/>
                </a:solidFill>
              </a:rPr>
              <a:t> Hastalıklar</a:t>
            </a:r>
          </a:p>
          <a:p>
            <a:pPr lvl="1"/>
            <a:r>
              <a:rPr lang="tr-TR" sz="2000" dirty="0" err="1" smtClean="0">
                <a:solidFill>
                  <a:srgbClr val="000000"/>
                </a:solidFill>
              </a:rPr>
              <a:t>Miyokard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enfarktı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Strok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Atrial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fibrilasyon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İntrakardiak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trombus</a:t>
            </a:r>
            <a:endParaRPr lang="tr-TR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tr-TR" sz="2000" dirty="0" err="1" smtClean="0">
                <a:solidFill>
                  <a:srgbClr val="000000"/>
                </a:solidFill>
              </a:rPr>
              <a:t>Venöz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Tromboembolik</a:t>
            </a:r>
            <a:r>
              <a:rPr lang="tr-TR" sz="2000" dirty="0" smtClean="0">
                <a:solidFill>
                  <a:srgbClr val="000000"/>
                </a:solidFill>
              </a:rPr>
              <a:t> Hastalıklar</a:t>
            </a:r>
          </a:p>
          <a:p>
            <a:pPr lvl="1"/>
            <a:r>
              <a:rPr lang="tr-TR" sz="2000" dirty="0" smtClean="0">
                <a:solidFill>
                  <a:srgbClr val="000000"/>
                </a:solidFill>
              </a:rPr>
              <a:t>Derin </a:t>
            </a:r>
            <a:r>
              <a:rPr lang="tr-TR" sz="2000" dirty="0" err="1" smtClean="0">
                <a:solidFill>
                  <a:srgbClr val="000000"/>
                </a:solidFill>
              </a:rPr>
              <a:t>Ven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trombozu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Pulmoner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emboli</a:t>
            </a:r>
            <a:endParaRPr lang="tr-TR" sz="2000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tr-TR" sz="2000" dirty="0" smtClean="0">
                <a:solidFill>
                  <a:srgbClr val="000000"/>
                </a:solidFill>
              </a:rPr>
              <a:t>    DIC, </a:t>
            </a:r>
            <a:r>
              <a:rPr lang="tr-TR" sz="2000" dirty="0" err="1" smtClean="0">
                <a:solidFill>
                  <a:srgbClr val="000000"/>
                </a:solidFill>
              </a:rPr>
              <a:t>Preeklampsi</a:t>
            </a:r>
            <a:r>
              <a:rPr lang="tr-TR" sz="2000" dirty="0" smtClean="0">
                <a:solidFill>
                  <a:srgbClr val="000000"/>
                </a:solidFill>
              </a:rPr>
              <a:t>-</a:t>
            </a:r>
            <a:r>
              <a:rPr lang="tr-TR" sz="2000" dirty="0" err="1" smtClean="0">
                <a:solidFill>
                  <a:srgbClr val="000000"/>
                </a:solidFill>
              </a:rPr>
              <a:t>eklampsi</a:t>
            </a:r>
            <a:r>
              <a:rPr lang="tr-TR" sz="2000" dirty="0" smtClean="0">
                <a:solidFill>
                  <a:srgbClr val="000000"/>
                </a:solidFill>
              </a:rPr>
              <a:t>, Anormal </a:t>
            </a:r>
            <a:r>
              <a:rPr lang="tr-TR" sz="2000" dirty="0" err="1" smtClean="0">
                <a:solidFill>
                  <a:srgbClr val="000000"/>
                </a:solidFill>
              </a:rPr>
              <a:t>fibrinoliz</a:t>
            </a:r>
            <a:r>
              <a:rPr lang="tr-TR" sz="2000" dirty="0" smtClean="0">
                <a:solidFill>
                  <a:srgbClr val="000000"/>
                </a:solidFill>
              </a:rPr>
              <a:t>-</a:t>
            </a:r>
            <a:r>
              <a:rPr lang="tr-TR" sz="2000" dirty="0" err="1" smtClean="0">
                <a:solidFill>
                  <a:srgbClr val="000000"/>
                </a:solidFill>
              </a:rPr>
              <a:t>trombolitik</a:t>
            </a:r>
            <a:r>
              <a:rPr lang="tr-TR" sz="2000" dirty="0" smtClean="0">
                <a:solidFill>
                  <a:srgbClr val="000000"/>
                </a:solidFill>
              </a:rPr>
              <a:t> ajanlar, </a:t>
            </a:r>
            <a:r>
              <a:rPr lang="tr-TR" sz="2000" dirty="0" err="1" smtClean="0">
                <a:solidFill>
                  <a:srgbClr val="000000"/>
                </a:solidFill>
              </a:rPr>
              <a:t>Kardiyovaskuler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hst</a:t>
            </a:r>
            <a:r>
              <a:rPr lang="tr-TR" sz="2000" dirty="0" smtClean="0">
                <a:solidFill>
                  <a:srgbClr val="000000"/>
                </a:solidFill>
              </a:rPr>
              <a:t>- </a:t>
            </a:r>
            <a:r>
              <a:rPr lang="tr-TR" sz="2000" dirty="0" err="1" smtClean="0">
                <a:solidFill>
                  <a:srgbClr val="000000"/>
                </a:solidFill>
              </a:rPr>
              <a:t>konjestif</a:t>
            </a:r>
            <a:r>
              <a:rPr lang="tr-TR" sz="2000" dirty="0" smtClean="0">
                <a:solidFill>
                  <a:srgbClr val="000000"/>
                </a:solidFill>
              </a:rPr>
              <a:t> kalp </a:t>
            </a:r>
            <a:r>
              <a:rPr lang="tr-TR" sz="2000" dirty="0" err="1" smtClean="0">
                <a:solidFill>
                  <a:srgbClr val="000000"/>
                </a:solidFill>
              </a:rPr>
              <a:t>yetm</a:t>
            </a:r>
            <a:r>
              <a:rPr lang="tr-TR" sz="2000" dirty="0" smtClean="0">
                <a:solidFill>
                  <a:srgbClr val="000000"/>
                </a:solidFill>
              </a:rPr>
              <a:t>., şiddetli enfeksiyon-</a:t>
            </a:r>
            <a:r>
              <a:rPr lang="tr-TR" sz="2000" dirty="0" err="1" smtClean="0">
                <a:solidFill>
                  <a:srgbClr val="000000"/>
                </a:solidFill>
              </a:rPr>
              <a:t>enflamasyon</a:t>
            </a:r>
            <a:r>
              <a:rPr lang="tr-TR" sz="2000" dirty="0" smtClean="0">
                <a:solidFill>
                  <a:srgbClr val="000000"/>
                </a:solidFill>
              </a:rPr>
              <a:t>, </a:t>
            </a:r>
            <a:r>
              <a:rPr lang="tr-TR" sz="2000" dirty="0" err="1" smtClean="0">
                <a:solidFill>
                  <a:srgbClr val="000000"/>
                </a:solidFill>
              </a:rPr>
              <a:t>sepsis</a:t>
            </a:r>
            <a:r>
              <a:rPr lang="tr-TR" sz="2000" dirty="0" smtClean="0">
                <a:solidFill>
                  <a:srgbClr val="000000"/>
                </a:solidFill>
              </a:rPr>
              <a:t>, cerrahi travma, </a:t>
            </a:r>
            <a:r>
              <a:rPr lang="tr-TR" sz="2000" dirty="0" err="1" smtClean="0">
                <a:solidFill>
                  <a:srgbClr val="000000"/>
                </a:solidFill>
              </a:rPr>
              <a:t>malinite</a:t>
            </a:r>
            <a:r>
              <a:rPr lang="tr-TR" sz="2000" dirty="0" smtClean="0">
                <a:solidFill>
                  <a:srgbClr val="000000"/>
                </a:solidFill>
              </a:rPr>
              <a:t>, böbrek </a:t>
            </a:r>
            <a:r>
              <a:rPr lang="tr-TR" sz="2000" dirty="0" err="1" smtClean="0">
                <a:solidFill>
                  <a:srgbClr val="000000"/>
                </a:solidFill>
              </a:rPr>
              <a:t>hst</a:t>
            </a:r>
            <a:r>
              <a:rPr lang="tr-TR" sz="2000" dirty="0" smtClean="0">
                <a:solidFill>
                  <a:srgbClr val="000000"/>
                </a:solidFill>
              </a:rPr>
              <a:t>(NS, ABY,KBY),normal gebelik, </a:t>
            </a:r>
            <a:r>
              <a:rPr lang="tr-TR" sz="2000" dirty="0" err="1" smtClean="0">
                <a:solidFill>
                  <a:srgbClr val="000000"/>
                </a:solidFill>
              </a:rPr>
              <a:t>venöz</a:t>
            </a:r>
            <a:r>
              <a:rPr lang="tr-TR" sz="2000" dirty="0" smtClean="0">
                <a:solidFill>
                  <a:srgbClr val="000000"/>
                </a:solidFill>
              </a:rPr>
              <a:t> </a:t>
            </a:r>
            <a:r>
              <a:rPr lang="tr-TR" sz="2000" dirty="0" err="1" smtClean="0">
                <a:solidFill>
                  <a:srgbClr val="000000"/>
                </a:solidFill>
              </a:rPr>
              <a:t>malformasyonlar</a:t>
            </a:r>
            <a:r>
              <a:rPr lang="tr-TR" sz="2000" dirty="0" smtClean="0">
                <a:solidFill>
                  <a:srgbClr val="000000"/>
                </a:solidFill>
              </a:rPr>
              <a:t>…</a:t>
            </a:r>
            <a:endParaRPr lang="tr-T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/>
              <a:t>D-dimer (fibrin yıkım ürünlerinden biridir)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0000"/>
                </a:solidFill>
              </a:rPr>
              <a:t>Tromboz</a:t>
            </a:r>
            <a:r>
              <a:rPr lang="tr-TR" dirty="0">
                <a:solidFill>
                  <a:srgbClr val="000000"/>
                </a:solidFill>
              </a:rPr>
              <a:t> tanısı ve </a:t>
            </a:r>
            <a:r>
              <a:rPr lang="tr-TR" dirty="0" err="1">
                <a:solidFill>
                  <a:srgbClr val="000000"/>
                </a:solidFill>
              </a:rPr>
              <a:t>trombolitik</a:t>
            </a:r>
            <a:r>
              <a:rPr lang="tr-TR" dirty="0">
                <a:solidFill>
                  <a:srgbClr val="000000"/>
                </a:solidFill>
              </a:rPr>
              <a:t> tedaviyi izlemede kullanılır</a:t>
            </a:r>
          </a:p>
          <a:p>
            <a:r>
              <a:rPr lang="tr-TR" dirty="0">
                <a:solidFill>
                  <a:srgbClr val="000000"/>
                </a:solidFill>
              </a:rPr>
              <a:t>Derin </a:t>
            </a:r>
            <a:r>
              <a:rPr lang="tr-TR" dirty="0" err="1">
                <a:solidFill>
                  <a:srgbClr val="000000"/>
                </a:solidFill>
              </a:rPr>
              <a:t>Ven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Trombozu</a:t>
            </a:r>
            <a:r>
              <a:rPr lang="tr-TR" dirty="0">
                <a:solidFill>
                  <a:srgbClr val="000000"/>
                </a:solidFill>
              </a:rPr>
              <a:t>(DVT)</a:t>
            </a:r>
          </a:p>
          <a:p>
            <a:r>
              <a:rPr lang="tr-TR" dirty="0" err="1">
                <a:solidFill>
                  <a:srgbClr val="000000"/>
                </a:solidFill>
              </a:rPr>
              <a:t>Pulmoner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Emboli</a:t>
            </a:r>
            <a:endParaRPr lang="tr-TR" dirty="0">
              <a:solidFill>
                <a:srgbClr val="000000"/>
              </a:solidFill>
            </a:endParaRPr>
          </a:p>
          <a:p>
            <a:r>
              <a:rPr lang="tr-TR" dirty="0" err="1">
                <a:solidFill>
                  <a:srgbClr val="000000"/>
                </a:solidFill>
              </a:rPr>
              <a:t>YaygınDamar</a:t>
            </a:r>
            <a:r>
              <a:rPr lang="tr-TR" dirty="0">
                <a:solidFill>
                  <a:srgbClr val="000000"/>
                </a:solidFill>
              </a:rPr>
              <a:t> İçi Pıhtılaşma</a:t>
            </a:r>
          </a:p>
          <a:p>
            <a:r>
              <a:rPr lang="tr-TR" dirty="0">
                <a:solidFill>
                  <a:srgbClr val="000000"/>
                </a:solidFill>
              </a:rPr>
              <a:t>Hamilelikte</a:t>
            </a:r>
          </a:p>
          <a:p>
            <a:pPr>
              <a:buFont typeface="Wingdings" pitchFamily="2" charset="2"/>
              <a:buNone/>
            </a:pPr>
            <a:r>
              <a:rPr lang="tr-TR" dirty="0">
                <a:solidFill>
                  <a:srgbClr val="000000"/>
                </a:solidFill>
              </a:rPr>
              <a:t>   D-</a:t>
            </a:r>
            <a:r>
              <a:rPr lang="tr-TR" dirty="0" err="1">
                <a:solidFill>
                  <a:srgbClr val="000000"/>
                </a:solidFill>
              </a:rPr>
              <a:t>Dimer</a:t>
            </a:r>
            <a:r>
              <a:rPr lang="tr-TR" dirty="0">
                <a:solidFill>
                  <a:srgbClr val="000000"/>
                </a:solidFill>
              </a:rPr>
              <a:t> seviyeleri artar.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D-Dimer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981950" cy="3724275"/>
          </a:xfrm>
        </p:spPr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D-</a:t>
            </a:r>
            <a:r>
              <a:rPr lang="tr-TR" dirty="0" err="1">
                <a:solidFill>
                  <a:srgbClr val="000000"/>
                </a:solidFill>
              </a:rPr>
              <a:t>Dimer’e</a:t>
            </a:r>
            <a:r>
              <a:rPr lang="tr-TR" dirty="0">
                <a:solidFill>
                  <a:srgbClr val="000000"/>
                </a:solidFill>
              </a:rPr>
              <a:t> spesifik </a:t>
            </a:r>
            <a:r>
              <a:rPr lang="tr-TR" dirty="0" err="1">
                <a:solidFill>
                  <a:srgbClr val="000000"/>
                </a:solidFill>
              </a:rPr>
              <a:t>monoklonal</a:t>
            </a:r>
            <a:r>
              <a:rPr lang="tr-TR" dirty="0">
                <a:solidFill>
                  <a:srgbClr val="000000"/>
                </a:solidFill>
              </a:rPr>
              <a:t> antikorla kaplı </a:t>
            </a:r>
            <a:r>
              <a:rPr lang="tr-TR" dirty="0" err="1">
                <a:solidFill>
                  <a:srgbClr val="000000"/>
                </a:solidFill>
              </a:rPr>
              <a:t>polistren</a:t>
            </a:r>
            <a:r>
              <a:rPr lang="tr-TR" dirty="0">
                <a:solidFill>
                  <a:srgbClr val="000000"/>
                </a:solidFill>
              </a:rPr>
              <a:t> lateks partiküller içeren reaktif,  </a:t>
            </a:r>
          </a:p>
          <a:p>
            <a:pPr>
              <a:buFont typeface="Wingdings" pitchFamily="2" charset="2"/>
              <a:buNone/>
            </a:pPr>
            <a:r>
              <a:rPr lang="tr-TR" dirty="0">
                <a:solidFill>
                  <a:srgbClr val="000000"/>
                </a:solidFill>
              </a:rPr>
              <a:t>    D-</a:t>
            </a:r>
            <a:r>
              <a:rPr lang="tr-TR" dirty="0" err="1">
                <a:solidFill>
                  <a:srgbClr val="000000"/>
                </a:solidFill>
              </a:rPr>
              <a:t>Dimer</a:t>
            </a:r>
            <a:r>
              <a:rPr lang="tr-TR" dirty="0">
                <a:solidFill>
                  <a:srgbClr val="000000"/>
                </a:solidFill>
              </a:rPr>
              <a:t> içeren plazma ile karıştırıldığında partiküller </a:t>
            </a:r>
            <a:r>
              <a:rPr lang="tr-TR" dirty="0" err="1">
                <a:solidFill>
                  <a:srgbClr val="000000"/>
                </a:solidFill>
              </a:rPr>
              <a:t>aglütine</a:t>
            </a:r>
            <a:r>
              <a:rPr lang="tr-TR" dirty="0">
                <a:solidFill>
                  <a:srgbClr val="000000"/>
                </a:solidFill>
              </a:rPr>
              <a:t> olarak ortamdaki ışık geçirgenliğini azaltırlar. </a:t>
            </a:r>
          </a:p>
          <a:p>
            <a:r>
              <a:rPr lang="tr-TR" dirty="0" err="1">
                <a:solidFill>
                  <a:srgbClr val="000000"/>
                </a:solidFill>
              </a:rPr>
              <a:t>Aglutinasyon</a:t>
            </a:r>
            <a:r>
              <a:rPr lang="tr-TR" dirty="0">
                <a:solidFill>
                  <a:srgbClr val="000000"/>
                </a:solidFill>
              </a:rPr>
              <a:t> derecesi ile  D-</a:t>
            </a:r>
            <a:r>
              <a:rPr lang="tr-TR" dirty="0" err="1">
                <a:solidFill>
                  <a:srgbClr val="000000"/>
                </a:solidFill>
              </a:rPr>
              <a:t>Dimer</a:t>
            </a:r>
            <a:r>
              <a:rPr lang="tr-TR" dirty="0">
                <a:solidFill>
                  <a:srgbClr val="000000"/>
                </a:solidFill>
              </a:rPr>
              <a:t> konsantrasyonu doğru orantılıdır (</a:t>
            </a:r>
            <a:r>
              <a:rPr lang="tr-TR" dirty="0" err="1">
                <a:solidFill>
                  <a:srgbClr val="000000"/>
                </a:solidFill>
              </a:rPr>
              <a:t>turbidimetrik</a:t>
            </a:r>
            <a:r>
              <a:rPr lang="tr-TR" dirty="0">
                <a:solidFill>
                  <a:srgbClr val="000000"/>
                </a:solidFill>
              </a:rPr>
              <a:t> ölçüm)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Faktör Tayinleri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Ölçülmek istenen faktör düzeyi için, ilgili faktörden yoksun plazma ile hasta plazması karıştırılır.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İntrensek</a:t>
            </a:r>
            <a:r>
              <a:rPr lang="tr-TR" dirty="0">
                <a:solidFill>
                  <a:srgbClr val="000000"/>
                </a:solidFill>
              </a:rPr>
              <a:t> yolda yer alan faktör ise PTZ,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Ekstrensek yolda yer alan faktör ise PZ testi ölçülerek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dirty="0">
                <a:solidFill>
                  <a:srgbClr val="000000"/>
                </a:solidFill>
              </a:rPr>
              <a:t> kalibrasyon eğrisinde hesaplanıp % aktivite olarak sonuç raporlanır.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Von</a:t>
            </a:r>
            <a:r>
              <a:rPr lang="tr-TR" dirty="0"/>
              <a:t> </a:t>
            </a:r>
            <a:r>
              <a:rPr lang="tr-TR" dirty="0" err="1"/>
              <a:t>Willebrand</a:t>
            </a:r>
            <a:r>
              <a:rPr lang="tr-TR" dirty="0"/>
              <a:t> </a:t>
            </a:r>
            <a:r>
              <a:rPr lang="tr-TR" dirty="0" smtClean="0"/>
              <a:t>Faktör(</a:t>
            </a:r>
            <a:r>
              <a:rPr lang="tr-TR" dirty="0" err="1" smtClean="0"/>
              <a:t>vWF</a:t>
            </a:r>
            <a:r>
              <a:rPr lang="tr-TR" dirty="0" smtClean="0"/>
              <a:t>) Eksikliği</a:t>
            </a:r>
            <a:endParaRPr lang="tr-TR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En sık rastlanan kalıtsal kanama bozukluğu</a:t>
            </a:r>
          </a:p>
          <a:p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,  kanda Faktör </a:t>
            </a:r>
            <a:r>
              <a:rPr lang="tr-TR" dirty="0" err="1">
                <a:solidFill>
                  <a:srgbClr val="000000"/>
                </a:solidFill>
              </a:rPr>
              <a:t>VIII’in</a:t>
            </a:r>
            <a:r>
              <a:rPr lang="tr-TR" dirty="0">
                <a:solidFill>
                  <a:srgbClr val="000000"/>
                </a:solidFill>
              </a:rPr>
              <a:t> taşınmasından sorumludur.</a:t>
            </a:r>
          </a:p>
          <a:p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eskikliğinde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FVIII’in</a:t>
            </a:r>
            <a:r>
              <a:rPr lang="tr-TR" dirty="0">
                <a:solidFill>
                  <a:srgbClr val="000000"/>
                </a:solidFill>
              </a:rPr>
              <a:t> de düşük olması beklenir</a:t>
            </a:r>
          </a:p>
          <a:p>
            <a:r>
              <a:rPr lang="tr-TR" dirty="0">
                <a:solidFill>
                  <a:srgbClr val="000000"/>
                </a:solidFill>
              </a:rPr>
              <a:t>Kronik/ akut </a:t>
            </a:r>
            <a:r>
              <a:rPr lang="tr-TR" dirty="0" err="1">
                <a:solidFill>
                  <a:srgbClr val="000000"/>
                </a:solidFill>
              </a:rPr>
              <a:t>inflamatuar</a:t>
            </a:r>
            <a:r>
              <a:rPr lang="tr-TR" dirty="0">
                <a:solidFill>
                  <a:srgbClr val="000000"/>
                </a:solidFill>
              </a:rPr>
              <a:t> hastalıklar veya </a:t>
            </a:r>
            <a:r>
              <a:rPr lang="tr-TR" dirty="0" err="1">
                <a:solidFill>
                  <a:srgbClr val="000000"/>
                </a:solidFill>
              </a:rPr>
              <a:t>vasküler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endotel</a:t>
            </a:r>
            <a:r>
              <a:rPr lang="tr-TR" dirty="0">
                <a:solidFill>
                  <a:srgbClr val="000000"/>
                </a:solidFill>
              </a:rPr>
              <a:t> hasarında artar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/>
              <a:t>Von Willebrand Faktör aktivite test yöntem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Anti-</a:t>
            </a:r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monklonal</a:t>
            </a:r>
            <a:r>
              <a:rPr lang="tr-TR" dirty="0">
                <a:solidFill>
                  <a:srgbClr val="000000"/>
                </a:solidFill>
              </a:rPr>
              <a:t> antikoru içeren lateks reaktif </a:t>
            </a:r>
            <a:r>
              <a:rPr lang="tr-TR" dirty="0" err="1">
                <a:solidFill>
                  <a:srgbClr val="000000"/>
                </a:solidFill>
              </a:rPr>
              <a:t>vW</a:t>
            </a:r>
            <a:r>
              <a:rPr lang="tr-TR" dirty="0">
                <a:solidFill>
                  <a:srgbClr val="000000"/>
                </a:solidFill>
              </a:rPr>
              <a:t> faktörün </a:t>
            </a:r>
            <a:r>
              <a:rPr lang="tr-TR" dirty="0" err="1">
                <a:solidFill>
                  <a:srgbClr val="000000"/>
                </a:solidFill>
              </a:rPr>
              <a:t>trombosit</a:t>
            </a:r>
            <a:r>
              <a:rPr lang="tr-TR" dirty="0">
                <a:solidFill>
                  <a:srgbClr val="000000"/>
                </a:solidFill>
              </a:rPr>
              <a:t> bağlanma bölgesine(GP 1b reseptör) yönlenerek plazmadaki </a:t>
            </a:r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 ile reaksiyona girer.</a:t>
            </a:r>
          </a:p>
          <a:p>
            <a:r>
              <a:rPr lang="tr-TR" dirty="0" err="1">
                <a:solidFill>
                  <a:srgbClr val="000000"/>
                </a:solidFill>
              </a:rPr>
              <a:t>Aglutinasyonun</a:t>
            </a:r>
            <a:r>
              <a:rPr lang="tr-TR" dirty="0">
                <a:solidFill>
                  <a:srgbClr val="000000"/>
                </a:solidFill>
              </a:rPr>
              <a:t> derecesi </a:t>
            </a:r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 aktivitesi ile doğru orantılıdır</a:t>
            </a:r>
          </a:p>
          <a:p>
            <a:r>
              <a:rPr lang="tr-TR" dirty="0" err="1">
                <a:solidFill>
                  <a:srgbClr val="000000"/>
                </a:solidFill>
              </a:rPr>
              <a:t>Agregatlar</a:t>
            </a:r>
            <a:r>
              <a:rPr lang="tr-TR" dirty="0">
                <a:solidFill>
                  <a:srgbClr val="000000"/>
                </a:solidFill>
              </a:rPr>
              <a:t> nedeni ile ışık geçirgenliğinde ortaya çıkan azalma ölçülür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Von Willebrand Faktör, vWF(Ri:co)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Hasta plazmasına </a:t>
            </a:r>
            <a:r>
              <a:rPr lang="tr-TR" dirty="0" err="1">
                <a:solidFill>
                  <a:srgbClr val="000000"/>
                </a:solidFill>
              </a:rPr>
              <a:t>Ristosetin</a:t>
            </a:r>
            <a:r>
              <a:rPr lang="tr-TR" dirty="0">
                <a:solidFill>
                  <a:srgbClr val="000000"/>
                </a:solidFill>
              </a:rPr>
              <a:t> eklenerek </a:t>
            </a:r>
            <a:r>
              <a:rPr lang="tr-TR" dirty="0" err="1">
                <a:solidFill>
                  <a:srgbClr val="000000"/>
                </a:solidFill>
              </a:rPr>
              <a:t>trombositlerin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agrege</a:t>
            </a:r>
            <a:r>
              <a:rPr lang="tr-TR" dirty="0">
                <a:solidFill>
                  <a:srgbClr val="000000"/>
                </a:solidFill>
              </a:rPr>
              <a:t> olması sağlanır</a:t>
            </a:r>
          </a:p>
          <a:p>
            <a:r>
              <a:rPr lang="tr-TR" dirty="0" err="1">
                <a:solidFill>
                  <a:srgbClr val="000000"/>
                </a:solidFill>
              </a:rPr>
              <a:t>Trombositlerin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agregasyonu</a:t>
            </a:r>
            <a:r>
              <a:rPr lang="tr-TR" dirty="0">
                <a:solidFill>
                  <a:srgbClr val="000000"/>
                </a:solidFill>
              </a:rPr>
              <a:t> ortamdaki büyük </a:t>
            </a:r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multimerlerin</a:t>
            </a:r>
            <a:r>
              <a:rPr lang="tr-TR" dirty="0">
                <a:solidFill>
                  <a:srgbClr val="000000"/>
                </a:solidFill>
              </a:rPr>
              <a:t> varlığına bağlıdır</a:t>
            </a:r>
          </a:p>
          <a:p>
            <a:r>
              <a:rPr lang="tr-TR" dirty="0">
                <a:solidFill>
                  <a:srgbClr val="000000"/>
                </a:solidFill>
              </a:rPr>
              <a:t>Hasta plazmasındaki </a:t>
            </a:r>
            <a:r>
              <a:rPr lang="tr-TR" dirty="0" err="1">
                <a:solidFill>
                  <a:srgbClr val="000000"/>
                </a:solidFill>
              </a:rPr>
              <a:t>vWF</a:t>
            </a:r>
            <a:r>
              <a:rPr lang="tr-TR" dirty="0">
                <a:solidFill>
                  <a:srgbClr val="000000"/>
                </a:solidFill>
              </a:rPr>
              <a:t> aktivitesi kaydedilir.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/>
              <a:t>Hemostazın değerlendirilmesinde kullanılan testler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Trombosit</a:t>
            </a:r>
            <a:r>
              <a:rPr lang="tr-TR" dirty="0">
                <a:solidFill>
                  <a:srgbClr val="000000"/>
                </a:solidFill>
              </a:rPr>
              <a:t> sayımı 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Protrombin</a:t>
            </a:r>
            <a:r>
              <a:rPr lang="tr-TR" dirty="0">
                <a:solidFill>
                  <a:srgbClr val="000000"/>
                </a:solidFill>
              </a:rPr>
              <a:t> Zamanı(PZ, PT)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Parsiyel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tr-TR" dirty="0" err="1">
                <a:solidFill>
                  <a:srgbClr val="000000"/>
                </a:solidFill>
              </a:rPr>
              <a:t>Tromboplastin</a:t>
            </a:r>
            <a:r>
              <a:rPr lang="tr-TR" dirty="0">
                <a:solidFill>
                  <a:srgbClr val="000000"/>
                </a:solidFill>
              </a:rPr>
              <a:t> Zamanı(PTZ, APTT)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Kanama Zamanı(KZ)	</a:t>
            </a:r>
          </a:p>
          <a:p>
            <a:pPr>
              <a:lnSpc>
                <a:spcPct val="90000"/>
              </a:lnSpc>
            </a:pPr>
            <a:r>
              <a:rPr lang="tr-TR" dirty="0" err="1">
                <a:solidFill>
                  <a:srgbClr val="000000"/>
                </a:solidFill>
              </a:rPr>
              <a:t>Trombin</a:t>
            </a:r>
            <a:r>
              <a:rPr lang="tr-TR" dirty="0">
                <a:solidFill>
                  <a:srgbClr val="000000"/>
                </a:solidFill>
              </a:rPr>
              <a:t> Zamanı(TZ, TT)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Fibrinojen düzeyi ve fibrin/fibrinojen yıkım ürünleri (FDP, D-</a:t>
            </a:r>
            <a:r>
              <a:rPr lang="tr-TR" dirty="0" err="1">
                <a:solidFill>
                  <a:srgbClr val="000000"/>
                </a:solidFill>
              </a:rPr>
              <a:t>Dimer</a:t>
            </a:r>
            <a:r>
              <a:rPr lang="tr-TR" dirty="0">
                <a:solidFill>
                  <a:srgbClr val="000000"/>
                </a:solidFill>
              </a:rPr>
              <a:t>)(</a:t>
            </a:r>
            <a:r>
              <a:rPr lang="tr-TR" dirty="0" err="1">
                <a:solidFill>
                  <a:srgbClr val="000000"/>
                </a:solidFill>
              </a:rPr>
              <a:t>fibrinolitik</a:t>
            </a:r>
            <a:r>
              <a:rPr lang="tr-TR" dirty="0">
                <a:solidFill>
                  <a:srgbClr val="000000"/>
                </a:solidFill>
              </a:rPr>
              <a:t> sistem)</a:t>
            </a:r>
          </a:p>
          <a:p>
            <a:pPr>
              <a:lnSpc>
                <a:spcPct val="90000"/>
              </a:lnSpc>
            </a:pPr>
            <a:r>
              <a:rPr lang="tr-TR" dirty="0">
                <a:solidFill>
                  <a:srgbClr val="000000"/>
                </a:solidFill>
              </a:rPr>
              <a:t>Faktör düzeylerinin tayini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Kanama zamanı(KZ)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sz="2400" dirty="0" err="1">
                <a:solidFill>
                  <a:srgbClr val="000000"/>
                </a:solidFill>
              </a:rPr>
              <a:t>Trombosit</a:t>
            </a:r>
            <a:r>
              <a:rPr lang="tr-TR" sz="2400" dirty="0">
                <a:solidFill>
                  <a:srgbClr val="000000"/>
                </a:solidFill>
              </a:rPr>
              <a:t>- kan damarı duvarı </a:t>
            </a:r>
            <a:r>
              <a:rPr lang="tr-TR" sz="2400" dirty="0" err="1">
                <a:solidFill>
                  <a:srgbClr val="000000"/>
                </a:solidFill>
              </a:rPr>
              <a:t>fonksyonlarını</a:t>
            </a:r>
            <a:r>
              <a:rPr lang="tr-TR" sz="2400" dirty="0">
                <a:solidFill>
                  <a:srgbClr val="000000"/>
                </a:solidFill>
              </a:rPr>
              <a:t>  ölçen bir testtir</a:t>
            </a:r>
          </a:p>
          <a:p>
            <a:pPr>
              <a:lnSpc>
                <a:spcPct val="80000"/>
              </a:lnSpc>
            </a:pPr>
            <a:r>
              <a:rPr lang="tr-TR" sz="2400" dirty="0" err="1">
                <a:solidFill>
                  <a:srgbClr val="000000"/>
                </a:solidFill>
              </a:rPr>
              <a:t>Ivy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Template</a:t>
            </a:r>
            <a:r>
              <a:rPr lang="tr-TR" sz="2400" dirty="0">
                <a:solidFill>
                  <a:srgbClr val="000000"/>
                </a:solidFill>
              </a:rPr>
              <a:t> metodu kullanılır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rgbClr val="000000"/>
                </a:solidFill>
              </a:rPr>
              <a:t>Hastanın üst koluna 40mmHg basınç uygulanır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rgbClr val="000000"/>
                </a:solidFill>
              </a:rPr>
              <a:t>Tek kullanımlık </a:t>
            </a:r>
            <a:r>
              <a:rPr lang="tr-TR" sz="2400" dirty="0" err="1">
                <a:solidFill>
                  <a:srgbClr val="000000"/>
                </a:solidFill>
              </a:rPr>
              <a:t>Template</a:t>
            </a:r>
            <a:r>
              <a:rPr lang="tr-TR" sz="2400" dirty="0">
                <a:solidFill>
                  <a:srgbClr val="000000"/>
                </a:solidFill>
              </a:rPr>
              <a:t> yardımı ile hastanın alt ön kolunda 1mm derinlik ve 9mm uzunluğunda kesi yapılır.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rgbClr val="000000"/>
                </a:solidFill>
              </a:rPr>
              <a:t>Kanamanın başlaması ile birlikte 30 sn aralıklarla kesi yerine değmemek koşulu ile akan kan ortamdan uzaklaştırılır.</a:t>
            </a:r>
          </a:p>
          <a:p>
            <a:pPr>
              <a:lnSpc>
                <a:spcPct val="80000"/>
              </a:lnSpc>
            </a:pPr>
            <a:r>
              <a:rPr lang="tr-TR" sz="2400" dirty="0">
                <a:solidFill>
                  <a:srgbClr val="000000"/>
                </a:solidFill>
              </a:rPr>
              <a:t>Kanama durduğunda süre kaydedilir(2-9sn)</a:t>
            </a:r>
          </a:p>
          <a:p>
            <a:pPr>
              <a:lnSpc>
                <a:spcPct val="80000"/>
              </a:lnSpc>
            </a:pPr>
            <a:endParaRPr lang="tr-T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Kanama zamanı(KZ)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>
                <a:solidFill>
                  <a:srgbClr val="000000"/>
                </a:solidFill>
              </a:rPr>
              <a:t>100,000/</a:t>
            </a:r>
            <a:r>
              <a:rPr lang="en-US" sz="2400">
                <a:solidFill>
                  <a:srgbClr val="000000"/>
                </a:solidFill>
                <a:cs typeface="Arial" charset="0"/>
              </a:rPr>
              <a:t>µ</a:t>
            </a:r>
            <a:r>
              <a:rPr lang="tr-TR" sz="2400">
                <a:solidFill>
                  <a:srgbClr val="000000"/>
                </a:solidFill>
                <a:cs typeface="Arial" charset="0"/>
              </a:rPr>
              <a:t>L</a:t>
            </a:r>
            <a:r>
              <a:rPr lang="tr-TR" sz="2400">
                <a:solidFill>
                  <a:srgbClr val="000000"/>
                </a:solidFill>
              </a:rPr>
              <a:t> üzeri trombosit sayısına göre standardize edilmiştir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rgbClr val="000000"/>
                </a:solidFill>
              </a:rPr>
              <a:t>Düşük trombosit sayısında KZ uzar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rgbClr val="000000"/>
                </a:solidFill>
              </a:rPr>
              <a:t>Primer damar duvarı düzensizliklerinde</a:t>
            </a:r>
          </a:p>
          <a:p>
            <a:pPr>
              <a:lnSpc>
                <a:spcPct val="90000"/>
              </a:lnSpc>
            </a:pPr>
            <a:r>
              <a:rPr lang="tr-TR" sz="2400">
                <a:solidFill>
                  <a:srgbClr val="000000"/>
                </a:solidFill>
              </a:rPr>
              <a:t>vW hastalığında KZ uzamış  bulunur</a:t>
            </a:r>
          </a:p>
          <a:p>
            <a:pPr>
              <a:lnSpc>
                <a:spcPct val="90000"/>
              </a:lnSpc>
            </a:pPr>
            <a:endParaRPr lang="tr-TR" sz="2400" i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i="1">
                <a:solidFill>
                  <a:srgbClr val="000000"/>
                </a:solidFill>
              </a:rPr>
              <a:t>Trombositopenilerde</a:t>
            </a:r>
            <a:r>
              <a:rPr lang="tr-TR" sz="2400">
                <a:solidFill>
                  <a:srgbClr val="000000"/>
                </a:solidFill>
              </a:rPr>
              <a:t>, </a:t>
            </a:r>
            <a:r>
              <a:rPr lang="tr-TR" sz="2400" i="1">
                <a:solidFill>
                  <a:srgbClr val="000000"/>
                </a:solidFill>
              </a:rPr>
              <a:t>trombosit fonksiyon bozukluklarında</a:t>
            </a:r>
            <a:r>
              <a:rPr lang="tr-TR" sz="2400">
                <a:solidFill>
                  <a:srgbClr val="000000"/>
                </a:solidFill>
              </a:rPr>
              <a:t>, asp</a:t>
            </a:r>
            <a:r>
              <a:rPr lang="tr-TR" sz="2400" i="1">
                <a:solidFill>
                  <a:srgbClr val="000000"/>
                </a:solidFill>
              </a:rPr>
              <a:t>irin,tiklopidin gibi antitrombosit etkili  ilaçların kullanımı </a:t>
            </a:r>
            <a:r>
              <a:rPr lang="tr-TR" sz="2400">
                <a:solidFill>
                  <a:srgbClr val="000000"/>
                </a:solidFill>
              </a:rPr>
              <a:t>ile, </a:t>
            </a:r>
            <a:r>
              <a:rPr lang="tr-TR" sz="2400" i="1">
                <a:solidFill>
                  <a:srgbClr val="000000"/>
                </a:solidFill>
              </a:rPr>
              <a:t>üremide </a:t>
            </a:r>
            <a:r>
              <a:rPr lang="tr-TR" sz="2400">
                <a:solidFill>
                  <a:srgbClr val="000000"/>
                </a:solidFill>
              </a:rPr>
              <a:t>KZ uzar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Kanama Zamanı Testi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8208963" cy="47132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000000"/>
                </a:solidFill>
              </a:rPr>
              <a:t>En kolay, en ucuz ve en hızlı olarak yapılabilen tarama testi</a:t>
            </a:r>
          </a:p>
          <a:p>
            <a:pPr>
              <a:spcBef>
                <a:spcPct val="50000"/>
              </a:spcBef>
            </a:pPr>
            <a:r>
              <a:rPr lang="tr-TR" sz="2400" dirty="0" err="1">
                <a:solidFill>
                  <a:srgbClr val="000000"/>
                </a:solidFill>
              </a:rPr>
              <a:t>Trombosit</a:t>
            </a:r>
            <a:r>
              <a:rPr lang="tr-TR" sz="2400" dirty="0">
                <a:solidFill>
                  <a:srgbClr val="000000"/>
                </a:solidFill>
              </a:rPr>
              <a:t> fonksiyon bozukluklarının ve    </a:t>
            </a:r>
            <a:r>
              <a:rPr lang="tr-TR" sz="2400" dirty="0" err="1">
                <a:solidFill>
                  <a:srgbClr val="000000"/>
                </a:solidFill>
              </a:rPr>
              <a:t>von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Willebrand</a:t>
            </a:r>
            <a:r>
              <a:rPr lang="tr-TR" sz="2400" dirty="0">
                <a:solidFill>
                  <a:srgbClr val="000000"/>
                </a:solidFill>
              </a:rPr>
              <a:t> hastalığının tanısında çok yararlı bir inceleme</a:t>
            </a:r>
          </a:p>
          <a:p>
            <a:pPr>
              <a:spcBef>
                <a:spcPct val="50000"/>
              </a:spcBef>
            </a:pPr>
            <a:r>
              <a:rPr lang="tr-TR" sz="2400" dirty="0">
                <a:solidFill>
                  <a:srgbClr val="000000"/>
                </a:solidFill>
              </a:rPr>
              <a:t>Sonuçların güvenilir olabilmesi için testin uygun şekilde yapılması gereklidir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Kanama Zamanı Ölçümü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000000"/>
                </a:solidFill>
              </a:rPr>
              <a:t>Ivy</a:t>
            </a:r>
            <a:r>
              <a:rPr lang="tr-TR" b="1" dirty="0">
                <a:solidFill>
                  <a:srgbClr val="000000"/>
                </a:solidFill>
              </a:rPr>
              <a:t>  Yöntemi </a:t>
            </a:r>
          </a:p>
          <a:p>
            <a:r>
              <a:rPr lang="tr-TR" b="1" dirty="0">
                <a:solidFill>
                  <a:srgbClr val="000000"/>
                </a:solidFill>
              </a:rPr>
              <a:t>“</a:t>
            </a:r>
            <a:r>
              <a:rPr lang="tr-TR" b="1" dirty="0" err="1">
                <a:solidFill>
                  <a:srgbClr val="000000"/>
                </a:solidFill>
              </a:rPr>
              <a:t>Template</a:t>
            </a:r>
            <a:r>
              <a:rPr lang="tr-TR" b="1" dirty="0">
                <a:solidFill>
                  <a:srgbClr val="000000"/>
                </a:solidFill>
              </a:rPr>
              <a:t>” yöntemi:</a:t>
            </a:r>
          </a:p>
          <a:p>
            <a:r>
              <a:rPr lang="tr-TR" b="1" dirty="0" err="1">
                <a:solidFill>
                  <a:srgbClr val="000000"/>
                </a:solidFill>
              </a:rPr>
              <a:t>Modifiye</a:t>
            </a:r>
            <a:r>
              <a:rPr lang="tr-TR" b="1" dirty="0">
                <a:solidFill>
                  <a:srgbClr val="000000"/>
                </a:solidFill>
              </a:rPr>
              <a:t> “</a:t>
            </a:r>
            <a:r>
              <a:rPr lang="tr-TR" b="1" dirty="0" err="1">
                <a:solidFill>
                  <a:srgbClr val="000000"/>
                </a:solidFill>
              </a:rPr>
              <a:t>Template</a:t>
            </a:r>
            <a:r>
              <a:rPr lang="tr-TR" b="1" dirty="0">
                <a:solidFill>
                  <a:srgbClr val="000000"/>
                </a:solidFill>
              </a:rPr>
              <a:t>” Yöntemi : </a:t>
            </a:r>
          </a:p>
          <a:p>
            <a:r>
              <a:rPr lang="tr-TR" b="1" dirty="0">
                <a:solidFill>
                  <a:srgbClr val="000000"/>
                </a:solidFill>
              </a:rPr>
              <a:t>Duke Yöntemi</a:t>
            </a:r>
            <a:r>
              <a:rPr lang="tr-TR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tr-TR" sz="3200"/>
              <a:t>Kanama Zamanı Testi</a:t>
            </a:r>
            <a:br>
              <a:rPr lang="tr-TR" sz="3200"/>
            </a:br>
            <a:r>
              <a:rPr lang="tr-TR" sz="3200"/>
              <a:t>-</a:t>
            </a:r>
            <a:r>
              <a:rPr lang="tr-TR" sz="2400"/>
              <a:t>TEMPLATE YÖNTEMİ</a:t>
            </a:r>
            <a:r>
              <a:rPr lang="tr-TR" sz="3200"/>
              <a:t>-</a:t>
            </a:r>
            <a:endParaRPr lang="en-US" sz="320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4335463" y="3567113"/>
            <a:ext cx="52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2000" b="1"/>
          </a:p>
        </p:txBody>
      </p:sp>
      <p:pic>
        <p:nvPicPr>
          <p:cNvPr id="94212" name="Picture 4" descr="DSCN13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509713"/>
            <a:ext cx="7129463" cy="5348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r-TR"/>
              <a:t>Kanama Zamanı Testi</a:t>
            </a:r>
            <a:endParaRPr lang="en-US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4119563" y="2990850"/>
            <a:ext cx="52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2000" b="1"/>
          </a:p>
        </p:txBody>
      </p:sp>
      <p:pic>
        <p:nvPicPr>
          <p:cNvPr id="95236" name="Picture 4" descr="DSCN130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216025"/>
            <a:ext cx="7416800" cy="556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r-TR"/>
              <a:t>Kanama Zamanı Testi</a:t>
            </a:r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4119563" y="3567113"/>
            <a:ext cx="52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2000" b="1"/>
          </a:p>
        </p:txBody>
      </p:sp>
      <p:pic>
        <p:nvPicPr>
          <p:cNvPr id="96260" name="Picture 4" descr="DSCN13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63638"/>
            <a:ext cx="7416800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r-TR"/>
              <a:t>Kanama Zamanı Testi</a:t>
            </a:r>
            <a:endParaRPr 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4335463" y="3783013"/>
            <a:ext cx="527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tr-TR" sz="2000" b="1"/>
          </a:p>
        </p:txBody>
      </p:sp>
      <p:pic>
        <p:nvPicPr>
          <p:cNvPr id="97284" name="Picture 4" descr="DSCN13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293813"/>
            <a:ext cx="7416800" cy="5564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8307" name="Picture 3" descr="pfa 1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5250"/>
            <a:ext cx="9144000" cy="6762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AU" sz="2800"/>
              <a:t>Ameliyat öncesi kontrol amacıyla önerilen hemostaz testleri</a:t>
            </a:r>
            <a:endParaRPr lang="en-A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7772400" cy="4114800"/>
          </a:xfrm>
        </p:spPr>
        <p:txBody>
          <a:bodyPr/>
          <a:lstStyle/>
          <a:p>
            <a:r>
              <a:rPr lang="en-AU" dirty="0" err="1">
                <a:solidFill>
                  <a:srgbClr val="000000"/>
                </a:solidFill>
              </a:rPr>
              <a:t>Trombosit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sayımı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Kanama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Zamanı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Protrombin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Zamanı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Aktive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Parsiyel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Tromboplastin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Zamanı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Trombin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Zamanı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Fibrinojen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 FDP </a:t>
            </a:r>
            <a:r>
              <a:rPr lang="en-AU" dirty="0" err="1">
                <a:solidFill>
                  <a:srgbClr val="000000"/>
                </a:solidFill>
              </a:rPr>
              <a:t>ve</a:t>
            </a:r>
            <a:r>
              <a:rPr lang="en-AU" dirty="0">
                <a:solidFill>
                  <a:srgbClr val="000000"/>
                </a:solidFill>
              </a:rPr>
              <a:t>/</a:t>
            </a:r>
            <a:r>
              <a:rPr lang="en-AU" dirty="0" err="1">
                <a:solidFill>
                  <a:srgbClr val="000000"/>
                </a:solidFill>
              </a:rPr>
              <a:t>veya</a:t>
            </a:r>
            <a:r>
              <a:rPr lang="en-AU" dirty="0">
                <a:solidFill>
                  <a:srgbClr val="000000"/>
                </a:solidFill>
              </a:rPr>
              <a:t> D-</a:t>
            </a:r>
            <a:r>
              <a:rPr lang="en-AU" dirty="0" err="1">
                <a:solidFill>
                  <a:srgbClr val="000000"/>
                </a:solidFill>
              </a:rPr>
              <a:t>Dimer</a:t>
            </a:r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349500"/>
            <a:ext cx="7772400" cy="4114800"/>
          </a:xfrm>
        </p:spPr>
        <p:txBody>
          <a:bodyPr/>
          <a:lstStyle/>
          <a:p>
            <a:r>
              <a:rPr lang="en-AU" dirty="0" err="1">
                <a:solidFill>
                  <a:srgbClr val="000000"/>
                </a:solidFill>
              </a:rPr>
              <a:t>Trombosit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fonksiyon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testleri</a:t>
            </a:r>
            <a:endParaRPr lang="en-AU" dirty="0">
              <a:solidFill>
                <a:srgbClr val="000000"/>
              </a:solidFill>
            </a:endParaRPr>
          </a:p>
          <a:p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Faktör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düzeyleri</a:t>
            </a:r>
            <a:r>
              <a:rPr lang="en-AU" dirty="0">
                <a:solidFill>
                  <a:srgbClr val="000000"/>
                </a:solidFill>
              </a:rPr>
              <a:t> </a:t>
            </a:r>
          </a:p>
          <a:p>
            <a:endParaRPr lang="en-AU" dirty="0">
              <a:solidFill>
                <a:srgbClr val="000000"/>
              </a:solidFill>
            </a:endParaRPr>
          </a:p>
          <a:p>
            <a:r>
              <a:rPr lang="tr-TR" dirty="0">
                <a:solidFill>
                  <a:srgbClr val="000000"/>
                </a:solidFill>
              </a:rPr>
              <a:t>A</a:t>
            </a:r>
            <a:r>
              <a:rPr lang="en-AU" dirty="0">
                <a:solidFill>
                  <a:srgbClr val="000000"/>
                </a:solidFill>
              </a:rPr>
              <a:t>lfa-2 </a:t>
            </a:r>
            <a:r>
              <a:rPr lang="en-AU" dirty="0" err="1">
                <a:solidFill>
                  <a:srgbClr val="000000"/>
                </a:solidFill>
              </a:rPr>
              <a:t>antiplasmin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düzeyi</a:t>
            </a: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162800" cy="1143000"/>
          </a:xfrm>
          <a:prstGeom prst="rect">
            <a:avLst/>
          </a:prstGeom>
          <a:noFill/>
          <a:ln/>
        </p:spPr>
        <p:txBody>
          <a:bodyPr anchor="ctr"/>
          <a:lstStyle/>
          <a:p>
            <a:r>
              <a:rPr lang="en-AU" sz="2800"/>
              <a:t>Kanamaya eğilimli hastalıkların tanısında 2. basamak  testler</a:t>
            </a:r>
            <a:endParaRPr lang="en-A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1371600" y="549275"/>
            <a:ext cx="7772400" cy="1143000"/>
          </a:xfrm>
        </p:spPr>
        <p:txBody>
          <a:bodyPr/>
          <a:lstStyle/>
          <a:p>
            <a:r>
              <a:rPr lang="en-AU" sz="2800"/>
              <a:t>Spesifik Faktör Tayinleri</a:t>
            </a:r>
            <a:endParaRPr lang="en-A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2400" b="1" dirty="0">
                <a:solidFill>
                  <a:srgbClr val="000000"/>
                </a:solidFill>
              </a:rPr>
              <a:t>   </a:t>
            </a:r>
            <a:r>
              <a:rPr lang="en-AU" sz="2400" b="1" dirty="0" err="1">
                <a:solidFill>
                  <a:srgbClr val="000000"/>
                </a:solidFill>
              </a:rPr>
              <a:t>İntrensek</a:t>
            </a:r>
            <a:r>
              <a:rPr lang="en-AU" sz="2400" b="1" dirty="0">
                <a:solidFill>
                  <a:srgbClr val="000000"/>
                </a:solidFill>
              </a:rPr>
              <a:t> </a:t>
            </a:r>
            <a:r>
              <a:rPr lang="en-AU" sz="2400" b="1" dirty="0" err="1">
                <a:solidFill>
                  <a:srgbClr val="000000"/>
                </a:solidFill>
              </a:rPr>
              <a:t>yol</a:t>
            </a:r>
            <a:endParaRPr lang="en-AU" sz="2400" b="1" dirty="0">
              <a:solidFill>
                <a:srgbClr val="000000"/>
              </a:solidFill>
            </a:endParaRPr>
          </a:p>
          <a:p>
            <a:endParaRPr lang="en-AU" sz="2400" b="1" dirty="0">
              <a:solidFill>
                <a:srgbClr val="000000"/>
              </a:solidFill>
            </a:endParaRPr>
          </a:p>
          <a:p>
            <a:r>
              <a:rPr lang="en-AU" sz="2400" b="1" dirty="0">
                <a:solidFill>
                  <a:srgbClr val="000000"/>
                </a:solidFill>
              </a:rPr>
              <a:t>FXII</a:t>
            </a:r>
          </a:p>
          <a:p>
            <a:r>
              <a:rPr lang="en-AU" sz="2400" b="1" dirty="0">
                <a:solidFill>
                  <a:srgbClr val="000000"/>
                </a:solidFill>
              </a:rPr>
              <a:t>FXI</a:t>
            </a:r>
          </a:p>
          <a:p>
            <a:r>
              <a:rPr lang="en-AU" sz="2400" b="1" dirty="0">
                <a:solidFill>
                  <a:srgbClr val="000000"/>
                </a:solidFill>
              </a:rPr>
              <a:t>FIX</a:t>
            </a:r>
          </a:p>
          <a:p>
            <a:r>
              <a:rPr lang="en-AU" sz="2400" b="1" dirty="0">
                <a:solidFill>
                  <a:srgbClr val="000000"/>
                </a:solidFill>
              </a:rPr>
              <a:t>FVIII</a:t>
            </a:r>
          </a:p>
          <a:p>
            <a:endParaRPr lang="en-AU" sz="2400" b="1" dirty="0">
              <a:solidFill>
                <a:srgbClr val="000000"/>
              </a:solidFill>
            </a:endParaRPr>
          </a:p>
          <a:p>
            <a:endParaRPr lang="en-AU" sz="2400" dirty="0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AU" sz="2400" b="1">
                <a:solidFill>
                  <a:srgbClr val="000000"/>
                </a:solidFill>
              </a:rPr>
              <a:t>   Extrensek yol</a:t>
            </a:r>
          </a:p>
          <a:p>
            <a:endParaRPr lang="en-AU" sz="2400" b="1">
              <a:solidFill>
                <a:srgbClr val="000000"/>
              </a:solidFill>
            </a:endParaRPr>
          </a:p>
          <a:p>
            <a:r>
              <a:rPr lang="en-AU" sz="2400" b="1">
                <a:solidFill>
                  <a:srgbClr val="000000"/>
                </a:solidFill>
              </a:rPr>
              <a:t>FVII</a:t>
            </a:r>
          </a:p>
          <a:p>
            <a:r>
              <a:rPr lang="en-AU" sz="2400" b="1">
                <a:solidFill>
                  <a:srgbClr val="000000"/>
                </a:solidFill>
              </a:rPr>
              <a:t>FV</a:t>
            </a:r>
          </a:p>
          <a:p>
            <a:r>
              <a:rPr lang="en-AU" sz="2400" b="1">
                <a:solidFill>
                  <a:srgbClr val="000000"/>
                </a:solidFill>
              </a:rPr>
              <a:t>FII</a:t>
            </a:r>
          </a:p>
          <a:p>
            <a:r>
              <a:rPr lang="en-AU" sz="2400" b="1">
                <a:solidFill>
                  <a:srgbClr val="000000"/>
                </a:solidFill>
              </a:rPr>
              <a:t>FX</a:t>
            </a:r>
          </a:p>
          <a:p>
            <a:endParaRPr lang="en-A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en-AU" sz="2800"/>
              <a:t>Tromboza eğilimde kalıtsal risk faktörleri</a:t>
            </a:r>
            <a:endParaRPr lang="en-A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>
                <a:solidFill>
                  <a:srgbClr val="000000"/>
                </a:solidFill>
              </a:rPr>
              <a:t>Antitrombin</a:t>
            </a:r>
            <a:r>
              <a:rPr lang="en-AU" dirty="0">
                <a:solidFill>
                  <a:srgbClr val="000000"/>
                </a:solidFill>
              </a:rPr>
              <a:t>, </a:t>
            </a:r>
            <a:r>
              <a:rPr lang="tr-TR" dirty="0">
                <a:solidFill>
                  <a:srgbClr val="000000"/>
                </a:solidFill>
              </a:rPr>
              <a:t>P</a:t>
            </a:r>
            <a:r>
              <a:rPr lang="en-AU" dirty="0" err="1">
                <a:solidFill>
                  <a:srgbClr val="000000"/>
                </a:solidFill>
              </a:rPr>
              <a:t>rotein</a:t>
            </a:r>
            <a:r>
              <a:rPr lang="en-AU" dirty="0">
                <a:solidFill>
                  <a:srgbClr val="000000"/>
                </a:solidFill>
              </a:rPr>
              <a:t> C, </a:t>
            </a:r>
            <a:r>
              <a:rPr lang="tr-TR" dirty="0">
                <a:solidFill>
                  <a:srgbClr val="000000"/>
                </a:solidFill>
              </a:rPr>
              <a:t>P</a:t>
            </a:r>
            <a:r>
              <a:rPr lang="en-AU" dirty="0" err="1">
                <a:solidFill>
                  <a:srgbClr val="000000"/>
                </a:solidFill>
              </a:rPr>
              <a:t>rotein</a:t>
            </a:r>
            <a:r>
              <a:rPr lang="en-AU" dirty="0">
                <a:solidFill>
                  <a:srgbClr val="000000"/>
                </a:solidFill>
              </a:rPr>
              <a:t> S </a:t>
            </a:r>
            <a:r>
              <a:rPr lang="en-AU" dirty="0" err="1">
                <a:solidFill>
                  <a:srgbClr val="000000"/>
                </a:solidFill>
              </a:rPr>
              <a:t>eksiklikleri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FV Leiden</a:t>
            </a:r>
          </a:p>
          <a:p>
            <a:r>
              <a:rPr lang="en-AU" dirty="0" err="1">
                <a:solidFill>
                  <a:srgbClr val="000000"/>
                </a:solidFill>
              </a:rPr>
              <a:t>Protrombin</a:t>
            </a:r>
            <a:r>
              <a:rPr lang="en-AU" dirty="0">
                <a:solidFill>
                  <a:srgbClr val="000000"/>
                </a:solidFill>
              </a:rPr>
              <a:t> 20210A </a:t>
            </a:r>
            <a:r>
              <a:rPr lang="en-AU" dirty="0" err="1">
                <a:solidFill>
                  <a:srgbClr val="000000"/>
                </a:solidFill>
              </a:rPr>
              <a:t>mutasyonu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>
                <a:solidFill>
                  <a:srgbClr val="000000"/>
                </a:solidFill>
              </a:rPr>
              <a:t>FVIII </a:t>
            </a:r>
            <a:r>
              <a:rPr lang="en-AU" dirty="0" err="1">
                <a:solidFill>
                  <a:srgbClr val="000000"/>
                </a:solidFill>
              </a:rPr>
              <a:t>yüksekliği</a:t>
            </a:r>
            <a:endParaRPr lang="en-AU" dirty="0">
              <a:solidFill>
                <a:srgbClr val="000000"/>
              </a:solidFill>
            </a:endParaRPr>
          </a:p>
          <a:p>
            <a:r>
              <a:rPr lang="en-AU" dirty="0" err="1">
                <a:solidFill>
                  <a:srgbClr val="000000"/>
                </a:solidFill>
              </a:rPr>
              <a:t>Hiperhomosisteinemi</a:t>
            </a:r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45840"/>
            <a:ext cx="7924800" cy="1143000"/>
          </a:xfrm>
        </p:spPr>
        <p:txBody>
          <a:bodyPr/>
          <a:lstStyle/>
          <a:p>
            <a:r>
              <a:rPr lang="en-AU" sz="2800" dirty="0" err="1" smtClean="0"/>
              <a:t>Trombofili</a:t>
            </a:r>
            <a:r>
              <a:rPr lang="tr-TR" sz="2800" dirty="0" smtClean="0"/>
              <a:t> (Pıhtı oluşumuna yatkınlık)</a:t>
            </a:r>
            <a:r>
              <a:rPr lang="en-AU" sz="2800" dirty="0" smtClean="0"/>
              <a:t> </a:t>
            </a:r>
            <a:r>
              <a:rPr lang="en-AU" sz="2800" dirty="0" err="1"/>
              <a:t>düşünülen</a:t>
            </a:r>
            <a:r>
              <a:rPr lang="en-AU" sz="2800" dirty="0"/>
              <a:t> </a:t>
            </a:r>
            <a:r>
              <a:rPr lang="en-AU" sz="2800" dirty="0" err="1"/>
              <a:t>hastada</a:t>
            </a:r>
            <a:r>
              <a:rPr lang="en-AU" sz="2800" dirty="0"/>
              <a:t> </a:t>
            </a:r>
            <a:r>
              <a:rPr lang="en-AU" sz="2800" dirty="0" err="1"/>
              <a:t>yapılacak</a:t>
            </a:r>
            <a:r>
              <a:rPr lang="en-AU" sz="2800" dirty="0"/>
              <a:t> </a:t>
            </a:r>
            <a:r>
              <a:rPr lang="en-AU" sz="2800" dirty="0" err="1"/>
              <a:t>laboratuvar</a:t>
            </a:r>
            <a:r>
              <a:rPr lang="en-AU" sz="2800" dirty="0"/>
              <a:t> </a:t>
            </a:r>
            <a:r>
              <a:rPr lang="en-AU" sz="2800" dirty="0" err="1"/>
              <a:t>testleri</a:t>
            </a:r>
            <a:endParaRPr lang="en-AU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54280" cy="3724275"/>
          </a:xfrm>
        </p:spPr>
        <p:txBody>
          <a:bodyPr/>
          <a:lstStyle/>
          <a:p>
            <a:r>
              <a:rPr lang="en-AU" dirty="0" err="1"/>
              <a:t>Fonksiyonel</a:t>
            </a:r>
            <a:r>
              <a:rPr lang="en-AU" dirty="0"/>
              <a:t> AT, PC,PS</a:t>
            </a:r>
            <a:r>
              <a:rPr lang="tr-TR" dirty="0"/>
              <a:t> düzeylerinin ölçümü</a:t>
            </a:r>
            <a:endParaRPr lang="en-AU" dirty="0"/>
          </a:p>
          <a:p>
            <a:r>
              <a:rPr lang="en-AU" dirty="0" err="1"/>
              <a:t>Kantitatif</a:t>
            </a:r>
            <a:r>
              <a:rPr lang="tr-TR" dirty="0"/>
              <a:t> </a:t>
            </a:r>
            <a:r>
              <a:rPr lang="en-AU" dirty="0"/>
              <a:t> AT,</a:t>
            </a:r>
            <a:r>
              <a:rPr lang="tr-TR" dirty="0"/>
              <a:t> </a:t>
            </a:r>
            <a:r>
              <a:rPr lang="en-AU" dirty="0"/>
              <a:t>PC,</a:t>
            </a:r>
            <a:r>
              <a:rPr lang="tr-TR" dirty="0"/>
              <a:t> </a:t>
            </a:r>
            <a:r>
              <a:rPr lang="en-AU" dirty="0"/>
              <a:t>PS</a:t>
            </a:r>
            <a:r>
              <a:rPr lang="tr-TR" dirty="0"/>
              <a:t> ölçümü</a:t>
            </a:r>
            <a:r>
              <a:rPr lang="en-AU" dirty="0"/>
              <a:t> </a:t>
            </a:r>
          </a:p>
          <a:p>
            <a:r>
              <a:rPr lang="en-AU" dirty="0" err="1"/>
              <a:t>Aktive</a:t>
            </a:r>
            <a:r>
              <a:rPr lang="en-AU" dirty="0"/>
              <a:t> protein C </a:t>
            </a:r>
            <a:r>
              <a:rPr lang="en-AU" dirty="0" err="1" smtClean="0"/>
              <a:t>rezistansı</a:t>
            </a:r>
            <a:r>
              <a:rPr lang="tr-TR" dirty="0" smtClean="0"/>
              <a:t> ölçümü</a:t>
            </a:r>
            <a:endParaRPr lang="en-AU" dirty="0"/>
          </a:p>
          <a:p>
            <a:r>
              <a:rPr lang="en-AU" dirty="0"/>
              <a:t>FV </a:t>
            </a:r>
            <a:r>
              <a:rPr lang="en-AU" dirty="0" smtClean="0"/>
              <a:t>Leiden</a:t>
            </a:r>
            <a:r>
              <a:rPr lang="tr-TR" dirty="0" smtClean="0"/>
              <a:t> mutasyonunun tespiti</a:t>
            </a:r>
            <a:r>
              <a:rPr lang="en-AU" dirty="0" smtClean="0"/>
              <a:t> </a:t>
            </a:r>
            <a:r>
              <a:rPr lang="en-AU" dirty="0"/>
              <a:t>(PCR </a:t>
            </a:r>
            <a:r>
              <a:rPr lang="en-AU" dirty="0" err="1"/>
              <a:t>ile</a:t>
            </a:r>
            <a:r>
              <a:rPr lang="en-AU" dirty="0"/>
              <a:t>)</a:t>
            </a:r>
          </a:p>
          <a:p>
            <a:r>
              <a:rPr lang="en-AU" dirty="0" err="1"/>
              <a:t>Protrombin</a:t>
            </a:r>
            <a:r>
              <a:rPr lang="en-AU" dirty="0"/>
              <a:t> 20210A </a:t>
            </a:r>
            <a:r>
              <a:rPr lang="en-AU" dirty="0" err="1" smtClean="0"/>
              <a:t>mutasyonu</a:t>
            </a:r>
            <a:r>
              <a:rPr lang="tr-TR" dirty="0" smtClean="0"/>
              <a:t> tespiti</a:t>
            </a:r>
            <a:r>
              <a:rPr lang="en-AU" dirty="0" smtClean="0"/>
              <a:t> </a:t>
            </a:r>
            <a:r>
              <a:rPr lang="en-AU" dirty="0"/>
              <a:t>(PCR </a:t>
            </a:r>
            <a:r>
              <a:rPr lang="en-AU" dirty="0" err="1"/>
              <a:t>ile</a:t>
            </a:r>
            <a:r>
              <a:rPr lang="en-AU" dirty="0"/>
              <a:t>)</a:t>
            </a:r>
          </a:p>
          <a:p>
            <a:r>
              <a:rPr lang="en-AU" dirty="0"/>
              <a:t>Lupus </a:t>
            </a:r>
            <a:r>
              <a:rPr lang="en-AU" dirty="0" err="1" smtClean="0"/>
              <a:t>antikoagülan</a:t>
            </a:r>
            <a:r>
              <a:rPr lang="tr-TR" dirty="0" smtClean="0"/>
              <a:t> tespiti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7387" y="2492896"/>
            <a:ext cx="8456613" cy="41148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AU" dirty="0" err="1">
                <a:solidFill>
                  <a:srgbClr val="000000"/>
                </a:solidFill>
              </a:rPr>
              <a:t>Yaşlılık</a:t>
            </a:r>
            <a:r>
              <a:rPr lang="en-AU" dirty="0">
                <a:solidFill>
                  <a:srgbClr val="000000"/>
                </a:solidFill>
              </a:rPr>
              <a:t>, </a:t>
            </a:r>
            <a:r>
              <a:rPr lang="en-AU" dirty="0" err="1">
                <a:solidFill>
                  <a:srgbClr val="000000"/>
                </a:solidFill>
              </a:rPr>
              <a:t>hareketsizlik</a:t>
            </a:r>
            <a:r>
              <a:rPr lang="en-AU" dirty="0">
                <a:solidFill>
                  <a:srgbClr val="000000"/>
                </a:solidFill>
              </a:rPr>
              <a:t>, </a:t>
            </a:r>
            <a:r>
              <a:rPr lang="en-AU" dirty="0" err="1">
                <a:solidFill>
                  <a:srgbClr val="000000"/>
                </a:solidFill>
              </a:rPr>
              <a:t>şişmanlık</a:t>
            </a:r>
            <a:r>
              <a:rPr lang="en-AU" dirty="0">
                <a:solidFill>
                  <a:srgbClr val="000000"/>
                </a:solidFill>
              </a:rPr>
              <a:t>, </a:t>
            </a:r>
            <a:r>
              <a:rPr lang="en-AU" dirty="0" err="1" smtClean="0">
                <a:solidFill>
                  <a:srgbClr val="000000"/>
                </a:solidFill>
              </a:rPr>
              <a:t>büyük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cerrahi</a:t>
            </a:r>
            <a:r>
              <a:rPr lang="en-AU" dirty="0" smtClean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girişim</a:t>
            </a:r>
            <a:r>
              <a:rPr lang="en-AU" dirty="0">
                <a:solidFill>
                  <a:srgbClr val="000000"/>
                </a:solidFill>
              </a:rPr>
              <a:t>, </a:t>
            </a:r>
            <a:r>
              <a:rPr lang="en-AU" dirty="0" err="1">
                <a:solidFill>
                  <a:srgbClr val="000000"/>
                </a:solidFill>
              </a:rPr>
              <a:t>travma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ve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yanık</a:t>
            </a:r>
            <a:r>
              <a:rPr lang="en-AU" dirty="0" smtClean="0">
                <a:solidFill>
                  <a:srgbClr val="000000"/>
                </a:solidFill>
              </a:rPr>
              <a:t>,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en-AU" dirty="0" err="1" smtClean="0">
                <a:solidFill>
                  <a:srgbClr val="000000"/>
                </a:solidFill>
              </a:rPr>
              <a:t>malignite</a:t>
            </a:r>
            <a:r>
              <a:rPr lang="en-AU" dirty="0">
                <a:solidFill>
                  <a:srgbClr val="000000"/>
                </a:solidFill>
              </a:rPr>
              <a:t>,</a:t>
            </a:r>
            <a:r>
              <a:rPr lang="tr-TR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gebelik</a:t>
            </a:r>
            <a:r>
              <a:rPr lang="en-AU" dirty="0">
                <a:solidFill>
                  <a:srgbClr val="000000"/>
                </a:solidFill>
              </a:rPr>
              <a:t>, oral </a:t>
            </a:r>
            <a:r>
              <a:rPr lang="en-AU" dirty="0" err="1">
                <a:solidFill>
                  <a:srgbClr val="000000"/>
                </a:solidFill>
              </a:rPr>
              <a:t>kontraseptifler</a:t>
            </a:r>
            <a:r>
              <a:rPr lang="en-AU" dirty="0">
                <a:solidFill>
                  <a:srgbClr val="000000"/>
                </a:solidFill>
              </a:rPr>
              <a:t> vb.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772400" cy="1143000"/>
          </a:xfrm>
          <a:prstGeom prst="rect">
            <a:avLst/>
          </a:prstGeom>
          <a:noFill/>
          <a:ln/>
        </p:spPr>
        <p:txBody>
          <a:bodyPr anchor="ctr"/>
          <a:lstStyle/>
          <a:p>
            <a:r>
              <a:rPr lang="en-AU" sz="2800" dirty="0" err="1"/>
              <a:t>Tromboza</a:t>
            </a:r>
            <a:r>
              <a:rPr lang="en-AU" sz="2800" dirty="0"/>
              <a:t> </a:t>
            </a:r>
            <a:r>
              <a:rPr lang="en-AU" sz="2800" dirty="0" err="1"/>
              <a:t>eğilimde</a:t>
            </a:r>
            <a:r>
              <a:rPr lang="en-AU" sz="2800" dirty="0"/>
              <a:t> </a:t>
            </a:r>
            <a:r>
              <a:rPr lang="en-AU" sz="2800" dirty="0" err="1"/>
              <a:t>edinsel</a:t>
            </a:r>
            <a:r>
              <a:rPr lang="en-AU" sz="2800" dirty="0"/>
              <a:t> risk </a:t>
            </a:r>
            <a:r>
              <a:rPr lang="en-AU" sz="2800" dirty="0" err="1"/>
              <a:t>faktörleri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süller">
  <a:themeElements>
    <a:clrScheme name="Kapsüller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Kapsül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psüller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üller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üller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881</TotalTime>
  <Words>1303</Words>
  <Application>Microsoft Office PowerPoint</Application>
  <PresentationFormat>Ekran Gösterisi (4:3)</PresentationFormat>
  <Paragraphs>232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Kapsüller</vt:lpstr>
      <vt:lpstr>KOAGULASYON </vt:lpstr>
      <vt:lpstr>“Hemostasis”</vt:lpstr>
      <vt:lpstr>Hemostazın değerlendirilmesinde kullanılan testler</vt:lpstr>
      <vt:lpstr>Ameliyat öncesi kontrol amacıyla önerilen hemostaz testleri</vt:lpstr>
      <vt:lpstr>Kanamaya eğilimli hastalıkların tanısında 2. basamak  testler</vt:lpstr>
      <vt:lpstr>Spesifik Faktör Tayinleri</vt:lpstr>
      <vt:lpstr>Tromboza eğilimde kalıtsal risk faktörleri</vt:lpstr>
      <vt:lpstr>Trombofili (Pıhtı oluşumuna yatkınlık) düşünülen hastada yapılacak laboratuvar testleri</vt:lpstr>
      <vt:lpstr>Tromboza eğilimde edinsel risk faktörleri</vt:lpstr>
      <vt:lpstr>Koagulasyon Testleri</vt:lpstr>
      <vt:lpstr>Protrombin Zamanı-PT</vt:lpstr>
      <vt:lpstr>Protrombin Zamanı(PZ)</vt:lpstr>
      <vt:lpstr>Protrombin Zamanı(PZ, PT)</vt:lpstr>
      <vt:lpstr>Protrombin Zamanı(PZ)</vt:lpstr>
      <vt:lpstr>Aktive Parsiyel Tromboplastin Zamanı (PTZ, APTT)</vt:lpstr>
      <vt:lpstr>Parsiyel Tromboplastin Zamanı (PTZ, APTT)</vt:lpstr>
      <vt:lpstr>Parsiyel Tromboplastin Zamanı(PTZ)</vt:lpstr>
      <vt:lpstr>Dilüsyon Testi (50:50)</vt:lpstr>
      <vt:lpstr>Fibrinojen </vt:lpstr>
      <vt:lpstr>Fibrinojen-Clauss test yöntem</vt:lpstr>
      <vt:lpstr>Trombin Zamanı</vt:lpstr>
      <vt:lpstr>Trombin zamanı(TZ)</vt:lpstr>
      <vt:lpstr>D-Dimer</vt:lpstr>
      <vt:lpstr>D-dimer (fibrin yıkım ürünlerinden biridir)</vt:lpstr>
      <vt:lpstr>D-Dimer</vt:lpstr>
      <vt:lpstr>Faktör Tayinleri</vt:lpstr>
      <vt:lpstr>Von Willebrand Faktör(vWF) Eksikliği</vt:lpstr>
      <vt:lpstr>Von Willebrand Faktör aktivite test yöntem</vt:lpstr>
      <vt:lpstr>Von Willebrand Faktör, vWF(Ri:co)</vt:lpstr>
      <vt:lpstr>Kanama zamanı(KZ)</vt:lpstr>
      <vt:lpstr>Kanama zamanı(KZ)</vt:lpstr>
      <vt:lpstr>Kanama Zamanı Testi</vt:lpstr>
      <vt:lpstr>Kanama Zamanı Ölçümü</vt:lpstr>
      <vt:lpstr>Kanama Zamanı Testi -TEMPLATE YÖNTEMİ-</vt:lpstr>
      <vt:lpstr>Kanama Zamanı Testi</vt:lpstr>
      <vt:lpstr>Kanama Zamanı Testi</vt:lpstr>
      <vt:lpstr>Kanama Zamanı Testi</vt:lpstr>
      <vt:lpstr>Slayt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kd</dc:creator>
  <cp:lastModifiedBy>user</cp:lastModifiedBy>
  <cp:revision>90</cp:revision>
  <dcterms:created xsi:type="dcterms:W3CDTF">1601-01-01T00:00:00Z</dcterms:created>
  <dcterms:modified xsi:type="dcterms:W3CDTF">2020-03-10T12:02:02Z</dcterms:modified>
</cp:coreProperties>
</file>