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58" r:id="rId8"/>
    <p:sldId id="259" r:id="rId9"/>
    <p:sldId id="26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0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41C1-C4C8-4498-9791-01B80DD65FAC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288E-36E3-4B0F-A9C8-96EDB11B58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715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41C1-C4C8-4498-9791-01B80DD65FAC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288E-36E3-4B0F-A9C8-96EDB11B58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203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41C1-C4C8-4498-9791-01B80DD65FAC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288E-36E3-4B0F-A9C8-96EDB11B58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468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41C1-C4C8-4498-9791-01B80DD65FAC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288E-36E3-4B0F-A9C8-96EDB11B58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394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41C1-C4C8-4498-9791-01B80DD65FAC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288E-36E3-4B0F-A9C8-96EDB11B58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8821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41C1-C4C8-4498-9791-01B80DD65FAC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288E-36E3-4B0F-A9C8-96EDB11B58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0105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41C1-C4C8-4498-9791-01B80DD65FAC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288E-36E3-4B0F-A9C8-96EDB11B58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3470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41C1-C4C8-4498-9791-01B80DD65FAC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288E-36E3-4B0F-A9C8-96EDB11B58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519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41C1-C4C8-4498-9791-01B80DD65FAC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288E-36E3-4B0F-A9C8-96EDB11B58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9887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41C1-C4C8-4498-9791-01B80DD65FAC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288E-36E3-4B0F-A9C8-96EDB11B58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6629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41C1-C4C8-4498-9791-01B80DD65FAC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288E-36E3-4B0F-A9C8-96EDB11B58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8308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F41C1-C4C8-4498-9791-01B80DD65FAC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C288E-36E3-4B0F-A9C8-96EDB11B58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249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İktisadi Büyümede Tarihsel Vakalar: Teknoloji/Ar-ge Politikaları ve Korumacılık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019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06115" y="911225"/>
            <a:ext cx="10515600" cy="4351338"/>
          </a:xfrm>
        </p:spPr>
        <p:txBody>
          <a:bodyPr/>
          <a:lstStyle/>
          <a:p>
            <a:r>
              <a:rPr lang="tr-TR" dirty="0" smtClean="0"/>
              <a:t>Diğerleri bir yana korumacılık ve bilim ve teknoloji politikalarına önem veren </a:t>
            </a:r>
            <a:r>
              <a:rPr lang="tr-TR" dirty="0" smtClean="0"/>
              <a:t>biri «eski» biri «yeni» iki ülke olduğu söylenebilir. İlki Almanya ikincisi Güney Kore’dir.   </a:t>
            </a:r>
            <a:r>
              <a:rPr lang="tr-TR" dirty="0" smtClean="0"/>
              <a:t> 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5220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97568" y="814972"/>
            <a:ext cx="10515600" cy="4351338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Almanya örneğine F</a:t>
            </a:r>
            <a:r>
              <a:rPr lang="tr-TR" dirty="0"/>
              <a:t>. </a:t>
            </a:r>
            <a:r>
              <a:rPr lang="tr-TR" dirty="0" err="1" smtClean="0"/>
              <a:t>List</a:t>
            </a:r>
            <a:r>
              <a:rPr lang="tr-TR" dirty="0" smtClean="0"/>
              <a:t> 1841’de yayınladığı çalışması ile öncülük etmiştir. </a:t>
            </a:r>
            <a:endParaRPr lang="tr-TR" dirty="0"/>
          </a:p>
          <a:p>
            <a:r>
              <a:rPr lang="tr-TR" dirty="0"/>
              <a:t>Bebek Endüstriler tezi ve </a:t>
            </a:r>
            <a:r>
              <a:rPr lang="tr-TR" dirty="0" smtClean="0"/>
              <a:t>korumacılık politikaları ile bütünleştirdiği</a:t>
            </a:r>
          </a:p>
          <a:p>
            <a:r>
              <a:rPr lang="tr-TR" dirty="0" smtClean="0"/>
              <a:t>Dinamik üretici güçler kuramını geliştirmiştir.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5222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Serbest ticaret bebek endüstrileri «öldürerek» geri kalanlar için merdiveni attığını ileri sürer. </a:t>
            </a:r>
          </a:p>
          <a:p>
            <a:r>
              <a:rPr lang="tr-TR" dirty="0" smtClean="0"/>
              <a:t>«ulusal siyasal ekonomi </a:t>
            </a:r>
            <a:r>
              <a:rPr lang="tr-TR" dirty="0" err="1" smtClean="0"/>
              <a:t>sistemi»nde</a:t>
            </a:r>
            <a:r>
              <a:rPr lang="tr-TR" dirty="0" smtClean="0"/>
              <a:t> zenginlik sadece bireylerin zenginliği anlamına gelmez.</a:t>
            </a:r>
          </a:p>
          <a:p>
            <a:r>
              <a:rPr lang="tr-TR" dirty="0" smtClean="0"/>
              <a:t>Zenginlik, toplumsal, politik, sivil toplum ve yasalara da bağlıdır.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6018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Büyümenin dinamik çözümlemesi yapılmalıdır. </a:t>
            </a:r>
          </a:p>
          <a:p>
            <a:r>
              <a:rPr lang="tr-TR" dirty="0" smtClean="0"/>
              <a:t>Zenginliği yaratma gücü zenginliğin kendisinden daha önemli olabilir.</a:t>
            </a:r>
          </a:p>
          <a:p>
            <a:r>
              <a:rPr lang="tr-TR" dirty="0" smtClean="0"/>
              <a:t>«meyveyi taşıyan ağaç meyvenin kendisinden daha önemlidir»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9631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Sanayinin geliştirilmesi gümrük tarifeleri kadar,</a:t>
            </a:r>
          </a:p>
          <a:p>
            <a:r>
              <a:rPr lang="tr-TR" dirty="0" smtClean="0"/>
              <a:t>Teknik okullar</a:t>
            </a:r>
          </a:p>
          <a:p>
            <a:r>
              <a:rPr lang="tr-TR" dirty="0" smtClean="0"/>
              <a:t>Sanayi sergileri</a:t>
            </a:r>
          </a:p>
          <a:p>
            <a:r>
              <a:rPr lang="tr-TR" dirty="0" smtClean="0"/>
              <a:t>Patent yasaları </a:t>
            </a:r>
            <a:r>
              <a:rPr lang="tr-TR" dirty="0" err="1" smtClean="0"/>
              <a:t>gibidüzenlemelere</a:t>
            </a:r>
            <a:r>
              <a:rPr lang="tr-TR" dirty="0" smtClean="0"/>
              <a:t> bağlıdır.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677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Karşılaştırmalı üstünlükler teorinin reddi</a:t>
            </a:r>
          </a:p>
          <a:p>
            <a:r>
              <a:rPr lang="tr-TR" dirty="0" smtClean="0"/>
              <a:t>Zihinsel sermayeye önem verilmesi ve eğitim</a:t>
            </a:r>
          </a:p>
          <a:p>
            <a:r>
              <a:rPr lang="tr-TR" dirty="0" smtClean="0"/>
              <a:t>«Ulusal </a:t>
            </a:r>
            <a:r>
              <a:rPr lang="tr-TR" dirty="0" err="1" smtClean="0"/>
              <a:t>inovasyon</a:t>
            </a:r>
            <a:r>
              <a:rPr lang="tr-TR" dirty="0" smtClean="0"/>
              <a:t> sistemi» düşüncesinin önem kazanması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4608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Güney Kore </a:t>
            </a:r>
            <a:r>
              <a:rPr lang="tr-TR" dirty="0" smtClean="0"/>
              <a:t>deneyimi ise her ne kadar görece «yeni» de olsa benzer bir yol izleyerek aşağıdaki türden düzenlemeler ile bilim teknoloji ve ar-ge </a:t>
            </a:r>
            <a:r>
              <a:rPr lang="tr-TR" dirty="0" err="1" smtClean="0"/>
              <a:t>ayaklarıa</a:t>
            </a:r>
            <a:r>
              <a:rPr lang="tr-TR" dirty="0" smtClean="0"/>
              <a:t> önem vererek gelişmeye başlamıştır. </a:t>
            </a:r>
            <a:endParaRPr lang="tr-TR" dirty="0" smtClean="0"/>
          </a:p>
          <a:p>
            <a:r>
              <a:rPr lang="tr-TR" dirty="0" smtClean="0"/>
              <a:t> Yeni teknolojilere yönelik ulusal </a:t>
            </a:r>
            <a:r>
              <a:rPr lang="tr-TR" dirty="0" err="1" smtClean="0"/>
              <a:t>arge</a:t>
            </a:r>
            <a:r>
              <a:rPr lang="tr-TR" dirty="0" smtClean="0"/>
              <a:t> projelerinin teşviki </a:t>
            </a:r>
          </a:p>
          <a:p>
            <a:r>
              <a:rPr lang="tr-TR" dirty="0" smtClean="0"/>
              <a:t>Temel bilimlerin desteklenmesi</a:t>
            </a:r>
          </a:p>
          <a:p>
            <a:r>
              <a:rPr lang="tr-TR" dirty="0" smtClean="0"/>
              <a:t>Teknolojiyi geliştirmeyi teşvik yasası (1972)</a:t>
            </a:r>
          </a:p>
          <a:p>
            <a:r>
              <a:rPr lang="tr-TR" dirty="0" smtClean="0"/>
              <a:t>Mühendislik teknolojisini geliştirmeyi teşvik yasası (1973)</a:t>
            </a:r>
          </a:p>
          <a:p>
            <a:r>
              <a:rPr lang="tr-TR" dirty="0" err="1" smtClean="0"/>
              <a:t>Biyoteknolojiyi</a:t>
            </a:r>
            <a:r>
              <a:rPr lang="tr-TR" dirty="0" smtClean="0"/>
              <a:t> teşvik yasası (1983)</a:t>
            </a:r>
          </a:p>
          <a:p>
            <a:r>
              <a:rPr lang="tr-TR" dirty="0" smtClean="0"/>
              <a:t>Temel bilimsel araştırma yasası (1989)</a:t>
            </a:r>
          </a:p>
          <a:p>
            <a:r>
              <a:rPr lang="tr-TR" dirty="0" err="1" smtClean="0"/>
              <a:t>Arge</a:t>
            </a:r>
            <a:r>
              <a:rPr lang="tr-TR" dirty="0" smtClean="0"/>
              <a:t> işbirliğini teşvik yasası (1994)………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120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0284" y="638509"/>
            <a:ext cx="10515600" cy="4351338"/>
          </a:xfrm>
        </p:spPr>
        <p:txBody>
          <a:bodyPr/>
          <a:lstStyle/>
          <a:p>
            <a:r>
              <a:rPr lang="tr-TR" dirty="0" smtClean="0"/>
              <a:t>Güney Kore izlediği iktisat ve bilim ve teknoloji politikalarının olumlu sonuçlarını almış görünmektedir.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1366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252</Words>
  <Application>Microsoft Office PowerPoint</Application>
  <PresentationFormat>Geniş ekran</PresentationFormat>
  <Paragraphs>28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İktisadi Büyümede Tarihsel Vakalar: Teknoloji/Ar-ge Politikaları ve Korumacılık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MUSTAFA OZIS</dc:creator>
  <cp:lastModifiedBy>MUSTAFA OZIS</cp:lastModifiedBy>
  <cp:revision>9</cp:revision>
  <dcterms:created xsi:type="dcterms:W3CDTF">2020-02-04T17:12:13Z</dcterms:created>
  <dcterms:modified xsi:type="dcterms:W3CDTF">2020-02-05T19:36:20Z</dcterms:modified>
</cp:coreProperties>
</file>