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491" r:id="rId2"/>
    <p:sldId id="492" r:id="rId3"/>
    <p:sldId id="502" r:id="rId4"/>
    <p:sldId id="541" r:id="rId5"/>
    <p:sldId id="543" r:id="rId6"/>
    <p:sldId id="542" r:id="rId7"/>
    <p:sldId id="488" r:id="rId8"/>
    <p:sldId id="490" r:id="rId9"/>
    <p:sldId id="505" r:id="rId10"/>
    <p:sldId id="508" r:id="rId11"/>
    <p:sldId id="514" r:id="rId12"/>
    <p:sldId id="517" r:id="rId13"/>
    <p:sldId id="53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76361"/>
    <a:srgbClr val="C5D8A0"/>
    <a:srgbClr val="9FD3E1"/>
    <a:srgbClr val="DB9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70A3-AEBD-49E4-A0EF-DA6FDF51EF9B}" type="datetimeFigureOut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30533-1468-4C06-BACB-8154C33472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1EB518-EF5B-4B87-A362-625AB425B9E9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DB5-6357-437B-9911-7BDCACAE4086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2F7CFF-9664-4F42-95CE-A7618475902A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D68-A5AC-4C7D-BF09-ED07CE139ACE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8C34-02DB-4471-927D-BBD784B85F24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A34F3-AE79-4CDF-97E3-83A30374082B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66E-C655-4C42-B45A-77B075168585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D519-34B3-4B39-B214-D5F46BA3AEE2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8809-AB05-4415-A5E0-47ED8814C6A5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773CFC-CB32-4B7C-8FCC-B768CC5191EF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5853C5-F267-4E89-BDA1-8FF476A6FF0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safety</a:t>
            </a:r>
            <a:r>
              <a:rPr lang="tr-TR" sz="2400" dirty="0" smtClean="0"/>
              <a:t> is </a:t>
            </a:r>
            <a:r>
              <a:rPr lang="tr-TR" sz="2400" dirty="0" err="1" smtClean="0"/>
              <a:t>defined</a:t>
            </a:r>
            <a:r>
              <a:rPr lang="tr-TR" sz="2400" dirty="0" smtClean="0"/>
              <a:t> as </a:t>
            </a:r>
            <a:r>
              <a:rPr lang="tr-TR" sz="2400" b="1" dirty="0" err="1" smtClean="0">
                <a:solidFill>
                  <a:srgbClr val="C00000"/>
                </a:solidFill>
              </a:rPr>
              <a:t>protection</a:t>
            </a:r>
            <a:r>
              <a:rPr lang="tr-TR" sz="2400" b="1" dirty="0" smtClean="0">
                <a:solidFill>
                  <a:srgbClr val="C00000"/>
                </a:solidFill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</a:rPr>
              <a:t>consumer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from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adverse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health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effects</a:t>
            </a:r>
            <a:r>
              <a:rPr lang="tr-TR" sz="2400" b="1" dirty="0" smtClean="0">
                <a:solidFill>
                  <a:srgbClr val="C00000"/>
                </a:solidFill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</a:rPr>
              <a:t>food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under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the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responsibility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and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control</a:t>
            </a:r>
            <a:r>
              <a:rPr lang="tr-TR" sz="2400" b="1" dirty="0" smtClean="0">
                <a:solidFill>
                  <a:srgbClr val="0000FF"/>
                </a:solidFill>
              </a:rPr>
              <a:t> of </a:t>
            </a:r>
            <a:r>
              <a:rPr lang="tr-TR" sz="2400" b="1" dirty="0" err="1" smtClean="0">
                <a:solidFill>
                  <a:srgbClr val="0000FF"/>
                </a:solidFill>
              </a:rPr>
              <a:t>legislation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marL="0" indent="0"/>
            <a:endParaRPr lang="tr-TR" sz="1400" dirty="0" smtClean="0"/>
          </a:p>
          <a:p>
            <a:pPr marL="0" indent="0"/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terms</a:t>
            </a:r>
            <a:r>
              <a:rPr lang="tr-TR" sz="2400" dirty="0" smtClean="0"/>
              <a:t> of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safety</a:t>
            </a:r>
            <a:r>
              <a:rPr lang="tr-TR" sz="2400" dirty="0" smtClean="0"/>
              <a:t>, </a:t>
            </a:r>
            <a:r>
              <a:rPr lang="tr-TR" sz="2400" dirty="0" err="1" smtClean="0"/>
              <a:t>legislations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responsible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</a:p>
          <a:p>
            <a:pPr marL="320040" lvl="1" indent="0"/>
            <a:r>
              <a:rPr lang="tr-TR" sz="2400" b="1" dirty="0" err="1" smtClean="0"/>
              <a:t>Control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hygiene</a:t>
            </a:r>
            <a:r>
              <a:rPr lang="tr-TR" sz="2400" b="1" dirty="0" smtClean="0"/>
              <a:t> </a:t>
            </a:r>
            <a:r>
              <a:rPr lang="tr-TR" sz="2400" dirty="0" err="1" smtClean="0"/>
              <a:t>during</a:t>
            </a:r>
            <a:r>
              <a:rPr lang="tr-TR" sz="2400" dirty="0" smtClean="0"/>
              <a:t> </a:t>
            </a:r>
            <a:r>
              <a:rPr lang="tr-TR" sz="2400" dirty="0" err="1" smtClean="0"/>
              <a:t>production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distribution</a:t>
            </a:r>
            <a:endParaRPr lang="tr-TR" sz="2400" dirty="0" smtClean="0"/>
          </a:p>
          <a:p>
            <a:pPr marL="320040" lvl="1" indent="0"/>
            <a:r>
              <a:rPr lang="tr-TR" sz="2400" b="1" dirty="0" smtClean="0">
                <a:solidFill>
                  <a:srgbClr val="0000FF"/>
                </a:solidFill>
              </a:rPr>
              <a:t>Limit </a:t>
            </a:r>
            <a:r>
              <a:rPr lang="tr-TR" sz="2400" b="1" dirty="0" err="1" smtClean="0">
                <a:solidFill>
                  <a:srgbClr val="0000FF"/>
                </a:solidFill>
              </a:rPr>
              <a:t>the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levels</a:t>
            </a:r>
            <a:r>
              <a:rPr lang="tr-TR" sz="2400" b="1" dirty="0" smtClean="0">
                <a:solidFill>
                  <a:srgbClr val="0000FF"/>
                </a:solidFill>
              </a:rPr>
              <a:t> of </a:t>
            </a:r>
            <a:r>
              <a:rPr lang="tr-TR" sz="2400" b="1" dirty="0" err="1" smtClean="0">
                <a:solidFill>
                  <a:srgbClr val="0000FF"/>
                </a:solidFill>
              </a:rPr>
              <a:t>food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additives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marL="320040" lvl="1" indent="0"/>
            <a:r>
              <a:rPr lang="tr-TR" sz="2400" b="1" dirty="0" smtClean="0">
                <a:solidFill>
                  <a:srgbClr val="C00000"/>
                </a:solidFill>
              </a:rPr>
              <a:t>Limit </a:t>
            </a:r>
            <a:r>
              <a:rPr lang="tr-TR" sz="2400" b="1" dirty="0" err="1" smtClean="0">
                <a:solidFill>
                  <a:srgbClr val="C00000"/>
                </a:solidFill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levels</a:t>
            </a:r>
            <a:r>
              <a:rPr lang="tr-TR" sz="2400" b="1" dirty="0" smtClean="0">
                <a:solidFill>
                  <a:srgbClr val="C00000"/>
                </a:solidFill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</a:rPr>
              <a:t>food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contaminants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/>
              <a:t>which</a:t>
            </a:r>
            <a:r>
              <a:rPr lang="tr-TR" sz="2400" dirty="0" smtClean="0"/>
              <a:t> can be </a:t>
            </a:r>
            <a:r>
              <a:rPr lang="tr-TR" sz="2400" dirty="0" err="1" smtClean="0"/>
              <a:t>naturally</a:t>
            </a:r>
            <a:r>
              <a:rPr lang="tr-TR" sz="2400" dirty="0" smtClean="0"/>
              <a:t> </a:t>
            </a:r>
            <a:r>
              <a:rPr lang="tr-TR" sz="2400" dirty="0" err="1" smtClean="0"/>
              <a:t>found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occured</a:t>
            </a:r>
            <a:r>
              <a:rPr lang="tr-TR" sz="2400" dirty="0" smtClean="0"/>
              <a:t> as a </a:t>
            </a:r>
            <a:r>
              <a:rPr lang="tr-TR" sz="2400" dirty="0" err="1" smtClean="0"/>
              <a:t>result</a:t>
            </a:r>
            <a:r>
              <a:rPr lang="tr-TR" sz="2400" dirty="0" smtClean="0"/>
              <a:t> of </a:t>
            </a:r>
            <a:r>
              <a:rPr lang="tr-TR" sz="2400" dirty="0" err="1" smtClean="0"/>
              <a:t>heat</a:t>
            </a:r>
            <a:r>
              <a:rPr lang="tr-TR" sz="2400" dirty="0" smtClean="0"/>
              <a:t> </a:t>
            </a:r>
            <a:r>
              <a:rPr lang="tr-TR" sz="2400" dirty="0" err="1" smtClean="0"/>
              <a:t>treatment</a:t>
            </a:r>
            <a:endParaRPr lang="tr-TR" sz="2400" dirty="0" smtClean="0"/>
          </a:p>
          <a:p>
            <a:pPr marL="320040" lvl="1" indent="0"/>
            <a:r>
              <a:rPr lang="tr-TR" sz="2400" b="1" dirty="0" err="1" smtClean="0">
                <a:solidFill>
                  <a:srgbClr val="008000"/>
                </a:solidFill>
              </a:rPr>
              <a:t>Approve</a:t>
            </a:r>
            <a:r>
              <a:rPr lang="tr-TR" sz="2400" b="1" dirty="0" smtClean="0">
                <a:solidFill>
                  <a:srgbClr val="008000"/>
                </a:solidFill>
              </a:rPr>
              <a:t> </a:t>
            </a:r>
            <a:r>
              <a:rPr lang="tr-TR" sz="2400" b="1" dirty="0" err="1" smtClean="0">
                <a:solidFill>
                  <a:srgbClr val="008000"/>
                </a:solidFill>
              </a:rPr>
              <a:t>new</a:t>
            </a:r>
            <a:r>
              <a:rPr lang="tr-TR" sz="2400" b="1" dirty="0" smtClean="0">
                <a:solidFill>
                  <a:srgbClr val="008000"/>
                </a:solidFill>
              </a:rPr>
              <a:t> </a:t>
            </a:r>
            <a:r>
              <a:rPr lang="tr-TR" sz="2400" b="1" dirty="0" err="1" smtClean="0">
                <a:solidFill>
                  <a:srgbClr val="008000"/>
                </a:solidFill>
              </a:rPr>
              <a:t>unit</a:t>
            </a:r>
            <a:r>
              <a:rPr lang="tr-TR" sz="2400" b="1" dirty="0" smtClean="0">
                <a:solidFill>
                  <a:srgbClr val="008000"/>
                </a:solidFill>
              </a:rPr>
              <a:t> </a:t>
            </a:r>
            <a:r>
              <a:rPr lang="tr-TR" sz="2400" b="1" dirty="0" err="1" smtClean="0">
                <a:solidFill>
                  <a:srgbClr val="008000"/>
                </a:solidFill>
              </a:rPr>
              <a:t>operations</a:t>
            </a:r>
            <a:endParaRPr lang="tr-TR" sz="2400" b="1" dirty="0" smtClean="0">
              <a:solidFill>
                <a:srgbClr val="008000"/>
              </a:solidFill>
            </a:endParaRPr>
          </a:p>
          <a:p>
            <a:pPr marL="320040" lvl="1" indent="0"/>
            <a:r>
              <a:rPr lang="tr-TR" sz="2400" b="1" dirty="0" err="1" smtClean="0">
                <a:solidFill>
                  <a:srgbClr val="7030A0"/>
                </a:solidFill>
              </a:rPr>
              <a:t>Determine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err="1" smtClean="0">
                <a:solidFill>
                  <a:srgbClr val="7030A0"/>
                </a:solidFill>
              </a:rPr>
              <a:t>specifications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err="1" smtClean="0">
                <a:solidFill>
                  <a:srgbClr val="7030A0"/>
                </a:solidFill>
              </a:rPr>
              <a:t>for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err="1" smtClean="0">
                <a:solidFill>
                  <a:srgbClr val="7030A0"/>
                </a:solidFill>
              </a:rPr>
              <a:t>packaging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err="1" smtClean="0">
                <a:solidFill>
                  <a:srgbClr val="7030A0"/>
                </a:solidFill>
              </a:rPr>
              <a:t>materials</a:t>
            </a:r>
            <a:endParaRPr lang="tr-TR" sz="2400" b="1" dirty="0" smtClean="0">
              <a:solidFill>
                <a:srgbClr val="7030A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meaning</a:t>
            </a:r>
            <a:r>
              <a:rPr lang="tr-TR" b="1" dirty="0" smtClean="0"/>
              <a:t> of E-</a:t>
            </a:r>
            <a:r>
              <a:rPr lang="tr-TR" b="1" dirty="0" err="1" smtClean="0"/>
              <a:t>codes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285720" y="1589567"/>
            <a:ext cx="4857784" cy="4572000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Union</a:t>
            </a:r>
            <a:r>
              <a:rPr lang="tr-TR" dirty="0" smtClean="0"/>
              <a:t>,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additive</a:t>
            </a:r>
            <a:r>
              <a:rPr lang="tr-TR" dirty="0" smtClean="0"/>
              <a:t> is </a:t>
            </a:r>
            <a:r>
              <a:rPr lang="tr-TR" dirty="0" err="1" smtClean="0"/>
              <a:t>labelled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letter</a:t>
            </a:r>
            <a:r>
              <a:rPr lang="tr-TR" dirty="0" smtClean="0"/>
              <a:t> “E”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spesific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easily</a:t>
            </a:r>
            <a:r>
              <a:rPr lang="tr-TR" dirty="0" smtClean="0"/>
              <a:t> </a:t>
            </a:r>
            <a:r>
              <a:rPr lang="tr-TR" dirty="0" err="1" smtClean="0"/>
              <a:t>identify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additives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worldwide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  <p:pic>
        <p:nvPicPr>
          <p:cNvPr id="31746" name="Picture 2" descr="e codes on food products ile ilgili gÃ¶rsel sonucu"/>
          <p:cNvPicPr>
            <a:picLocks noChangeAspect="1" noChangeArrowheads="1"/>
          </p:cNvPicPr>
          <p:nvPr/>
        </p:nvPicPr>
        <p:blipFill>
          <a:blip r:embed="rId2"/>
          <a:srcRect l="8041" r="9554"/>
          <a:stretch>
            <a:fillRect/>
          </a:stretch>
        </p:blipFill>
        <p:spPr bwMode="auto">
          <a:xfrm>
            <a:off x="5143504" y="2714620"/>
            <a:ext cx="3714744" cy="2605687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1071538" y="521495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/>
              <a:t>E 407</a:t>
            </a:r>
            <a:endParaRPr lang="tr-TR" sz="4400" dirty="0"/>
          </a:p>
        </p:txBody>
      </p:sp>
      <p:sp>
        <p:nvSpPr>
          <p:cNvPr id="13" name="12 Oval"/>
          <p:cNvSpPr/>
          <p:nvPr/>
        </p:nvSpPr>
        <p:spPr>
          <a:xfrm>
            <a:off x="1714480" y="5214950"/>
            <a:ext cx="571504" cy="785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214282" y="6000768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C00000"/>
                </a:solidFill>
              </a:rPr>
              <a:t>It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represents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Europe</a:t>
            </a:r>
            <a:endParaRPr lang="tr-TR" sz="2400" b="1" dirty="0">
              <a:solidFill>
                <a:srgbClr val="C00000"/>
              </a:solidFill>
            </a:endParaRPr>
          </a:p>
        </p:txBody>
      </p:sp>
      <p:cxnSp>
        <p:nvCxnSpPr>
          <p:cNvPr id="16" name="15 Düz Ok Bağlayıcısı"/>
          <p:cNvCxnSpPr/>
          <p:nvPr/>
        </p:nvCxnSpPr>
        <p:spPr>
          <a:xfrm rot="10800000" flipV="1">
            <a:off x="1214414" y="5786454"/>
            <a:ext cx="428628" cy="285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Oval"/>
          <p:cNvSpPr/>
          <p:nvPr/>
        </p:nvSpPr>
        <p:spPr>
          <a:xfrm>
            <a:off x="2214546" y="5214950"/>
            <a:ext cx="428628" cy="78581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17 Düz Ok Bağlayıcısı"/>
          <p:cNvCxnSpPr/>
          <p:nvPr/>
        </p:nvCxnSpPr>
        <p:spPr>
          <a:xfrm flipV="1">
            <a:off x="2643174" y="5000636"/>
            <a:ext cx="428628" cy="28575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Metin kutusu"/>
          <p:cNvSpPr txBox="1"/>
          <p:nvPr/>
        </p:nvSpPr>
        <p:spPr>
          <a:xfrm>
            <a:off x="2500298" y="4214818"/>
            <a:ext cx="24288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FF"/>
                </a:solidFill>
              </a:rPr>
              <a:t>It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represent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the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subgroup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23" name="22 Sağ Ayraç"/>
          <p:cNvSpPr/>
          <p:nvPr/>
        </p:nvSpPr>
        <p:spPr>
          <a:xfrm rot="5400000">
            <a:off x="2553875" y="5661439"/>
            <a:ext cx="285754" cy="821537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3071802" y="550070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whole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number</a:t>
            </a:r>
            <a:r>
              <a:rPr lang="tr-TR" sz="2400" b="1" dirty="0" smtClean="0"/>
              <a:t> is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code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additive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13" name="Düz Bağlayıcı 3"/>
          <p:cNvSpPr/>
          <p:nvPr/>
        </p:nvSpPr>
        <p:spPr>
          <a:xfrm>
            <a:off x="4501678" y="1232376"/>
            <a:ext cx="386767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0871"/>
                </a:lnTo>
                <a:lnTo>
                  <a:pt x="3867670" y="250871"/>
                </a:lnTo>
                <a:lnTo>
                  <a:pt x="3867670" y="36813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Düz Bağlayıcı 4"/>
          <p:cNvSpPr/>
          <p:nvPr/>
        </p:nvSpPr>
        <p:spPr>
          <a:xfrm>
            <a:off x="6776561" y="3576184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Düz Bağlayıcı 5"/>
          <p:cNvSpPr/>
          <p:nvPr/>
        </p:nvSpPr>
        <p:spPr>
          <a:xfrm>
            <a:off x="6776561" y="2404280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Düz Bağlayıcı 6"/>
          <p:cNvSpPr/>
          <p:nvPr/>
        </p:nvSpPr>
        <p:spPr>
          <a:xfrm>
            <a:off x="4501678" y="1232376"/>
            <a:ext cx="2320602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0871"/>
                </a:lnTo>
                <a:lnTo>
                  <a:pt x="2320602" y="250871"/>
                </a:lnTo>
                <a:lnTo>
                  <a:pt x="2320602" y="36813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Düz Bağlayıcı 7"/>
          <p:cNvSpPr/>
          <p:nvPr/>
        </p:nvSpPr>
        <p:spPr>
          <a:xfrm>
            <a:off x="4501678" y="1232376"/>
            <a:ext cx="773534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0871"/>
                </a:lnTo>
                <a:lnTo>
                  <a:pt x="773534" y="250871"/>
                </a:lnTo>
                <a:lnTo>
                  <a:pt x="773534" y="36813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Düz Bağlayıcı 8"/>
          <p:cNvSpPr/>
          <p:nvPr/>
        </p:nvSpPr>
        <p:spPr>
          <a:xfrm>
            <a:off x="3682424" y="4748089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Düz Bağlayıcı 9"/>
          <p:cNvSpPr/>
          <p:nvPr/>
        </p:nvSpPr>
        <p:spPr>
          <a:xfrm>
            <a:off x="3682424" y="3576184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Düz Bağlayıcı 10"/>
          <p:cNvSpPr/>
          <p:nvPr/>
        </p:nvSpPr>
        <p:spPr>
          <a:xfrm>
            <a:off x="3682424" y="2404280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Düz Bağlayıcı 11"/>
          <p:cNvSpPr/>
          <p:nvPr/>
        </p:nvSpPr>
        <p:spPr>
          <a:xfrm>
            <a:off x="3728144" y="1232376"/>
            <a:ext cx="773534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3534" y="0"/>
                </a:moveTo>
                <a:lnTo>
                  <a:pt x="773534" y="250871"/>
                </a:lnTo>
                <a:lnTo>
                  <a:pt x="0" y="250871"/>
                </a:lnTo>
                <a:lnTo>
                  <a:pt x="0" y="36813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Düz Bağlayıcı 12"/>
          <p:cNvSpPr/>
          <p:nvPr/>
        </p:nvSpPr>
        <p:spPr>
          <a:xfrm>
            <a:off x="2181076" y="1232376"/>
            <a:ext cx="2320602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20602" y="0"/>
                </a:moveTo>
                <a:lnTo>
                  <a:pt x="2320602" y="250871"/>
                </a:lnTo>
                <a:lnTo>
                  <a:pt x="0" y="250871"/>
                </a:lnTo>
                <a:lnTo>
                  <a:pt x="0" y="36813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Düz Bağlayıcı 13"/>
          <p:cNvSpPr/>
          <p:nvPr/>
        </p:nvSpPr>
        <p:spPr>
          <a:xfrm>
            <a:off x="588287" y="4748089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Düz Bağlayıcı 14"/>
          <p:cNvSpPr/>
          <p:nvPr/>
        </p:nvSpPr>
        <p:spPr>
          <a:xfrm>
            <a:off x="588287" y="3576184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Düz Bağlayıcı 15"/>
          <p:cNvSpPr/>
          <p:nvPr/>
        </p:nvSpPr>
        <p:spPr>
          <a:xfrm>
            <a:off x="588287" y="2404280"/>
            <a:ext cx="9144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813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Düz Bağlayıcı 16"/>
          <p:cNvSpPr/>
          <p:nvPr/>
        </p:nvSpPr>
        <p:spPr>
          <a:xfrm>
            <a:off x="634007" y="1232376"/>
            <a:ext cx="3867670" cy="368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67670" y="0"/>
                </a:moveTo>
                <a:lnTo>
                  <a:pt x="3867670" y="250871"/>
                </a:lnTo>
                <a:lnTo>
                  <a:pt x="0" y="250871"/>
                </a:lnTo>
                <a:lnTo>
                  <a:pt x="0" y="36813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Yuvarlatılmış Dikdörtgen"/>
          <p:cNvSpPr/>
          <p:nvPr/>
        </p:nvSpPr>
        <p:spPr>
          <a:xfrm>
            <a:off x="3868787" y="428604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27 Grup"/>
          <p:cNvGrpSpPr/>
          <p:nvPr/>
        </p:nvGrpSpPr>
        <p:grpSpPr>
          <a:xfrm>
            <a:off x="4009429" y="562214"/>
            <a:ext cx="1634141" cy="803772"/>
            <a:chOff x="4009429" y="750110"/>
            <a:chExt cx="1265783" cy="803772"/>
          </a:xfrm>
        </p:grpSpPr>
        <p:sp>
          <p:nvSpPr>
            <p:cNvPr id="85" name="84 Yuvarlatılmış Dikdörtgen"/>
            <p:cNvSpPr/>
            <p:nvPr/>
          </p:nvSpPr>
          <p:spPr>
            <a:xfrm>
              <a:off x="4009429" y="750110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Yuvarlatılmış Dikdörtgen 19"/>
            <p:cNvSpPr/>
            <p:nvPr/>
          </p:nvSpPr>
          <p:spPr>
            <a:xfrm>
              <a:off x="4032971" y="773652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Food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additives</a:t>
              </a:r>
              <a:endParaRPr lang="tr-TR" sz="2400" kern="1200" dirty="0"/>
            </a:p>
          </p:txBody>
        </p:sp>
      </p:grpSp>
      <p:sp>
        <p:nvSpPr>
          <p:cNvPr id="29" name="28 Yuvarlatılmış Dikdörtgen"/>
          <p:cNvSpPr/>
          <p:nvPr/>
        </p:nvSpPr>
        <p:spPr>
          <a:xfrm>
            <a:off x="1116" y="1600508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" name="29 Grup"/>
          <p:cNvGrpSpPr/>
          <p:nvPr/>
        </p:nvGrpSpPr>
        <p:grpSpPr>
          <a:xfrm>
            <a:off x="20069" y="1734118"/>
            <a:ext cx="1480097" cy="803772"/>
            <a:chOff x="141758" y="1922014"/>
            <a:chExt cx="1265783" cy="803772"/>
          </a:xfrm>
        </p:grpSpPr>
        <p:sp>
          <p:nvSpPr>
            <p:cNvPr id="83" name="82 Yuvarlatılmış Dikdörtgen"/>
            <p:cNvSpPr/>
            <p:nvPr/>
          </p:nvSpPr>
          <p:spPr>
            <a:xfrm>
              <a:off x="141758" y="1922014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Yuvarlatılmış Dikdörtgen 22"/>
            <p:cNvSpPr/>
            <p:nvPr/>
          </p:nvSpPr>
          <p:spPr>
            <a:xfrm>
              <a:off x="165300" y="1945556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err="1" smtClean="0"/>
                <a:t>Preservatives</a:t>
              </a:r>
              <a:endParaRPr lang="tr-TR" sz="1900" kern="1200" dirty="0"/>
            </a:p>
          </p:txBody>
        </p:sp>
      </p:grpSp>
      <p:sp>
        <p:nvSpPr>
          <p:cNvPr id="31" name="30 Yuvarlatılmış Dikdörtgen"/>
          <p:cNvSpPr/>
          <p:nvPr/>
        </p:nvSpPr>
        <p:spPr>
          <a:xfrm>
            <a:off x="1115" y="2772412"/>
            <a:ext cx="1980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31 Grup"/>
          <p:cNvGrpSpPr/>
          <p:nvPr/>
        </p:nvGrpSpPr>
        <p:grpSpPr>
          <a:xfrm>
            <a:off x="141757" y="2906023"/>
            <a:ext cx="1980000" cy="803772"/>
            <a:chOff x="141758" y="3093919"/>
            <a:chExt cx="1265783" cy="803772"/>
          </a:xfrm>
        </p:grpSpPr>
        <p:sp>
          <p:nvSpPr>
            <p:cNvPr id="81" name="80 Yuvarlatılmış Dikdörtgen"/>
            <p:cNvSpPr/>
            <p:nvPr/>
          </p:nvSpPr>
          <p:spPr>
            <a:xfrm>
              <a:off x="141758" y="3093919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Yuvarlatılmış Dikdörtgen 25"/>
            <p:cNvSpPr/>
            <p:nvPr/>
          </p:nvSpPr>
          <p:spPr>
            <a:xfrm>
              <a:off x="165300" y="3117461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Antimicrobials</a:t>
              </a:r>
              <a:endParaRPr lang="tr-TR" sz="2400" kern="1200" dirty="0"/>
            </a:p>
          </p:txBody>
        </p:sp>
      </p:grpSp>
      <p:sp>
        <p:nvSpPr>
          <p:cNvPr id="33" name="32 Yuvarlatılmış Dikdörtgen"/>
          <p:cNvSpPr/>
          <p:nvPr/>
        </p:nvSpPr>
        <p:spPr>
          <a:xfrm>
            <a:off x="1115" y="3944316"/>
            <a:ext cx="1980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33 Grup"/>
          <p:cNvGrpSpPr/>
          <p:nvPr/>
        </p:nvGrpSpPr>
        <p:grpSpPr>
          <a:xfrm>
            <a:off x="141757" y="4077927"/>
            <a:ext cx="1980000" cy="803772"/>
            <a:chOff x="141758" y="4265823"/>
            <a:chExt cx="1265783" cy="803772"/>
          </a:xfrm>
        </p:grpSpPr>
        <p:sp>
          <p:nvSpPr>
            <p:cNvPr id="79" name="78 Yuvarlatılmış Dikdörtgen"/>
            <p:cNvSpPr/>
            <p:nvPr/>
          </p:nvSpPr>
          <p:spPr>
            <a:xfrm>
              <a:off x="141758" y="4265823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Yuvarlatılmış Dikdörtgen 28"/>
            <p:cNvSpPr/>
            <p:nvPr/>
          </p:nvSpPr>
          <p:spPr>
            <a:xfrm>
              <a:off x="165300" y="4289365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Antioxidants</a:t>
              </a:r>
              <a:endParaRPr lang="tr-TR" sz="2400" kern="1200" dirty="0"/>
            </a:p>
          </p:txBody>
        </p:sp>
      </p:grpSp>
      <p:sp>
        <p:nvSpPr>
          <p:cNvPr id="35" name="34 Yuvarlatılmış Dikdörtgen"/>
          <p:cNvSpPr/>
          <p:nvPr/>
        </p:nvSpPr>
        <p:spPr>
          <a:xfrm>
            <a:off x="1115" y="5116221"/>
            <a:ext cx="1980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35 Grup"/>
          <p:cNvGrpSpPr/>
          <p:nvPr/>
        </p:nvGrpSpPr>
        <p:grpSpPr>
          <a:xfrm>
            <a:off x="141757" y="5249831"/>
            <a:ext cx="1980000" cy="803772"/>
            <a:chOff x="141758" y="5437727"/>
            <a:chExt cx="1265783" cy="803772"/>
          </a:xfrm>
        </p:grpSpPr>
        <p:sp>
          <p:nvSpPr>
            <p:cNvPr id="77" name="76 Yuvarlatılmış Dikdörtgen"/>
            <p:cNvSpPr/>
            <p:nvPr/>
          </p:nvSpPr>
          <p:spPr>
            <a:xfrm>
              <a:off x="141758" y="5437727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Yuvarlatılmış Dikdörtgen 31"/>
            <p:cNvSpPr/>
            <p:nvPr/>
          </p:nvSpPr>
          <p:spPr>
            <a:xfrm>
              <a:off x="165300" y="5461269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Antibrownings</a:t>
              </a:r>
              <a:endParaRPr lang="tr-TR" sz="2400" kern="1200" dirty="0"/>
            </a:p>
          </p:txBody>
        </p:sp>
      </p:grpSp>
      <p:sp>
        <p:nvSpPr>
          <p:cNvPr id="37" name="36 Yuvarlatılmış Dikdörtgen"/>
          <p:cNvSpPr/>
          <p:nvPr/>
        </p:nvSpPr>
        <p:spPr>
          <a:xfrm>
            <a:off x="1548184" y="1600508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37 Grup"/>
          <p:cNvGrpSpPr/>
          <p:nvPr/>
        </p:nvGrpSpPr>
        <p:grpSpPr>
          <a:xfrm>
            <a:off x="1688827" y="1734118"/>
            <a:ext cx="1265783" cy="803772"/>
            <a:chOff x="1688827" y="1922014"/>
            <a:chExt cx="1265783" cy="803772"/>
          </a:xfrm>
        </p:grpSpPr>
        <p:sp>
          <p:nvSpPr>
            <p:cNvPr id="75" name="74 Yuvarlatılmış Dikdörtgen"/>
            <p:cNvSpPr/>
            <p:nvPr/>
          </p:nvSpPr>
          <p:spPr>
            <a:xfrm>
              <a:off x="1688827" y="1922014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Yuvarlatılmış Dikdörtgen 34"/>
            <p:cNvSpPr/>
            <p:nvPr/>
          </p:nvSpPr>
          <p:spPr>
            <a:xfrm>
              <a:off x="1712369" y="1945556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err="1" smtClean="0"/>
                <a:t>Nutritional</a:t>
              </a:r>
              <a:r>
                <a:rPr lang="tr-TR" sz="2000" kern="1200" dirty="0" smtClean="0"/>
                <a:t> </a:t>
              </a:r>
              <a:r>
                <a:rPr lang="tr-TR" sz="2000" kern="1200" dirty="0" err="1" smtClean="0"/>
                <a:t>additives</a:t>
              </a:r>
              <a:endParaRPr lang="tr-TR" sz="2000" kern="1200" dirty="0"/>
            </a:p>
          </p:txBody>
        </p:sp>
      </p:grpSp>
      <p:sp>
        <p:nvSpPr>
          <p:cNvPr id="39" name="38 Yuvarlatılmış Dikdörtgen"/>
          <p:cNvSpPr/>
          <p:nvPr/>
        </p:nvSpPr>
        <p:spPr>
          <a:xfrm>
            <a:off x="3095252" y="1600508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39 Grup"/>
          <p:cNvGrpSpPr/>
          <p:nvPr/>
        </p:nvGrpSpPr>
        <p:grpSpPr>
          <a:xfrm>
            <a:off x="3235895" y="1734118"/>
            <a:ext cx="1265783" cy="803772"/>
            <a:chOff x="3235895" y="1922014"/>
            <a:chExt cx="1265783" cy="803772"/>
          </a:xfrm>
        </p:grpSpPr>
        <p:sp>
          <p:nvSpPr>
            <p:cNvPr id="73" name="72 Yuvarlatılmış Dikdörtgen"/>
            <p:cNvSpPr/>
            <p:nvPr/>
          </p:nvSpPr>
          <p:spPr>
            <a:xfrm>
              <a:off x="3235895" y="1922014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Yuvarlatılmış Dikdörtgen 37"/>
            <p:cNvSpPr/>
            <p:nvPr/>
          </p:nvSpPr>
          <p:spPr>
            <a:xfrm>
              <a:off x="3259437" y="1945556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err="1" smtClean="0"/>
                <a:t>Flavoring</a:t>
              </a:r>
              <a:r>
                <a:rPr lang="tr-TR" sz="2000" kern="1200" dirty="0" smtClean="0"/>
                <a:t> </a:t>
              </a:r>
              <a:r>
                <a:rPr lang="tr-TR" sz="2000" kern="1200" dirty="0" err="1" smtClean="0"/>
                <a:t>agents</a:t>
              </a:r>
              <a:endParaRPr lang="tr-TR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 dirty="0"/>
            </a:p>
          </p:txBody>
        </p:sp>
      </p:grpSp>
      <p:sp>
        <p:nvSpPr>
          <p:cNvPr id="41" name="40 Yuvarlatılmış Dikdörtgen"/>
          <p:cNvSpPr/>
          <p:nvPr/>
        </p:nvSpPr>
        <p:spPr>
          <a:xfrm>
            <a:off x="3095251" y="2772412"/>
            <a:ext cx="2232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41 Grup"/>
          <p:cNvGrpSpPr/>
          <p:nvPr/>
        </p:nvGrpSpPr>
        <p:grpSpPr>
          <a:xfrm>
            <a:off x="3235894" y="2906023"/>
            <a:ext cx="2232000" cy="803772"/>
            <a:chOff x="3235895" y="3093919"/>
            <a:chExt cx="1265783" cy="803772"/>
          </a:xfrm>
        </p:grpSpPr>
        <p:sp>
          <p:nvSpPr>
            <p:cNvPr id="71" name="70 Yuvarlatılmış Dikdörtgen"/>
            <p:cNvSpPr/>
            <p:nvPr/>
          </p:nvSpPr>
          <p:spPr>
            <a:xfrm>
              <a:off x="3235895" y="3093919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Yuvarlatılmış Dikdörtgen 40"/>
            <p:cNvSpPr/>
            <p:nvPr/>
          </p:nvSpPr>
          <p:spPr>
            <a:xfrm>
              <a:off x="3259437" y="3117461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Sweeteners</a:t>
              </a:r>
              <a:endParaRPr lang="tr-TR" sz="2400" kern="1200" dirty="0"/>
            </a:p>
          </p:txBody>
        </p:sp>
      </p:grpSp>
      <p:sp>
        <p:nvSpPr>
          <p:cNvPr id="43" name="42 Yuvarlatılmış Dikdörtgen"/>
          <p:cNvSpPr/>
          <p:nvPr/>
        </p:nvSpPr>
        <p:spPr>
          <a:xfrm>
            <a:off x="3095251" y="3944316"/>
            <a:ext cx="2232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" name="43 Grup"/>
          <p:cNvGrpSpPr/>
          <p:nvPr/>
        </p:nvGrpSpPr>
        <p:grpSpPr>
          <a:xfrm>
            <a:off x="3235894" y="4077927"/>
            <a:ext cx="2232000" cy="803772"/>
            <a:chOff x="3235895" y="4265823"/>
            <a:chExt cx="1265783" cy="803772"/>
          </a:xfrm>
        </p:grpSpPr>
        <p:sp>
          <p:nvSpPr>
            <p:cNvPr id="69" name="68 Yuvarlatılmış Dikdörtgen"/>
            <p:cNvSpPr/>
            <p:nvPr/>
          </p:nvSpPr>
          <p:spPr>
            <a:xfrm>
              <a:off x="3235895" y="4265823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Yuvarlatılmış Dikdörtgen 43"/>
            <p:cNvSpPr/>
            <p:nvPr/>
          </p:nvSpPr>
          <p:spPr>
            <a:xfrm>
              <a:off x="3259437" y="4289365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Natural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and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synthetic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flavors</a:t>
              </a:r>
              <a:endParaRPr lang="tr-TR" sz="2400" kern="1200" dirty="0"/>
            </a:p>
          </p:txBody>
        </p:sp>
      </p:grpSp>
      <p:sp>
        <p:nvSpPr>
          <p:cNvPr id="45" name="44 Yuvarlatılmış Dikdörtgen"/>
          <p:cNvSpPr/>
          <p:nvPr/>
        </p:nvSpPr>
        <p:spPr>
          <a:xfrm>
            <a:off x="3095251" y="5116221"/>
            <a:ext cx="2232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45 Grup"/>
          <p:cNvGrpSpPr/>
          <p:nvPr/>
        </p:nvGrpSpPr>
        <p:grpSpPr>
          <a:xfrm>
            <a:off x="3235894" y="5249831"/>
            <a:ext cx="2232000" cy="803772"/>
            <a:chOff x="3235895" y="5437727"/>
            <a:chExt cx="1265783" cy="803772"/>
          </a:xfrm>
        </p:grpSpPr>
        <p:sp>
          <p:nvSpPr>
            <p:cNvPr id="67" name="66 Yuvarlatılmış Dikdörtgen"/>
            <p:cNvSpPr/>
            <p:nvPr/>
          </p:nvSpPr>
          <p:spPr>
            <a:xfrm>
              <a:off x="3235895" y="5437727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Yuvarlatılmış Dikdörtgen 46"/>
            <p:cNvSpPr/>
            <p:nvPr/>
          </p:nvSpPr>
          <p:spPr>
            <a:xfrm>
              <a:off x="3259437" y="5461269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Flavor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enhancers</a:t>
              </a:r>
              <a:endParaRPr lang="tr-TR" sz="2400" kern="1200" dirty="0"/>
            </a:p>
          </p:txBody>
        </p:sp>
      </p:grpSp>
      <p:sp>
        <p:nvSpPr>
          <p:cNvPr id="47" name="46 Yuvarlatılmış Dikdörtgen"/>
          <p:cNvSpPr/>
          <p:nvPr/>
        </p:nvSpPr>
        <p:spPr>
          <a:xfrm>
            <a:off x="4642321" y="1600508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8" name="47 Grup"/>
          <p:cNvGrpSpPr/>
          <p:nvPr/>
        </p:nvGrpSpPr>
        <p:grpSpPr>
          <a:xfrm>
            <a:off x="4782963" y="1734118"/>
            <a:ext cx="1265783" cy="803772"/>
            <a:chOff x="4782963" y="1922014"/>
            <a:chExt cx="1265783" cy="803772"/>
          </a:xfrm>
        </p:grpSpPr>
        <p:sp>
          <p:nvSpPr>
            <p:cNvPr id="65" name="64 Yuvarlatılmış Dikdörtgen"/>
            <p:cNvSpPr/>
            <p:nvPr/>
          </p:nvSpPr>
          <p:spPr>
            <a:xfrm>
              <a:off x="4782963" y="1922014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Yuvarlatılmış Dikdörtgen 49"/>
            <p:cNvSpPr/>
            <p:nvPr/>
          </p:nvSpPr>
          <p:spPr>
            <a:xfrm>
              <a:off x="4806505" y="1945556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err="1" smtClean="0"/>
                <a:t>Coloring</a:t>
              </a:r>
              <a:r>
                <a:rPr lang="tr-TR" sz="2000" kern="1200" dirty="0" smtClean="0"/>
                <a:t> </a:t>
              </a:r>
              <a:r>
                <a:rPr lang="tr-TR" sz="2000" kern="1200" dirty="0" err="1" smtClean="0"/>
                <a:t>agents</a:t>
              </a:r>
              <a:endParaRPr lang="tr-TR" sz="2000" kern="1200" dirty="0"/>
            </a:p>
          </p:txBody>
        </p:sp>
      </p:grpSp>
      <p:sp>
        <p:nvSpPr>
          <p:cNvPr id="49" name="48 Yuvarlatılmış Dikdörtgen"/>
          <p:cNvSpPr/>
          <p:nvPr/>
        </p:nvSpPr>
        <p:spPr>
          <a:xfrm>
            <a:off x="6189389" y="1600508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0" name="49 Grup"/>
          <p:cNvGrpSpPr/>
          <p:nvPr/>
        </p:nvGrpSpPr>
        <p:grpSpPr>
          <a:xfrm>
            <a:off x="6330032" y="1734118"/>
            <a:ext cx="1385240" cy="803772"/>
            <a:chOff x="6330032" y="1922014"/>
            <a:chExt cx="1265783" cy="803772"/>
          </a:xfrm>
        </p:grpSpPr>
        <p:sp>
          <p:nvSpPr>
            <p:cNvPr id="63" name="62 Yuvarlatılmış Dikdörtgen"/>
            <p:cNvSpPr/>
            <p:nvPr/>
          </p:nvSpPr>
          <p:spPr>
            <a:xfrm>
              <a:off x="6330032" y="1922014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Yuvarlatılmış Dikdörtgen 52"/>
            <p:cNvSpPr/>
            <p:nvPr/>
          </p:nvSpPr>
          <p:spPr>
            <a:xfrm>
              <a:off x="6353574" y="1945556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err="1" smtClean="0"/>
                <a:t>Texturizing</a:t>
              </a:r>
              <a:r>
                <a:rPr lang="tr-TR" sz="2000" kern="1200" dirty="0" smtClean="0"/>
                <a:t> </a:t>
              </a:r>
              <a:r>
                <a:rPr lang="tr-TR" sz="2000" kern="1200" dirty="0" err="1" smtClean="0"/>
                <a:t>agents</a:t>
              </a:r>
              <a:endParaRPr lang="tr-TR" sz="2000" kern="1200" dirty="0"/>
            </a:p>
          </p:txBody>
        </p:sp>
      </p:grpSp>
      <p:sp>
        <p:nvSpPr>
          <p:cNvPr id="51" name="50 Yuvarlatılmış Dikdörtgen"/>
          <p:cNvSpPr/>
          <p:nvPr/>
        </p:nvSpPr>
        <p:spPr>
          <a:xfrm>
            <a:off x="6189388" y="2772412"/>
            <a:ext cx="1620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2" name="51 Grup"/>
          <p:cNvGrpSpPr/>
          <p:nvPr/>
        </p:nvGrpSpPr>
        <p:grpSpPr>
          <a:xfrm>
            <a:off x="6330031" y="2906023"/>
            <a:ext cx="1620000" cy="803772"/>
            <a:chOff x="6330032" y="3093919"/>
            <a:chExt cx="1265783" cy="803772"/>
          </a:xfrm>
        </p:grpSpPr>
        <p:sp>
          <p:nvSpPr>
            <p:cNvPr id="61" name="60 Yuvarlatılmış Dikdörtgen"/>
            <p:cNvSpPr/>
            <p:nvPr/>
          </p:nvSpPr>
          <p:spPr>
            <a:xfrm>
              <a:off x="6330032" y="3093919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Yuvarlatılmış Dikdörtgen 55"/>
            <p:cNvSpPr/>
            <p:nvPr/>
          </p:nvSpPr>
          <p:spPr>
            <a:xfrm>
              <a:off x="6353574" y="3117461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Emulsifiers</a:t>
              </a:r>
              <a:endParaRPr lang="tr-TR" sz="2400" kern="1200" dirty="0"/>
            </a:p>
          </p:txBody>
        </p:sp>
      </p:grpSp>
      <p:sp>
        <p:nvSpPr>
          <p:cNvPr id="53" name="52 Yuvarlatılmış Dikdörtgen"/>
          <p:cNvSpPr/>
          <p:nvPr/>
        </p:nvSpPr>
        <p:spPr>
          <a:xfrm>
            <a:off x="6189388" y="3944316"/>
            <a:ext cx="1620000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4" name="53 Grup"/>
          <p:cNvGrpSpPr/>
          <p:nvPr/>
        </p:nvGrpSpPr>
        <p:grpSpPr>
          <a:xfrm>
            <a:off x="6330031" y="4077927"/>
            <a:ext cx="1620000" cy="803772"/>
            <a:chOff x="6330032" y="4265823"/>
            <a:chExt cx="1265783" cy="803772"/>
          </a:xfrm>
        </p:grpSpPr>
        <p:sp>
          <p:nvSpPr>
            <p:cNvPr id="59" name="58 Yuvarlatılmış Dikdörtgen"/>
            <p:cNvSpPr/>
            <p:nvPr/>
          </p:nvSpPr>
          <p:spPr>
            <a:xfrm>
              <a:off x="6330032" y="4265823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Yuvarlatılmış Dikdörtgen 58"/>
            <p:cNvSpPr/>
            <p:nvPr/>
          </p:nvSpPr>
          <p:spPr>
            <a:xfrm>
              <a:off x="6353574" y="4289365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Stabilizers</a:t>
              </a:r>
              <a:endParaRPr lang="tr-TR" sz="2400" kern="1200" dirty="0"/>
            </a:p>
          </p:txBody>
        </p:sp>
      </p:grpSp>
      <p:sp>
        <p:nvSpPr>
          <p:cNvPr id="55" name="54 Yuvarlatılmış Dikdörtgen"/>
          <p:cNvSpPr/>
          <p:nvPr/>
        </p:nvSpPr>
        <p:spPr>
          <a:xfrm>
            <a:off x="7736458" y="1600508"/>
            <a:ext cx="1265783" cy="8037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6" name="55 Grup"/>
          <p:cNvGrpSpPr/>
          <p:nvPr/>
        </p:nvGrpSpPr>
        <p:grpSpPr>
          <a:xfrm>
            <a:off x="7877100" y="1734118"/>
            <a:ext cx="1265783" cy="803772"/>
            <a:chOff x="7877100" y="1922014"/>
            <a:chExt cx="1265783" cy="803772"/>
          </a:xfrm>
        </p:grpSpPr>
        <p:sp>
          <p:nvSpPr>
            <p:cNvPr id="57" name="56 Yuvarlatılmış Dikdörtgen"/>
            <p:cNvSpPr/>
            <p:nvPr/>
          </p:nvSpPr>
          <p:spPr>
            <a:xfrm>
              <a:off x="7877100" y="1922014"/>
              <a:ext cx="1265783" cy="803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Yuvarlatılmış Dikdörtgen 61"/>
            <p:cNvSpPr/>
            <p:nvPr/>
          </p:nvSpPr>
          <p:spPr>
            <a:xfrm>
              <a:off x="7900642" y="1945556"/>
              <a:ext cx="1218699" cy="75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err="1" smtClean="0"/>
                <a:t>Miscellaneous</a:t>
              </a:r>
              <a:r>
                <a:rPr lang="tr-TR" sz="2000" kern="1200" dirty="0" smtClean="0"/>
                <a:t> </a:t>
              </a:r>
              <a:r>
                <a:rPr lang="tr-TR" sz="2000" kern="1200" dirty="0" err="1" smtClean="0"/>
                <a:t>agents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E-</a:t>
            </a:r>
            <a:r>
              <a:rPr lang="tr-TR" b="1" dirty="0" err="1" smtClean="0"/>
              <a:t>codes</a:t>
            </a:r>
            <a:r>
              <a:rPr lang="tr-TR" b="1" dirty="0" smtClean="0"/>
              <a:t> of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additives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range</a:t>
            </a:r>
            <a:r>
              <a:rPr lang="tr-TR" sz="2400" dirty="0" smtClean="0"/>
              <a:t> of E-</a:t>
            </a:r>
            <a:r>
              <a:rPr lang="tr-TR" sz="2400" dirty="0" err="1" smtClean="0"/>
              <a:t>codes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each</a:t>
            </a:r>
            <a:r>
              <a:rPr lang="tr-TR" sz="2400" dirty="0" smtClean="0"/>
              <a:t> </a:t>
            </a:r>
            <a:r>
              <a:rPr lang="tr-TR" sz="2400" dirty="0" err="1" smtClean="0"/>
              <a:t>subgroup</a:t>
            </a:r>
            <a:r>
              <a:rPr lang="tr-TR" sz="2400" dirty="0" smtClean="0"/>
              <a:t> is </a:t>
            </a:r>
            <a:r>
              <a:rPr lang="tr-TR" sz="2400" dirty="0" err="1" smtClean="0"/>
              <a:t>given</a:t>
            </a:r>
            <a:r>
              <a:rPr lang="tr-TR" sz="2400" dirty="0" smtClean="0"/>
              <a:t> </a:t>
            </a:r>
            <a:r>
              <a:rPr lang="tr-TR" sz="2400" dirty="0" err="1" smtClean="0"/>
              <a:t>below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594360" lvl="2" indent="0"/>
            <a:r>
              <a:rPr lang="tr-TR" sz="2400" dirty="0" smtClean="0"/>
              <a:t>E100-E199  …… </a:t>
            </a:r>
            <a:r>
              <a:rPr lang="tr-TR" sz="2400" dirty="0" err="1" smtClean="0"/>
              <a:t>coloring</a:t>
            </a:r>
            <a:r>
              <a:rPr lang="tr-TR" sz="2400" dirty="0" smtClean="0"/>
              <a:t> </a:t>
            </a:r>
            <a:r>
              <a:rPr lang="tr-TR" sz="2400" dirty="0" err="1" smtClean="0"/>
              <a:t>agents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E200-E399  …… </a:t>
            </a:r>
            <a:r>
              <a:rPr lang="tr-TR" sz="2400" dirty="0" err="1" smtClean="0"/>
              <a:t>preservatives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E400-E499  …… </a:t>
            </a:r>
            <a:r>
              <a:rPr lang="tr-TR" sz="2400" dirty="0" err="1" smtClean="0"/>
              <a:t>emulsifiers</a:t>
            </a:r>
            <a:r>
              <a:rPr lang="tr-TR" sz="2400" dirty="0" smtClean="0"/>
              <a:t>, </a:t>
            </a:r>
            <a:r>
              <a:rPr lang="tr-TR" sz="2400" dirty="0" err="1" smtClean="0"/>
              <a:t>stabilizers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E500-E599  …… </a:t>
            </a:r>
            <a:r>
              <a:rPr lang="tr-TR" sz="2400" dirty="0" err="1" smtClean="0"/>
              <a:t>acidity</a:t>
            </a:r>
            <a:r>
              <a:rPr lang="tr-TR" sz="2400" dirty="0" smtClean="0"/>
              <a:t> </a:t>
            </a:r>
            <a:r>
              <a:rPr lang="tr-TR" sz="2400" dirty="0" err="1" smtClean="0"/>
              <a:t>regulators</a:t>
            </a:r>
            <a:r>
              <a:rPr lang="tr-TR" sz="2400" dirty="0" smtClean="0"/>
              <a:t>, anti-</a:t>
            </a:r>
            <a:r>
              <a:rPr lang="tr-TR" sz="2400" dirty="0" err="1" smtClean="0"/>
              <a:t>caking</a:t>
            </a:r>
            <a:r>
              <a:rPr lang="tr-TR" sz="2400" dirty="0" smtClean="0"/>
              <a:t> </a:t>
            </a:r>
            <a:r>
              <a:rPr lang="tr-TR" sz="2400" dirty="0" err="1" smtClean="0"/>
              <a:t>agents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E600-E699  …… </a:t>
            </a:r>
            <a:r>
              <a:rPr lang="tr-TR" sz="2400" dirty="0" err="1" smtClean="0"/>
              <a:t>flavor</a:t>
            </a:r>
            <a:r>
              <a:rPr lang="tr-TR" sz="2400" dirty="0" smtClean="0"/>
              <a:t> </a:t>
            </a:r>
            <a:r>
              <a:rPr lang="tr-TR" sz="2400" dirty="0" err="1" smtClean="0"/>
              <a:t>enhancers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E700-E799  …… </a:t>
            </a:r>
            <a:r>
              <a:rPr lang="tr-TR" sz="2400" dirty="0" err="1" smtClean="0"/>
              <a:t>antibiotics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E900-E999  …… </a:t>
            </a:r>
            <a:r>
              <a:rPr lang="tr-TR" sz="2400" dirty="0" err="1" smtClean="0"/>
              <a:t>sweeteners</a:t>
            </a:r>
            <a:endParaRPr lang="tr-TR" sz="2400" dirty="0" smtClean="0"/>
          </a:p>
          <a:p>
            <a:pPr marL="594360" lvl="2" indent="0"/>
            <a:r>
              <a:rPr lang="tr-TR" sz="2400" dirty="0" smtClean="0"/>
              <a:t>E1000-E1599 …. </a:t>
            </a:r>
            <a:r>
              <a:rPr lang="tr-TR" sz="2400" dirty="0" err="1" smtClean="0"/>
              <a:t>additional</a:t>
            </a:r>
            <a:r>
              <a:rPr lang="tr-TR" sz="2400" dirty="0" smtClean="0"/>
              <a:t> </a:t>
            </a:r>
            <a:r>
              <a:rPr lang="tr-TR" sz="2400" dirty="0" err="1" smtClean="0"/>
              <a:t>chemicals</a:t>
            </a:r>
            <a:endParaRPr lang="tr-TR" sz="2400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References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Carocho</a:t>
            </a:r>
            <a:r>
              <a:rPr lang="tr-TR" sz="2400" dirty="0" smtClean="0"/>
              <a:t>, M., </a:t>
            </a:r>
            <a:r>
              <a:rPr lang="tr-TR" sz="2400" dirty="0" err="1" smtClean="0"/>
              <a:t>Barreiro</a:t>
            </a:r>
            <a:r>
              <a:rPr lang="tr-TR" sz="2400" dirty="0" smtClean="0"/>
              <a:t>, M.F., </a:t>
            </a:r>
            <a:r>
              <a:rPr lang="tr-TR" sz="2400" dirty="0" err="1" smtClean="0"/>
              <a:t>Morales</a:t>
            </a:r>
            <a:r>
              <a:rPr lang="tr-TR" sz="2400" dirty="0" smtClean="0"/>
              <a:t>, P.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Ferreira</a:t>
            </a:r>
            <a:r>
              <a:rPr lang="tr-TR" sz="2400" dirty="0" smtClean="0"/>
              <a:t> CFR. </a:t>
            </a:r>
            <a:r>
              <a:rPr lang="tr-TR" sz="2400" b="1" dirty="0" smtClean="0"/>
              <a:t>(2014) </a:t>
            </a:r>
            <a:r>
              <a:rPr lang="en-US" sz="2400" b="1" dirty="0" smtClean="0"/>
              <a:t>Adding Molecules to Food, Pros and Cons: A</a:t>
            </a:r>
            <a:r>
              <a:rPr lang="tr-TR" sz="2400" b="1" dirty="0" smtClean="0"/>
              <a:t> </a:t>
            </a:r>
            <a:r>
              <a:rPr lang="en-US" sz="2400" b="1" dirty="0" smtClean="0"/>
              <a:t>Review on Synthetic and Natural Food Additives</a:t>
            </a:r>
            <a:r>
              <a:rPr lang="tr-TR" sz="2400" b="1" dirty="0" smtClean="0"/>
              <a:t>. </a:t>
            </a:r>
            <a:r>
              <a:rPr lang="tr-TR" sz="2400" dirty="0" err="1" smtClean="0"/>
              <a:t>Comprehensive</a:t>
            </a:r>
            <a:r>
              <a:rPr lang="tr-TR" sz="2400" dirty="0" smtClean="0"/>
              <a:t> </a:t>
            </a:r>
            <a:r>
              <a:rPr lang="tr-TR" sz="2400" dirty="0" err="1" smtClean="0"/>
              <a:t>Reviews</a:t>
            </a:r>
            <a:r>
              <a:rPr lang="tr-TR" sz="2400" dirty="0" smtClean="0"/>
              <a:t> in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Science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Safety</a:t>
            </a:r>
            <a:r>
              <a:rPr lang="tr-TR" sz="2400" dirty="0" smtClean="0"/>
              <a:t>, 13, 377-399.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Ortega</a:t>
            </a:r>
            <a:r>
              <a:rPr lang="tr-TR" sz="2400" dirty="0" smtClean="0"/>
              <a:t>-</a:t>
            </a:r>
            <a:r>
              <a:rPr lang="tr-TR" sz="2400" dirty="0" err="1" smtClean="0"/>
              <a:t>Rivas</a:t>
            </a:r>
            <a:r>
              <a:rPr lang="tr-TR" sz="2400" dirty="0" smtClean="0"/>
              <a:t>, E. (2010) </a:t>
            </a:r>
            <a:r>
              <a:rPr lang="tr-TR" sz="2400" b="1" dirty="0" err="1" smtClean="0"/>
              <a:t>Processing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effects</a:t>
            </a:r>
            <a:r>
              <a:rPr lang="tr-TR" sz="2400" b="1" dirty="0" smtClean="0"/>
              <a:t> on </a:t>
            </a:r>
            <a:r>
              <a:rPr lang="tr-TR" sz="2400" b="1" dirty="0" err="1" smtClean="0"/>
              <a:t>safety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quality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foods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Chapter</a:t>
            </a:r>
            <a:r>
              <a:rPr lang="tr-TR" sz="2400" b="1" dirty="0" smtClean="0"/>
              <a:t> 2: </a:t>
            </a:r>
            <a:r>
              <a:rPr lang="tr-TR" sz="2400" b="1" dirty="0" err="1" smtClean="0"/>
              <a:t>Overview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Safety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pages</a:t>
            </a:r>
            <a:r>
              <a:rPr lang="tr-TR" sz="2400" b="1" dirty="0" smtClean="0"/>
              <a:t> 11-65) </a:t>
            </a:r>
            <a:r>
              <a:rPr lang="tr-TR" sz="2400" dirty="0" smtClean="0"/>
              <a:t>CRC </a:t>
            </a:r>
            <a:r>
              <a:rPr lang="tr-TR" sz="2400" dirty="0" err="1" smtClean="0"/>
              <a:t>Press</a:t>
            </a:r>
            <a:r>
              <a:rPr lang="tr-TR" sz="2400" dirty="0" smtClean="0"/>
              <a:t> Taylor &amp; Francis </a:t>
            </a:r>
            <a:r>
              <a:rPr lang="tr-TR" sz="2400" dirty="0" err="1" smtClean="0"/>
              <a:t>Group</a:t>
            </a:r>
            <a:r>
              <a:rPr lang="tr-TR" sz="2400" dirty="0" smtClean="0"/>
              <a:t>, Florida, USA.</a:t>
            </a:r>
          </a:p>
          <a:p>
            <a:endParaRPr lang="tr-TR" sz="2400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 err="1" smtClean="0"/>
              <a:t>Parameters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threatening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the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food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safety</a:t>
            </a:r>
            <a:endParaRPr lang="en-US" sz="3800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parameters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which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threaten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safety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given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below</a:t>
            </a:r>
            <a:endParaRPr lang="tr-TR" sz="2400" b="1" dirty="0" smtClean="0"/>
          </a:p>
          <a:p>
            <a:pPr marL="0" indent="0">
              <a:buNone/>
            </a:pPr>
            <a:endParaRPr lang="tr-TR" sz="1200" dirty="0" smtClean="0"/>
          </a:p>
          <a:p>
            <a:pPr marL="0" indent="0"/>
            <a:r>
              <a:rPr lang="tr-TR" sz="2800" b="1" dirty="0" err="1" smtClean="0">
                <a:solidFill>
                  <a:srgbClr val="C00000"/>
                </a:solidFill>
              </a:rPr>
              <a:t>Natural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toxins</a:t>
            </a:r>
            <a:r>
              <a:rPr lang="tr-TR" sz="2800" b="1" dirty="0" smtClean="0">
                <a:solidFill>
                  <a:srgbClr val="C00000"/>
                </a:solidFill>
              </a:rPr>
              <a:t>: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generally</a:t>
            </a:r>
            <a:r>
              <a:rPr lang="tr-TR" sz="2400" dirty="0" smtClean="0"/>
              <a:t> </a:t>
            </a:r>
            <a:r>
              <a:rPr lang="tr-TR" sz="2400" dirty="0" err="1" smtClean="0"/>
              <a:t>plant</a:t>
            </a:r>
            <a:r>
              <a:rPr lang="tr-TR" sz="2400" dirty="0" smtClean="0"/>
              <a:t> </a:t>
            </a:r>
            <a:r>
              <a:rPr lang="tr-TR" sz="2400" dirty="0" err="1" smtClean="0"/>
              <a:t>origin</a:t>
            </a:r>
            <a:r>
              <a:rPr lang="tr-TR" sz="2400" dirty="0" smtClean="0"/>
              <a:t>.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cause</a:t>
            </a:r>
            <a:r>
              <a:rPr lang="tr-TR" sz="2400" dirty="0" smtClean="0"/>
              <a:t> </a:t>
            </a:r>
            <a:r>
              <a:rPr lang="tr-TR" sz="2400" dirty="0" err="1" smtClean="0"/>
              <a:t>poisoning</a:t>
            </a:r>
            <a:r>
              <a:rPr lang="tr-TR" sz="2400" dirty="0" smtClean="0"/>
              <a:t>.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tr-TR" sz="2400" dirty="0" err="1" smtClean="0"/>
              <a:t>mushrooms</a:t>
            </a:r>
            <a:r>
              <a:rPr lang="tr-TR" sz="2400" dirty="0" smtClean="0"/>
              <a:t> </a:t>
            </a:r>
            <a:r>
              <a:rPr lang="tr-TR" sz="2400" dirty="0" err="1" smtClean="0"/>
              <a:t>species</a:t>
            </a:r>
            <a:r>
              <a:rPr lang="tr-TR" sz="2400" dirty="0" smtClean="0"/>
              <a:t>,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tr-TR" sz="2400" dirty="0" err="1" smtClean="0"/>
              <a:t>herbal</a:t>
            </a:r>
            <a:r>
              <a:rPr lang="tr-TR" sz="2400" dirty="0" smtClean="0"/>
              <a:t> </a:t>
            </a:r>
            <a:r>
              <a:rPr lang="tr-TR" sz="2400" dirty="0" err="1" smtClean="0"/>
              <a:t>teas</a:t>
            </a:r>
            <a:r>
              <a:rPr lang="tr-TR" sz="2400" dirty="0" smtClean="0"/>
              <a:t>,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tr-TR" sz="2400" dirty="0" err="1" smtClean="0"/>
              <a:t>types</a:t>
            </a:r>
            <a:r>
              <a:rPr lang="tr-TR" sz="2400" dirty="0" smtClean="0"/>
              <a:t> of </a:t>
            </a:r>
            <a:r>
              <a:rPr lang="tr-TR" sz="2400" dirty="0" err="1" smtClean="0"/>
              <a:t>honey</a:t>
            </a:r>
            <a:r>
              <a:rPr lang="tr-TR" sz="2400" dirty="0" smtClean="0"/>
              <a:t> can be </a:t>
            </a:r>
            <a:r>
              <a:rPr lang="tr-TR" sz="2400" dirty="0" err="1" smtClean="0"/>
              <a:t>considered</a:t>
            </a:r>
            <a:r>
              <a:rPr lang="tr-TR" sz="2400" dirty="0" smtClean="0"/>
              <a:t> as an </a:t>
            </a:r>
            <a:r>
              <a:rPr lang="tr-TR" sz="2400" dirty="0" err="1" smtClean="0"/>
              <a:t>example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natural</a:t>
            </a:r>
            <a:r>
              <a:rPr lang="tr-TR" sz="2400" dirty="0" smtClean="0"/>
              <a:t> </a:t>
            </a:r>
            <a:r>
              <a:rPr lang="tr-TR" sz="2400" dirty="0" err="1" smtClean="0"/>
              <a:t>toxins</a:t>
            </a:r>
            <a:r>
              <a:rPr lang="tr-TR" sz="2400" dirty="0" smtClean="0"/>
              <a:t> in </a:t>
            </a:r>
            <a:r>
              <a:rPr lang="tr-TR" sz="2400" dirty="0" err="1" smtClean="0"/>
              <a:t>foods</a:t>
            </a:r>
            <a:endParaRPr lang="tr-TR" sz="2400" dirty="0" smtClean="0"/>
          </a:p>
          <a:p>
            <a:pPr marL="0" indent="0">
              <a:buNone/>
            </a:pPr>
            <a:endParaRPr lang="tr-TR" sz="1200" dirty="0" smtClean="0"/>
          </a:p>
          <a:p>
            <a:pPr marL="0" indent="0"/>
            <a:r>
              <a:rPr lang="tr-TR" sz="2800" b="1" dirty="0" err="1" smtClean="0">
                <a:solidFill>
                  <a:srgbClr val="0000FF"/>
                </a:solidFill>
              </a:rPr>
              <a:t>Allergens</a:t>
            </a:r>
            <a:r>
              <a:rPr lang="tr-TR" sz="2800" b="1" dirty="0" smtClean="0">
                <a:solidFill>
                  <a:srgbClr val="0000FF"/>
                </a:solidFill>
              </a:rPr>
              <a:t>: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allergies</a:t>
            </a:r>
            <a:r>
              <a:rPr lang="tr-TR" sz="2400" dirty="0" smtClean="0"/>
              <a:t> </a:t>
            </a:r>
            <a:r>
              <a:rPr lang="tr-TR" sz="2400" dirty="0" err="1" smtClean="0"/>
              <a:t>cause</a:t>
            </a:r>
            <a:r>
              <a:rPr lang="tr-TR" sz="2400" dirty="0" smtClean="0"/>
              <a:t> </a:t>
            </a:r>
            <a:r>
              <a:rPr lang="tr-TR" sz="2400" dirty="0" err="1" smtClean="0"/>
              <a:t>negative</a:t>
            </a:r>
            <a:r>
              <a:rPr lang="tr-TR" sz="2400" dirty="0" smtClean="0"/>
              <a:t> </a:t>
            </a:r>
            <a:r>
              <a:rPr lang="tr-TR" sz="2400" dirty="0" err="1" smtClean="0"/>
              <a:t>impact</a:t>
            </a:r>
            <a:r>
              <a:rPr lang="tr-TR" sz="2400" dirty="0" smtClean="0"/>
              <a:t> on </a:t>
            </a:r>
            <a:r>
              <a:rPr lang="tr-TR" sz="2400" dirty="0" err="1" smtClean="0"/>
              <a:t>immune</a:t>
            </a:r>
            <a:r>
              <a:rPr lang="tr-TR" sz="2400" dirty="0" smtClean="0"/>
              <a:t> </a:t>
            </a:r>
            <a:r>
              <a:rPr lang="tr-TR" sz="2400" dirty="0" err="1" smtClean="0"/>
              <a:t>system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is </a:t>
            </a:r>
            <a:r>
              <a:rPr lang="tr-TR" sz="2400" dirty="0" err="1" smtClean="0"/>
              <a:t>originated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specific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proteins</a:t>
            </a:r>
            <a:r>
              <a:rPr lang="tr-TR" sz="2400" dirty="0" smtClean="0"/>
              <a:t>.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allergies</a:t>
            </a:r>
            <a:r>
              <a:rPr lang="tr-TR" sz="2400" dirty="0" smtClean="0"/>
              <a:t> </a:t>
            </a:r>
            <a:r>
              <a:rPr lang="tr-TR" sz="2400" dirty="0" err="1" smtClean="0"/>
              <a:t>generally</a:t>
            </a:r>
            <a:r>
              <a:rPr lang="tr-TR" sz="2400" dirty="0" smtClean="0"/>
              <a:t> </a:t>
            </a:r>
            <a:r>
              <a:rPr lang="tr-TR" sz="2400" dirty="0" err="1" smtClean="0"/>
              <a:t>attributed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milk</a:t>
            </a:r>
            <a:r>
              <a:rPr lang="tr-TR" sz="2400" dirty="0" smtClean="0"/>
              <a:t>, </a:t>
            </a:r>
            <a:r>
              <a:rPr lang="tr-TR" sz="2400" dirty="0" err="1" smtClean="0"/>
              <a:t>eggs</a:t>
            </a:r>
            <a:r>
              <a:rPr lang="tr-TR" sz="2400" dirty="0" smtClean="0"/>
              <a:t>, </a:t>
            </a:r>
            <a:r>
              <a:rPr lang="tr-TR" sz="2400" dirty="0" err="1" smtClean="0"/>
              <a:t>peanuts</a:t>
            </a:r>
            <a:r>
              <a:rPr lang="tr-TR" sz="2400" dirty="0" smtClean="0"/>
              <a:t>, </a:t>
            </a:r>
            <a:r>
              <a:rPr lang="tr-TR" sz="2400" dirty="0" err="1" smtClean="0"/>
              <a:t>tree</a:t>
            </a:r>
            <a:r>
              <a:rPr lang="tr-TR" sz="2400" dirty="0" smtClean="0"/>
              <a:t> </a:t>
            </a:r>
            <a:r>
              <a:rPr lang="tr-TR" sz="2400" dirty="0" err="1" smtClean="0"/>
              <a:t>nuts</a:t>
            </a:r>
            <a:r>
              <a:rPr lang="tr-TR" sz="2400" dirty="0" smtClean="0"/>
              <a:t>, soy, </a:t>
            </a:r>
            <a:r>
              <a:rPr lang="tr-TR" sz="2400" dirty="0" err="1" smtClean="0"/>
              <a:t>wheat</a:t>
            </a:r>
            <a:r>
              <a:rPr lang="tr-TR" sz="2400" dirty="0" smtClean="0"/>
              <a:t>, </a:t>
            </a:r>
            <a:r>
              <a:rPr lang="tr-TR" sz="2400" dirty="0" err="1" smtClean="0"/>
              <a:t>fish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shellfish</a:t>
            </a:r>
            <a:endParaRPr lang="tr-TR" sz="2400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7016938"/>
              </p:ext>
            </p:extLst>
          </p:nvPr>
        </p:nvGraphicFramePr>
        <p:xfrm>
          <a:off x="0" y="1714488"/>
          <a:ext cx="9144000" cy="50006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49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56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Organization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Its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aseline="0" dirty="0" err="1" smtClean="0">
                          <a:solidFill>
                            <a:schemeClr val="tx1"/>
                          </a:solidFill>
                        </a:rPr>
                        <a:t>responsibility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err="1" smtClean="0">
                          <a:solidFill>
                            <a:srgbClr val="0000FF"/>
                          </a:solidFill>
                        </a:rPr>
                        <a:t>World</a:t>
                      </a:r>
                      <a:r>
                        <a:rPr lang="tr-TR" sz="24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0000FF"/>
                          </a:solidFill>
                        </a:rPr>
                        <a:t>Health</a:t>
                      </a:r>
                      <a:r>
                        <a:rPr lang="tr-TR" sz="24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0000FF"/>
                          </a:solidFill>
                        </a:rPr>
                        <a:t>Organization</a:t>
                      </a:r>
                      <a:r>
                        <a:rPr lang="tr-TR" sz="2400" b="1" dirty="0" smtClean="0">
                          <a:solidFill>
                            <a:srgbClr val="0000FF"/>
                          </a:solidFill>
                        </a:rPr>
                        <a:t> (WHO)</a:t>
                      </a:r>
                      <a:endParaRPr lang="tr-TR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WHO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works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="1" baseline="0" dirty="0" err="1" smtClean="0"/>
                        <a:t>to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provide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international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public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health</a:t>
                      </a:r>
                      <a:r>
                        <a:rPr lang="tr-TR" sz="2300" baseline="0" dirty="0" smtClean="0"/>
                        <a:t> in </a:t>
                      </a:r>
                      <a:r>
                        <a:rPr lang="tr-TR" sz="2300" baseline="0" dirty="0" err="1" smtClean="0"/>
                        <a:t>the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world</a:t>
                      </a:r>
                      <a:r>
                        <a:rPr lang="tr-TR" sz="2300" baseline="0" dirty="0" smtClean="0"/>
                        <a:t>. </a:t>
                      </a:r>
                      <a:r>
                        <a:rPr lang="tr-TR" sz="2300" baseline="0" dirty="0" err="1" smtClean="0"/>
                        <a:t>It</a:t>
                      </a:r>
                      <a:r>
                        <a:rPr lang="tr-TR" sz="2300" baseline="0" dirty="0" smtClean="0"/>
                        <a:t> is a </a:t>
                      </a:r>
                      <a:r>
                        <a:rPr lang="tr-TR" sz="2300" baseline="0" dirty="0" err="1" smtClean="0"/>
                        <a:t>specialized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organization</a:t>
                      </a:r>
                      <a:r>
                        <a:rPr lang="tr-TR" sz="2300" baseline="0" dirty="0" smtClean="0"/>
                        <a:t> of United </a:t>
                      </a:r>
                      <a:r>
                        <a:rPr lang="tr-TR" sz="2300" baseline="0" dirty="0" err="1" smtClean="0"/>
                        <a:t>Nations</a:t>
                      </a:r>
                      <a:endParaRPr lang="tr-T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err="1" smtClean="0">
                          <a:solidFill>
                            <a:srgbClr val="C00000"/>
                          </a:solidFill>
                        </a:rPr>
                        <a:t>Food</a:t>
                      </a:r>
                      <a:r>
                        <a:rPr lang="tr-TR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C00000"/>
                          </a:solidFill>
                        </a:rPr>
                        <a:t>and</a:t>
                      </a:r>
                      <a:r>
                        <a:rPr lang="tr-TR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C00000"/>
                          </a:solidFill>
                        </a:rPr>
                        <a:t>Agricultural</a:t>
                      </a:r>
                      <a:r>
                        <a:rPr lang="tr-TR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C00000"/>
                          </a:solidFill>
                        </a:rPr>
                        <a:t>Organization</a:t>
                      </a:r>
                      <a:r>
                        <a:rPr lang="tr-TR" sz="2400" b="1" dirty="0" smtClean="0">
                          <a:solidFill>
                            <a:srgbClr val="C00000"/>
                          </a:solidFill>
                        </a:rPr>
                        <a:t> (FAO)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300" baseline="0" dirty="0" smtClean="0"/>
                        <a:t>FAO </a:t>
                      </a:r>
                      <a:r>
                        <a:rPr lang="tr-TR" sz="2300" baseline="0" dirty="0" err="1" smtClean="0"/>
                        <a:t>lead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international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efforts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to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="1" baseline="0" dirty="0" err="1" smtClean="0"/>
                        <a:t>defeat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hunger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and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improve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nutritional</a:t>
                      </a:r>
                      <a:r>
                        <a:rPr lang="tr-TR" sz="2300" b="1" baseline="0" dirty="0" smtClean="0"/>
                        <a:t> </a:t>
                      </a:r>
                      <a:r>
                        <a:rPr lang="tr-TR" sz="2300" b="1" baseline="0" dirty="0" err="1" smtClean="0"/>
                        <a:t>conditions</a:t>
                      </a:r>
                      <a:r>
                        <a:rPr lang="tr-TR" sz="2300" baseline="0" dirty="0" smtClean="0"/>
                        <a:t>. </a:t>
                      </a:r>
                      <a:r>
                        <a:rPr lang="tr-TR" sz="2300" baseline="0" dirty="0" err="1" smtClean="0"/>
                        <a:t>It</a:t>
                      </a:r>
                      <a:r>
                        <a:rPr lang="tr-TR" sz="2300" baseline="0" dirty="0" smtClean="0"/>
                        <a:t> is a </a:t>
                      </a:r>
                      <a:r>
                        <a:rPr lang="tr-TR" sz="2300" baseline="0" dirty="0" err="1" smtClean="0"/>
                        <a:t>specialized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organization</a:t>
                      </a:r>
                      <a:r>
                        <a:rPr lang="tr-TR" sz="2300" baseline="0" dirty="0" smtClean="0"/>
                        <a:t> of United </a:t>
                      </a:r>
                      <a:r>
                        <a:rPr lang="tr-TR" sz="2300" baseline="0" dirty="0" err="1" smtClean="0"/>
                        <a:t>Nations</a:t>
                      </a:r>
                      <a:endParaRPr lang="tr-TR" sz="23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Joint FAO/WHO Expert Committee on Food Additives</a:t>
                      </a:r>
                      <a:r>
                        <a:rPr kumimoji="0" lang="tr-TR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(JECFA)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300" dirty="0" err="1" smtClean="0"/>
                        <a:t>It</a:t>
                      </a:r>
                      <a:r>
                        <a:rPr lang="tr-TR" sz="2300" dirty="0" smtClean="0"/>
                        <a:t> is an </a:t>
                      </a:r>
                      <a:r>
                        <a:rPr lang="tr-TR" sz="2300" dirty="0" err="1" smtClean="0"/>
                        <a:t>internation</a:t>
                      </a:r>
                      <a:r>
                        <a:rPr lang="tr-TR" sz="2300" baseline="0" dirty="0" err="1" smtClean="0"/>
                        <a:t>al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scientific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committee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administrated</a:t>
                      </a:r>
                      <a:r>
                        <a:rPr lang="tr-TR" sz="2300" baseline="0" dirty="0" smtClean="0"/>
                        <a:t> </a:t>
                      </a:r>
                      <a:r>
                        <a:rPr lang="tr-TR" sz="2300" baseline="0" dirty="0" err="1" smtClean="0"/>
                        <a:t>by</a:t>
                      </a:r>
                      <a:r>
                        <a:rPr lang="tr-TR" sz="2300" baseline="0" dirty="0" smtClean="0"/>
                        <a:t> FAO/WHO </a:t>
                      </a:r>
                      <a:r>
                        <a:rPr lang="en-US" sz="2300" dirty="0" smtClean="0"/>
                        <a:t>to </a:t>
                      </a:r>
                      <a:r>
                        <a:rPr lang="en-US" sz="2300" b="1" dirty="0" smtClean="0"/>
                        <a:t>evaluate the safety of food additives, contaminants, naturally occurring toxicants and residues of veterinary drugs in food</a:t>
                      </a:r>
                      <a:r>
                        <a:rPr lang="tr-TR" sz="2300" b="1" baseline="0" dirty="0" smtClean="0"/>
                        <a:t> </a:t>
                      </a:r>
                      <a:endParaRPr lang="tr-TR" sz="23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9" name="Unvan 9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err="1" smtClean="0"/>
              <a:t>Organizations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responsible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food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safety</a:t>
            </a:r>
            <a:r>
              <a:rPr lang="tr-TR" sz="3600" b="1" dirty="0" smtClean="0"/>
              <a:t> in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World</a:t>
            </a:r>
            <a:r>
              <a:rPr lang="tr-TR" sz="3600" b="1" dirty="0" smtClean="0"/>
              <a:t> </a:t>
            </a:r>
            <a:r>
              <a:rPr lang="tr-TR" sz="3600" b="1" dirty="0" smtClean="0">
                <a:solidFill>
                  <a:schemeClr val="tx1"/>
                </a:solidFill>
              </a:rPr>
              <a:t>(</a:t>
            </a:r>
            <a:r>
              <a:rPr lang="tr-TR" sz="3600" b="1" dirty="0" err="1" smtClean="0">
                <a:solidFill>
                  <a:schemeClr val="tx1"/>
                </a:solidFill>
              </a:rPr>
              <a:t>International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Organizations</a:t>
            </a:r>
            <a:r>
              <a:rPr lang="tr-TR" sz="3600" b="1" dirty="0" smtClean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D68-A5AC-4C7D-BF09-ED07CE139ACE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7" name="7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8526481"/>
              </p:ext>
            </p:extLst>
          </p:nvPr>
        </p:nvGraphicFramePr>
        <p:xfrm>
          <a:off x="0" y="1643050"/>
          <a:ext cx="9144000" cy="511272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7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2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>
                          <a:solidFill>
                            <a:schemeClr val="tx1"/>
                          </a:solidFill>
                        </a:rPr>
                        <a:t>Organization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>
                          <a:solidFill>
                            <a:schemeClr val="tx1"/>
                          </a:solidFill>
                        </a:rPr>
                        <a:t>Its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aseline="0" dirty="0" err="1" smtClean="0">
                          <a:solidFill>
                            <a:schemeClr val="tx1"/>
                          </a:solidFill>
                        </a:rPr>
                        <a:t>responsibility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/>
                        <a:t>European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Food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Safety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Authority</a:t>
                      </a:r>
                      <a:r>
                        <a:rPr lang="tr-TR" sz="2000" b="1" dirty="0" smtClean="0"/>
                        <a:t> (EFSA)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EFSA 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 agency of the European Union (EU) that </a:t>
                      </a:r>
                      <a:r>
                        <a:rPr kumimoji="0"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independent scientific advice</a:t>
                      </a:r>
                      <a:r>
                        <a:rPr kumimoji="0" lang="tr-TR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tr-TR" sz="20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 consumers, animals and the environment from food-related risks</a:t>
                      </a:r>
                      <a:endParaRPr lang="tr-TR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United </a:t>
                      </a:r>
                      <a:r>
                        <a:rPr lang="tr-TR" sz="2000" b="1" dirty="0" err="1" smtClean="0"/>
                        <a:t>States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Food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and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Drug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Administration</a:t>
                      </a:r>
                      <a:r>
                        <a:rPr lang="tr-TR" sz="2000" b="1" dirty="0" smtClean="0"/>
                        <a:t> (FDA)</a:t>
                      </a:r>
                    </a:p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FDA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is charged with </a:t>
                      </a:r>
                      <a:r>
                        <a:rPr lang="en-US" sz="2000" b="1" dirty="0" smtClean="0"/>
                        <a:t>protecting consumers against impure, unsafe, and fraudulently labeled </a:t>
                      </a:r>
                      <a:r>
                        <a:rPr lang="tr-TR" sz="2000" b="1" dirty="0" err="1" smtClean="0"/>
                        <a:t>foods</a:t>
                      </a:r>
                      <a:r>
                        <a:rPr lang="tr-TR" sz="2000" b="1" dirty="0" smtClean="0"/>
                        <a:t>, </a:t>
                      </a:r>
                      <a:r>
                        <a:rPr lang="tr-TR" sz="2000" b="0" dirty="0" err="1" smtClean="0"/>
                        <a:t>drugs</a:t>
                      </a:r>
                      <a:r>
                        <a:rPr lang="tr-TR" sz="2000" b="0" dirty="0" smtClean="0"/>
                        <a:t> </a:t>
                      </a:r>
                      <a:r>
                        <a:rPr lang="tr-TR" sz="2000" b="0" dirty="0" err="1" smtClean="0"/>
                        <a:t>and</a:t>
                      </a:r>
                      <a:r>
                        <a:rPr lang="tr-TR" sz="2000" b="0" dirty="0" smtClean="0"/>
                        <a:t> </a:t>
                      </a:r>
                      <a:r>
                        <a:rPr lang="tr-TR" sz="2000" b="0" dirty="0" err="1" smtClean="0"/>
                        <a:t>cosmetic</a:t>
                      </a:r>
                      <a:r>
                        <a:rPr lang="tr-TR" sz="2000" b="0" dirty="0" smtClean="0"/>
                        <a:t> </a:t>
                      </a:r>
                      <a:r>
                        <a:rPr lang="tr-TR" sz="2000" b="0" dirty="0" err="1" smtClean="0"/>
                        <a:t>products</a:t>
                      </a:r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United </a:t>
                      </a:r>
                      <a:r>
                        <a:rPr lang="tr-TR" sz="2000" b="1" dirty="0" err="1" smtClean="0"/>
                        <a:t>States</a:t>
                      </a:r>
                      <a:r>
                        <a:rPr lang="tr-TR" sz="2000" b="1" dirty="0" smtClean="0"/>
                        <a:t> of </a:t>
                      </a:r>
                      <a:r>
                        <a:rPr lang="tr-TR" sz="2000" b="1" dirty="0" err="1" smtClean="0"/>
                        <a:t>Enviromental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Protection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Agency</a:t>
                      </a:r>
                      <a:r>
                        <a:rPr lang="tr-TR" sz="2000" b="1" dirty="0" smtClean="0"/>
                        <a:t> (US-EPA)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EPA is </a:t>
                      </a:r>
                      <a:r>
                        <a:rPr lang="tr-TR" sz="2000" dirty="0" err="1" smtClean="0"/>
                        <a:t>established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to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b="1" dirty="0" err="1" smtClean="0"/>
                        <a:t>protect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the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human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health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and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the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environment</a:t>
                      </a:r>
                      <a:r>
                        <a:rPr lang="tr-TR" sz="2000" dirty="0" smtClean="0"/>
                        <a:t>. </a:t>
                      </a:r>
                      <a:r>
                        <a:rPr lang="tr-TR" sz="2000" dirty="0" err="1" smtClean="0"/>
                        <a:t>In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terms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food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the</a:t>
                      </a:r>
                      <a:r>
                        <a:rPr lang="tr-TR" sz="2000" dirty="0" smtClean="0"/>
                        <a:t> EPA </a:t>
                      </a:r>
                      <a:r>
                        <a:rPr lang="tr-TR" sz="2000" b="1" dirty="0" err="1" smtClean="0"/>
                        <a:t>determines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the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usage</a:t>
                      </a:r>
                      <a:r>
                        <a:rPr lang="tr-TR" sz="2000" b="1" dirty="0" smtClean="0"/>
                        <a:t> of </a:t>
                      </a:r>
                      <a:r>
                        <a:rPr lang="tr-TR" sz="2000" b="1" dirty="0" err="1" smtClean="0"/>
                        <a:t>pesticides</a:t>
                      </a:r>
                      <a:r>
                        <a:rPr lang="tr-TR" sz="2000" b="1" dirty="0" smtClean="0"/>
                        <a:t> in </a:t>
                      </a:r>
                      <a:r>
                        <a:rPr lang="tr-TR" sz="2000" b="1" dirty="0" err="1" smtClean="0"/>
                        <a:t>agriculture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under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controlled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condition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United </a:t>
                      </a:r>
                      <a:r>
                        <a:rPr lang="tr-TR" sz="2000" b="1" dirty="0" err="1" smtClean="0"/>
                        <a:t>States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Department</a:t>
                      </a:r>
                      <a:r>
                        <a:rPr lang="tr-TR" sz="2000" b="1" dirty="0" smtClean="0"/>
                        <a:t> of </a:t>
                      </a:r>
                      <a:r>
                        <a:rPr lang="tr-TR" sz="2000" b="1" dirty="0" err="1" smtClean="0"/>
                        <a:t>Agriculture</a:t>
                      </a:r>
                      <a:r>
                        <a:rPr lang="tr-TR" sz="2000" b="1" dirty="0" smtClean="0"/>
                        <a:t> (USDA)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USDA</a:t>
                      </a:r>
                      <a:r>
                        <a:rPr lang="tr-TR" sz="2000" baseline="0" dirty="0" smtClean="0"/>
                        <a:t> is a </a:t>
                      </a:r>
                      <a:r>
                        <a:rPr lang="tr-TR" sz="2000" baseline="0" dirty="0" err="1" smtClean="0"/>
                        <a:t>department</a:t>
                      </a:r>
                      <a:r>
                        <a:rPr lang="tr-TR" sz="2000" baseline="0" dirty="0" smtClean="0"/>
                        <a:t> of </a:t>
                      </a:r>
                      <a:r>
                        <a:rPr lang="tr-TR" sz="2000" baseline="0" dirty="0" err="1" smtClean="0"/>
                        <a:t>Agricultural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Ministry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to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leadership on food, agriculture, natural resources, and related issues</a:t>
                      </a:r>
                      <a:r>
                        <a:rPr lang="tr-TR" sz="2000" baseline="0" dirty="0" smtClean="0"/>
                        <a:t> 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Unvan 9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err="1" smtClean="0"/>
              <a:t>Organizations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responsible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food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safety</a:t>
            </a:r>
            <a:r>
              <a:rPr lang="tr-TR" sz="3600" b="1" dirty="0" smtClean="0"/>
              <a:t> in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World</a:t>
            </a:r>
            <a:r>
              <a:rPr lang="tr-TR" sz="3600" b="1" dirty="0" smtClean="0"/>
              <a:t> </a:t>
            </a:r>
            <a:r>
              <a:rPr lang="tr-TR" sz="3600" b="1" dirty="0" smtClean="0">
                <a:solidFill>
                  <a:schemeClr val="tx1"/>
                </a:solidFill>
              </a:rPr>
              <a:t>(</a:t>
            </a:r>
            <a:r>
              <a:rPr lang="tr-TR" sz="3600" b="1" dirty="0" err="1" smtClean="0">
                <a:solidFill>
                  <a:schemeClr val="tx1"/>
                </a:solidFill>
              </a:rPr>
              <a:t>Regional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Organizations</a:t>
            </a:r>
            <a:r>
              <a:rPr lang="tr-TR" sz="3600" b="1" dirty="0" smtClean="0">
                <a:solidFill>
                  <a:schemeClr val="tx1"/>
                </a:solidFill>
              </a:rPr>
              <a:t>)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Organizations</a:t>
            </a:r>
            <a:r>
              <a:rPr lang="tr-TR" b="1" dirty="0" smtClean="0"/>
              <a:t> of </a:t>
            </a:r>
            <a:r>
              <a:rPr lang="tr-TR" b="1" dirty="0" err="1" smtClean="0"/>
              <a:t>Turkey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D68-A5AC-4C7D-BF09-ED07CE139ACE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t="6836" b="6250"/>
          <a:stretch>
            <a:fillRect/>
          </a:stretch>
        </p:blipFill>
        <p:spPr bwMode="auto">
          <a:xfrm>
            <a:off x="0" y="1500174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Yuvarlatılmış Dikdörtgen"/>
          <p:cNvSpPr/>
          <p:nvPr/>
        </p:nvSpPr>
        <p:spPr>
          <a:xfrm>
            <a:off x="1643042" y="3857628"/>
            <a:ext cx="1214446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7358082" y="5786454"/>
            <a:ext cx="1214446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Organizations</a:t>
            </a:r>
            <a:r>
              <a:rPr lang="tr-TR" b="1" dirty="0" smtClean="0"/>
              <a:t> of </a:t>
            </a:r>
            <a:r>
              <a:rPr lang="tr-TR" b="1" dirty="0" err="1" smtClean="0"/>
              <a:t>Turkey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D68-A5AC-4C7D-BF09-ED07CE139ACE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8235" t="5859" r="8858" b="53125"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endParaRPr lang="en-US" sz="2400" dirty="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000" b="1" dirty="0" smtClean="0"/>
              <a:t>FOOD ADDITIVES</a:t>
            </a:r>
            <a:endParaRPr lang="tr-TR" sz="6000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necessity</a:t>
            </a:r>
            <a:r>
              <a:rPr lang="tr-TR" b="1" dirty="0" smtClean="0"/>
              <a:t> of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additives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tr-TR" sz="2600" dirty="0" err="1" smtClean="0"/>
              <a:t>It</a:t>
            </a:r>
            <a:r>
              <a:rPr lang="tr-TR" sz="2600" dirty="0" smtClean="0"/>
              <a:t> is </a:t>
            </a:r>
            <a:r>
              <a:rPr lang="tr-TR" sz="2600" dirty="0" err="1" smtClean="0"/>
              <a:t>estimated</a:t>
            </a:r>
            <a:r>
              <a:rPr lang="tr-TR" sz="2600" dirty="0" smtClean="0"/>
              <a:t> </a:t>
            </a:r>
            <a:r>
              <a:rPr lang="tr-TR" sz="2600" dirty="0" err="1" smtClean="0"/>
              <a:t>that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world’s</a:t>
            </a:r>
            <a:r>
              <a:rPr lang="tr-TR" sz="2600" dirty="0" smtClean="0"/>
              <a:t> </a:t>
            </a:r>
            <a:r>
              <a:rPr lang="tr-TR" sz="2600" dirty="0" err="1" smtClean="0"/>
              <a:t>population</a:t>
            </a:r>
            <a:r>
              <a:rPr lang="tr-TR" sz="2600" dirty="0" smtClean="0"/>
              <a:t> </a:t>
            </a:r>
            <a:r>
              <a:rPr lang="tr-TR" sz="2600" dirty="0" err="1" smtClean="0"/>
              <a:t>will</a:t>
            </a:r>
            <a:r>
              <a:rPr lang="tr-TR" sz="2600" dirty="0" smtClean="0"/>
              <a:t> </a:t>
            </a:r>
            <a:r>
              <a:rPr lang="tr-TR" sz="2600" dirty="0" err="1" smtClean="0"/>
              <a:t>reach</a:t>
            </a:r>
            <a:r>
              <a:rPr lang="tr-TR" sz="2600" dirty="0" smtClean="0"/>
              <a:t> 8 </a:t>
            </a:r>
            <a:r>
              <a:rPr lang="tr-TR" sz="2600" dirty="0" err="1" smtClean="0"/>
              <a:t>billion</a:t>
            </a:r>
            <a:r>
              <a:rPr lang="tr-TR" sz="2600" dirty="0" smtClean="0"/>
              <a:t> </a:t>
            </a:r>
            <a:r>
              <a:rPr lang="tr-TR" sz="2600" dirty="0" err="1" smtClean="0"/>
              <a:t>people</a:t>
            </a:r>
            <a:r>
              <a:rPr lang="tr-TR" sz="2600" dirty="0" smtClean="0"/>
              <a:t> </a:t>
            </a:r>
            <a:r>
              <a:rPr lang="tr-TR" sz="2600" dirty="0" err="1" smtClean="0"/>
              <a:t>by</a:t>
            </a:r>
            <a:r>
              <a:rPr lang="tr-TR" sz="2600" dirty="0" smtClean="0"/>
              <a:t> 2025</a:t>
            </a:r>
          </a:p>
          <a:p>
            <a:pPr marL="0" indent="0">
              <a:buNone/>
            </a:pPr>
            <a:endParaRPr lang="tr-TR" sz="1600" dirty="0" smtClean="0"/>
          </a:p>
          <a:p>
            <a:pPr marL="0" indent="0"/>
            <a:r>
              <a:rPr lang="tr-TR" sz="2600" dirty="0" err="1" smtClean="0"/>
              <a:t>This</a:t>
            </a:r>
            <a:r>
              <a:rPr lang="tr-TR" sz="2600" dirty="0" smtClean="0"/>
              <a:t> </a:t>
            </a:r>
            <a:r>
              <a:rPr lang="tr-TR" sz="2600" dirty="0" err="1" smtClean="0"/>
              <a:t>increase</a:t>
            </a:r>
            <a:r>
              <a:rPr lang="tr-TR" sz="2600" dirty="0" smtClean="0"/>
              <a:t> </a:t>
            </a:r>
            <a:r>
              <a:rPr lang="tr-TR" sz="2600" dirty="0" err="1" smtClean="0"/>
              <a:t>means</a:t>
            </a:r>
            <a:r>
              <a:rPr lang="tr-TR" sz="2600" dirty="0" smtClean="0"/>
              <a:t> </a:t>
            </a:r>
            <a:r>
              <a:rPr lang="tr-TR" sz="2600" dirty="0" err="1" smtClean="0"/>
              <a:t>that</a:t>
            </a:r>
            <a:r>
              <a:rPr lang="tr-TR" sz="2600" dirty="0" smtClean="0"/>
              <a:t> </a:t>
            </a:r>
            <a:r>
              <a:rPr lang="tr-TR" sz="2600" dirty="0" err="1" smtClean="0"/>
              <a:t>larger</a:t>
            </a:r>
            <a:r>
              <a:rPr lang="tr-TR" sz="2600" dirty="0" smtClean="0"/>
              <a:t> </a:t>
            </a:r>
            <a:r>
              <a:rPr lang="tr-TR" sz="2600" dirty="0" err="1" smtClean="0"/>
              <a:t>amounts</a:t>
            </a:r>
            <a:r>
              <a:rPr lang="tr-TR" sz="2600" dirty="0" smtClean="0"/>
              <a:t> of </a:t>
            </a:r>
            <a:r>
              <a:rPr lang="tr-TR" sz="2600" dirty="0" err="1" smtClean="0"/>
              <a:t>safe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high</a:t>
            </a:r>
            <a:r>
              <a:rPr lang="tr-TR" sz="2600" dirty="0" smtClean="0"/>
              <a:t> </a:t>
            </a:r>
            <a:r>
              <a:rPr lang="tr-TR" sz="2600" dirty="0" err="1" smtClean="0"/>
              <a:t>quality</a:t>
            </a:r>
            <a:r>
              <a:rPr lang="tr-TR" sz="2600" dirty="0" smtClean="0"/>
              <a:t> </a:t>
            </a:r>
            <a:r>
              <a:rPr lang="tr-TR" sz="2600" dirty="0" err="1" smtClean="0"/>
              <a:t>foods</a:t>
            </a:r>
            <a:r>
              <a:rPr lang="tr-TR" sz="2600" dirty="0" smtClean="0"/>
              <a:t> </a:t>
            </a:r>
            <a:r>
              <a:rPr lang="tr-TR" sz="2600" dirty="0" err="1" smtClean="0"/>
              <a:t>must</a:t>
            </a:r>
            <a:r>
              <a:rPr lang="tr-TR" sz="2600" dirty="0" smtClean="0"/>
              <a:t> be </a:t>
            </a:r>
            <a:r>
              <a:rPr lang="tr-TR" sz="2600" dirty="0" err="1" smtClean="0"/>
              <a:t>produced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feed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increasing</a:t>
            </a:r>
            <a:r>
              <a:rPr lang="tr-TR" sz="2600" dirty="0" smtClean="0"/>
              <a:t> </a:t>
            </a:r>
            <a:r>
              <a:rPr lang="tr-TR" sz="2600" dirty="0" err="1" smtClean="0"/>
              <a:t>population</a:t>
            </a:r>
            <a:endParaRPr lang="tr-TR" sz="2600" dirty="0" smtClean="0"/>
          </a:p>
          <a:p>
            <a:pPr marL="0" indent="0">
              <a:buNone/>
            </a:pPr>
            <a:endParaRPr lang="tr-TR" sz="1600" dirty="0" smtClean="0"/>
          </a:p>
          <a:p>
            <a:pPr marL="0" indent="0"/>
            <a:r>
              <a:rPr lang="tr-TR" sz="2600" dirty="0" err="1" smtClean="0"/>
              <a:t>Current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future</a:t>
            </a:r>
            <a:r>
              <a:rPr lang="tr-TR" sz="2600" dirty="0" smtClean="0"/>
              <a:t> </a:t>
            </a:r>
            <a:r>
              <a:rPr lang="tr-TR" sz="2600" dirty="0" err="1" smtClean="0"/>
              <a:t>technologies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effective</a:t>
            </a:r>
            <a:r>
              <a:rPr lang="tr-TR" sz="2600" dirty="0" smtClean="0"/>
              <a:t> in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production</a:t>
            </a:r>
            <a:r>
              <a:rPr lang="tr-TR" sz="2600" dirty="0" smtClean="0"/>
              <a:t> of </a:t>
            </a:r>
            <a:r>
              <a:rPr lang="tr-TR" sz="2600" dirty="0" err="1" smtClean="0"/>
              <a:t>high</a:t>
            </a:r>
            <a:r>
              <a:rPr lang="tr-TR" sz="2600" dirty="0" smtClean="0"/>
              <a:t> </a:t>
            </a:r>
            <a:r>
              <a:rPr lang="tr-TR" sz="2600" dirty="0" err="1" smtClean="0"/>
              <a:t>quality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safe</a:t>
            </a:r>
            <a:r>
              <a:rPr lang="tr-TR" sz="2600" dirty="0" smtClean="0"/>
              <a:t>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products</a:t>
            </a:r>
            <a:r>
              <a:rPr lang="tr-TR" sz="2600" dirty="0" smtClean="0"/>
              <a:t>; </a:t>
            </a:r>
            <a:r>
              <a:rPr lang="tr-TR" sz="2600" dirty="0" err="1" smtClean="0"/>
              <a:t>however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usage</a:t>
            </a:r>
            <a:r>
              <a:rPr lang="tr-TR" sz="2600" dirty="0" smtClean="0"/>
              <a:t> of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additives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necessary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preserve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maintain</a:t>
            </a:r>
            <a:r>
              <a:rPr lang="tr-TR" sz="2600" dirty="0" smtClean="0"/>
              <a:t> </a:t>
            </a:r>
            <a:r>
              <a:rPr lang="tr-TR" sz="2600" dirty="0" err="1" smtClean="0"/>
              <a:t>this</a:t>
            </a:r>
            <a:r>
              <a:rPr lang="tr-TR" sz="2600" dirty="0" smtClean="0"/>
              <a:t> </a:t>
            </a:r>
            <a:r>
              <a:rPr lang="tr-TR" sz="2600" dirty="0" err="1" smtClean="0"/>
              <a:t>quality</a:t>
            </a:r>
            <a:endParaRPr lang="tr-TR" sz="2600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definition</a:t>
            </a:r>
            <a:r>
              <a:rPr lang="tr-TR" b="1" dirty="0" smtClean="0"/>
              <a:t> of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additives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85720" y="1671638"/>
            <a:ext cx="8153400" cy="41148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 smtClean="0"/>
              <a:t>   </a:t>
            </a:r>
          </a:p>
          <a:p>
            <a:pPr algn="just">
              <a:buNone/>
            </a:pPr>
            <a:r>
              <a:rPr lang="tr-TR" sz="2800" dirty="0" smtClean="0"/>
              <a:t>  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additives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defined</a:t>
            </a:r>
            <a:r>
              <a:rPr lang="tr-TR" sz="2800" dirty="0" smtClean="0"/>
              <a:t> as “</a:t>
            </a:r>
            <a:r>
              <a:rPr lang="tr-TR" sz="2800" b="1" dirty="0" err="1" smtClean="0">
                <a:solidFill>
                  <a:srgbClr val="FF0000"/>
                </a:solidFill>
              </a:rPr>
              <a:t>any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substance</a:t>
            </a:r>
            <a:r>
              <a:rPr lang="tr-TR" sz="2800" b="1" dirty="0" smtClean="0">
                <a:solidFill>
                  <a:srgbClr val="FF0000"/>
                </a:solidFill>
              </a:rPr>
              <a:t> not </a:t>
            </a:r>
            <a:r>
              <a:rPr lang="tr-TR" sz="2800" b="1" dirty="0" err="1" smtClean="0">
                <a:solidFill>
                  <a:srgbClr val="FF0000"/>
                </a:solidFill>
              </a:rPr>
              <a:t>normally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consumed as a food by itself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not normally used as a typical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ingredient </a:t>
            </a:r>
            <a:r>
              <a:rPr lang="tr-TR" sz="2800" b="1" dirty="0" smtClean="0">
                <a:solidFill>
                  <a:srgbClr val="0000FF"/>
                </a:solidFill>
              </a:rPr>
              <a:t>in</a:t>
            </a:r>
            <a:r>
              <a:rPr lang="en-US" sz="2800" b="1" dirty="0" smtClean="0">
                <a:solidFill>
                  <a:srgbClr val="0000FF"/>
                </a:solidFill>
              </a:rPr>
              <a:t> the food</a:t>
            </a:r>
            <a:r>
              <a:rPr lang="en-US" sz="2800" dirty="0" smtClean="0"/>
              <a:t>, </a:t>
            </a:r>
            <a:r>
              <a:rPr lang="en-US" sz="2800" b="1" dirty="0" smtClean="0"/>
              <a:t>whether or not it has nutritive value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008000"/>
                </a:solidFill>
              </a:rPr>
              <a:t>the intentional</a:t>
            </a:r>
            <a:r>
              <a:rPr lang="tr-TR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addition of which to food for a technological</a:t>
            </a:r>
            <a:r>
              <a:rPr lang="tr-TR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purpose in the manufacture, processing, preparation,</a:t>
            </a:r>
            <a:r>
              <a:rPr lang="tr-TR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treatment, packaging, transport or holding of such</a:t>
            </a:r>
            <a:r>
              <a:rPr lang="tr-TR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food</a:t>
            </a:r>
            <a:r>
              <a:rPr lang="tr-TR" sz="2800" dirty="0" smtClean="0"/>
              <a:t>” </a:t>
            </a:r>
            <a:r>
              <a:rPr lang="tr-TR" sz="2800" dirty="0" err="1" smtClean="0"/>
              <a:t>by</a:t>
            </a:r>
            <a:r>
              <a:rPr lang="tr-TR" sz="2800" dirty="0" smtClean="0"/>
              <a:t> FAO </a:t>
            </a:r>
            <a:r>
              <a:rPr lang="tr-TR" sz="2800" dirty="0" err="1" smtClean="0"/>
              <a:t>and</a:t>
            </a:r>
            <a:r>
              <a:rPr lang="tr-TR" sz="2800" dirty="0" smtClean="0"/>
              <a:t> WHO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8447</TotalTime>
  <Words>837</Words>
  <Application>Microsoft Office PowerPoint</Application>
  <PresentationFormat>Ekran Gösterisi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Ortalama</vt:lpstr>
      <vt:lpstr>Food safety</vt:lpstr>
      <vt:lpstr>Parameters threatening the food safety</vt:lpstr>
      <vt:lpstr>Organizations responsible for food safety in the World (International Organizations)</vt:lpstr>
      <vt:lpstr>Organizations responsible for food safety in the World (Regional Organizations) </vt:lpstr>
      <vt:lpstr>Organizations of Turkey</vt:lpstr>
      <vt:lpstr>Organizations of Turkey</vt:lpstr>
      <vt:lpstr>FOOD ADDITIVES</vt:lpstr>
      <vt:lpstr>The necessity of food additives</vt:lpstr>
      <vt:lpstr>The definition of food additives</vt:lpstr>
      <vt:lpstr>What is the meaning of E-codes?</vt:lpstr>
      <vt:lpstr>PowerPoint Sunusu</vt:lpstr>
      <vt:lpstr>E-codes of food additives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Eda</dc:creator>
  <cp:lastModifiedBy>Windows Kullanıcısı</cp:lastModifiedBy>
  <cp:revision>683</cp:revision>
  <dcterms:created xsi:type="dcterms:W3CDTF">2018-10-20T17:50:55Z</dcterms:created>
  <dcterms:modified xsi:type="dcterms:W3CDTF">2019-03-28T07:23:04Z</dcterms:modified>
</cp:coreProperties>
</file>