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09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E9BF7-DE41-4C21-9A9B-23618C61395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4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AC53A-2002-484E-87AD-D993B0A25D1C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0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F8B98-83D4-468D-B5DC-77DD8BA229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5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90BE67-E83C-4A1C-9451-B228C62D747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8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909A8BC-9010-43DF-A7C1-4FF5EB03B19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45DD441-9A2B-401E-A2B3-AE1698F01B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5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F18D28-D39E-4E98-9D7B-7CD142ABE01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41123-8E5A-4F03-8B44-F818358B79E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D7FCB-7D60-4C72-A903-71C8933D6B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3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E1841-8391-4B7F-8C3E-105F7E49F4D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2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34F1C-59A3-4180-971B-233638DF09C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6AF6E-807C-4D6B-A571-31C0834ACC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5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9898A-E446-453E-A82B-26853BAA34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EC0E9-EB65-46AE-B2B0-00464DC601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3F466-D0BD-40B6-8F4D-5E978B823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A1998-9385-473B-A154-80A9BBBD716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085851"/>
            <a:ext cx="4038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tr-TR" altLang="tr-TR" sz="2000" b="1"/>
              <a:t>SPERMATOZOON</a:t>
            </a:r>
          </a:p>
          <a:p>
            <a:endParaRPr lang="tr-TR" altLang="tr-TR" sz="2000" b="1"/>
          </a:p>
          <a:p>
            <a:r>
              <a:rPr lang="tr-TR" altLang="tr-TR" sz="2400"/>
              <a:t>Ovoid</a:t>
            </a:r>
          </a:p>
          <a:p>
            <a:r>
              <a:rPr lang="tr-TR" altLang="tr-TR" sz="2400"/>
              <a:t>20 micron</a:t>
            </a:r>
          </a:p>
          <a:p>
            <a:pPr lvl="1"/>
            <a:r>
              <a:rPr lang="tr-TR" altLang="tr-TR" sz="2400"/>
              <a:t>5 micron head</a:t>
            </a:r>
          </a:p>
          <a:p>
            <a:r>
              <a:rPr lang="tr-TR" altLang="tr-TR" sz="2400"/>
              <a:t>No Akrozom</a:t>
            </a:r>
          </a:p>
          <a:p>
            <a:r>
              <a:rPr lang="tr-TR" altLang="tr-TR" sz="2400"/>
              <a:t>Head, midpiece, tail</a:t>
            </a:r>
          </a:p>
          <a:p>
            <a:r>
              <a:rPr lang="tr-TR" altLang="tr-TR" sz="2400"/>
              <a:t>Posterior nuclear cavity</a:t>
            </a:r>
          </a:p>
          <a:p>
            <a:r>
              <a:rPr lang="tr-TR" altLang="tr-TR" sz="2400"/>
              <a:t>Tail aksonema (9+2)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125538"/>
            <a:ext cx="4500562" cy="4525962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b="1"/>
              <a:t>SEMINAL PLASMA</a:t>
            </a:r>
          </a:p>
          <a:p>
            <a:pPr>
              <a:lnSpc>
                <a:spcPct val="90000"/>
              </a:lnSpc>
            </a:pPr>
            <a:endParaRPr lang="tr-TR" altLang="tr-TR" sz="2400" b="1"/>
          </a:p>
          <a:p>
            <a:pPr>
              <a:lnSpc>
                <a:spcPct val="90000"/>
              </a:lnSpc>
            </a:pPr>
            <a:r>
              <a:rPr lang="tr-TR" altLang="tr-TR" sz="2400"/>
              <a:t>Na, K, Ca, Cl, Mg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Glucose, sucrose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Protein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Antioxydant vitamins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Uric acide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Osmotic pressure</a:t>
            </a:r>
          </a:p>
          <a:p>
            <a:pPr lvl="1">
              <a:lnSpc>
                <a:spcPct val="90000"/>
              </a:lnSpc>
            </a:pPr>
            <a:r>
              <a:rPr lang="tr-TR" altLang="tr-TR" sz="1400"/>
              <a:t>(240-300 mOsm)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pH 7-8</a:t>
            </a:r>
          </a:p>
          <a:p>
            <a:pPr>
              <a:lnSpc>
                <a:spcPct val="90000"/>
              </a:lnSpc>
            </a:pP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4123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"/>
            <a:ext cx="51720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581526"/>
            <a:ext cx="468471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5229225"/>
            <a:ext cx="38830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71788"/>
            <a:ext cx="8229600" cy="29956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sz="14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200"/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b="1"/>
              <a:t>EGGs, OVA</a:t>
            </a:r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200" b="1"/>
          </a:p>
          <a:p>
            <a:pPr>
              <a:lnSpc>
                <a:spcPct val="80000"/>
              </a:lnSpc>
            </a:pPr>
            <a:r>
              <a:rPr lang="tr-TR" altLang="tr-TR" sz="1600" b="1"/>
              <a:t>DEMERSAL EGG</a:t>
            </a:r>
            <a:r>
              <a:rPr lang="tr-TR" altLang="tr-TR" sz="1600"/>
              <a:t> (Spesific gravity (Weight), sticky, or some organelles)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Diameter 3-5 mm for trout, 1 mm for carp (depends on age, body weight, feeding)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500-2000 egg/1 kg BW for trout, 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200.000-300.000 egg/1 kg BW for carp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600"/>
              <a:t>Micropyle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3"/>
            <a:ext cx="6977063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4" y="404814"/>
            <a:ext cx="2198687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 descr="auto0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29150"/>
            <a:ext cx="29654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655639"/>
            <a:ext cx="388937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4"/>
            <a:ext cx="4643437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595313"/>
          </a:xfrm>
        </p:spPr>
        <p:txBody>
          <a:bodyPr/>
          <a:lstStyle/>
          <a:p>
            <a:r>
              <a:rPr lang="tr-TR" altLang="tr-TR" sz="2400" b="1"/>
              <a:t>Mechanism of Fertilization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196976"/>
            <a:ext cx="5113338" cy="5661025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800"/>
              <a:t>Temperature, light, flow, food, salinity, pH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1800"/>
          </a:p>
          <a:p>
            <a:pPr>
              <a:lnSpc>
                <a:spcPct val="90000"/>
              </a:lnSpc>
            </a:pPr>
            <a:r>
              <a:rPr lang="tr-TR" altLang="tr-TR" sz="2000"/>
              <a:t>Eggs releasing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Ejaculation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Activation of spermatozoa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Fertilization</a:t>
            </a:r>
          </a:p>
          <a:p>
            <a:pPr>
              <a:lnSpc>
                <a:spcPct val="90000"/>
              </a:lnSpc>
            </a:pPr>
            <a:r>
              <a:rPr lang="tr-TR" altLang="tr-TR" sz="2000"/>
              <a:t>Fertilized egg and incubation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1. Male and female spawn by swimming side by side.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2. When eggs are extruded into water, they are surrounded by milt.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1600"/>
              <a:t>High motility of sperm only lasts for 30-60 sec.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1600"/>
              <a:t>Usually, one sperm enters the micropyle, fertilizing the egg.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1600"/>
              <a:t>The micropyle closes, the egg absorbs water and enlarges (Egg becomes sticky for carp).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067550" y="1341438"/>
          <a:ext cx="3600450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341438"/>
                        <a:ext cx="3600450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032626" y="4149725"/>
          <a:ext cx="363537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Fotoğrafı" r:id="rId5" imgW="2715004" imgH="1743318" progId="MSPhotoEd.3">
                  <p:embed/>
                </p:oleObj>
              </mc:Choice>
              <mc:Fallback>
                <p:oleObj name="Photo Editor Fotoğrafı" r:id="rId5" imgW="2715004" imgH="17433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4149725"/>
                        <a:ext cx="363537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1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Office PowerPoint</Application>
  <PresentationFormat>Geniş ekran</PresentationFormat>
  <Paragraphs>46</Paragraphs>
  <Slides>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Times New Roman</vt:lpstr>
      <vt:lpstr>Wingdings</vt:lpstr>
      <vt:lpstr>Pixel</vt:lpstr>
      <vt:lpstr>Microsoft Photo Editor 3.0 Fotoğrafı</vt:lpstr>
      <vt:lpstr>PowerPoint Sunusu</vt:lpstr>
      <vt:lpstr>PowerPoint Sunusu</vt:lpstr>
      <vt:lpstr>PowerPoint Sunusu</vt:lpstr>
      <vt:lpstr>PowerPoint Sunusu</vt:lpstr>
      <vt:lpstr>Mechanism of Fertilization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Akcay</dc:creator>
  <cp:lastModifiedBy>Akcay</cp:lastModifiedBy>
  <cp:revision>2</cp:revision>
  <dcterms:created xsi:type="dcterms:W3CDTF">2019-09-05T09:45:58Z</dcterms:created>
  <dcterms:modified xsi:type="dcterms:W3CDTF">2019-09-05T09:46:59Z</dcterms:modified>
</cp:coreProperties>
</file>