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12</a:t>
            </a:fld>
            <a:endParaRPr lang="tr-TR"/>
          </a:p>
        </p:txBody>
      </p:sp>
    </p:spTree>
    <p:extLst>
      <p:ext uri="{BB962C8B-B14F-4D97-AF65-F5344CB8AC3E}">
        <p14:creationId xmlns:p14="http://schemas.microsoft.com/office/powerpoint/2010/main" val="2518420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13</a:t>
            </a:fld>
            <a:endParaRPr lang="tr-TR"/>
          </a:p>
        </p:txBody>
      </p:sp>
    </p:spTree>
    <p:extLst>
      <p:ext uri="{BB962C8B-B14F-4D97-AF65-F5344CB8AC3E}">
        <p14:creationId xmlns:p14="http://schemas.microsoft.com/office/powerpoint/2010/main" val="131355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14</a:t>
            </a:fld>
            <a:endParaRPr lang="tr-TR"/>
          </a:p>
        </p:txBody>
      </p:sp>
    </p:spTree>
    <p:extLst>
      <p:ext uri="{BB962C8B-B14F-4D97-AF65-F5344CB8AC3E}">
        <p14:creationId xmlns:p14="http://schemas.microsoft.com/office/powerpoint/2010/main" val="3814972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15</a:t>
            </a:fld>
            <a:endParaRPr lang="tr-TR"/>
          </a:p>
        </p:txBody>
      </p:sp>
    </p:spTree>
    <p:extLst>
      <p:ext uri="{BB962C8B-B14F-4D97-AF65-F5344CB8AC3E}">
        <p14:creationId xmlns:p14="http://schemas.microsoft.com/office/powerpoint/2010/main" val="1582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16</a:t>
            </a:fld>
            <a:endParaRPr lang="tr-TR"/>
          </a:p>
        </p:txBody>
      </p:sp>
    </p:spTree>
    <p:extLst>
      <p:ext uri="{BB962C8B-B14F-4D97-AF65-F5344CB8AC3E}">
        <p14:creationId xmlns:p14="http://schemas.microsoft.com/office/powerpoint/2010/main" val="220302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2060848"/>
            <a:ext cx="8352928" cy="4536504"/>
          </a:xfrm>
        </p:spPr>
        <p:txBody>
          <a:bodyPr>
            <a:noAutofit/>
          </a:bodyPr>
          <a:lstStyle/>
          <a:p>
            <a:pPr marL="0" indent="0" algn="just">
              <a:spcBef>
                <a:spcPts val="0"/>
              </a:spcBef>
              <a:buNone/>
            </a:pPr>
            <a:r>
              <a:rPr lang="tr-TR" sz="2400" dirty="0">
                <a:cs typeface="Arial" panose="020B0604020202020204" pitchFamily="34" charset="0"/>
              </a:rPr>
              <a:t>Tesviye işleri ya makineli, ya da kazma, kürek, tırmık, el arabası, tezkere ve benzeri aletlerle manuel olarak yapılır. Manuel çalışma basit ve hafif tesviye işlerinde ve özellikle ince tesviyede söz konusu olur. Fakat zor, pahalı ve fazla zaman alan bir iştir. Artık inşaatta toprak ve kaya kazı işleri (kaba tesviye) ile ince tesviye, materyal nakli, sıkıştırma ve üst yapı malzemesi hazırlanması amacıyla çeşitli tesviye ya da iş makinelerinden yararlanılmaktadır. Bu makinelerin bazı özellikleri  ve tesviye işinin hangi evrelerde kullanıldıkları şöyledir:</a:t>
            </a:r>
          </a:p>
          <a:p>
            <a:pPr marL="0" indent="0" algn="just">
              <a:spcBef>
                <a:spcPts val="0"/>
              </a:spcBef>
              <a:buNone/>
            </a:pPr>
            <a:r>
              <a:rPr lang="tr-TR" sz="1400" i="1" dirty="0">
                <a:solidFill>
                  <a:schemeClr val="bg1">
                    <a:lumMod val="50000"/>
                  </a:schemeClr>
                </a:solidFill>
                <a:cs typeface="Arial" panose="020B0604020202020204" pitchFamily="34" charset="0"/>
              </a:rPr>
              <a:t>                                                                                                                                                                                    </a:t>
            </a:r>
          </a:p>
        </p:txBody>
      </p:sp>
      <p:sp>
        <p:nvSpPr>
          <p:cNvPr id="2" name="Dikdörtgen 1">
            <a:extLst>
              <a:ext uri="{FF2B5EF4-FFF2-40B4-BE49-F238E27FC236}">
                <a16:creationId xmlns:a16="http://schemas.microsoft.com/office/drawing/2014/main" id="{8ED29BD6-9A22-4842-885C-20F741AE15CF}"/>
              </a:ext>
            </a:extLst>
          </p:cNvPr>
          <p:cNvSpPr/>
          <p:nvPr/>
        </p:nvSpPr>
        <p:spPr>
          <a:xfrm>
            <a:off x="7380312" y="6309320"/>
            <a:ext cx="1544012"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 </a:t>
            </a:r>
            <a:endParaRPr lang="tr-TR" dirty="0"/>
          </a:p>
        </p:txBody>
      </p:sp>
      <p:sp>
        <p:nvSpPr>
          <p:cNvPr id="5" name="İçerik Yer Tutucusu 2">
            <a:extLst>
              <a:ext uri="{FF2B5EF4-FFF2-40B4-BE49-F238E27FC236}">
                <a16:creationId xmlns:a16="http://schemas.microsoft.com/office/drawing/2014/main" id="{E02F8CDD-BE28-BF4F-92F6-7B8281B4BE10}"/>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 MAKİNELERİ</a:t>
            </a:r>
          </a:p>
        </p:txBody>
      </p:sp>
    </p:spTree>
    <p:extLst>
      <p:ext uri="{BB962C8B-B14F-4D97-AF65-F5344CB8AC3E}">
        <p14:creationId xmlns:p14="http://schemas.microsoft.com/office/powerpoint/2010/main" val="1998674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7d2.scene7.com/is/image/Caterpillar/C827952?$cc-g$"/>
          <p:cNvPicPr>
            <a:picLocks noChangeAspect="1" noChangeArrowheads="1"/>
          </p:cNvPicPr>
          <p:nvPr/>
        </p:nvPicPr>
        <p:blipFill rotWithShape="1">
          <a:blip r:embed="rId2">
            <a:extLst>
              <a:ext uri="{28A0092B-C50C-407E-A947-70E740481C1C}">
                <a14:useLocalDpi xmlns:a14="http://schemas.microsoft.com/office/drawing/2010/main" val="0"/>
              </a:ext>
            </a:extLst>
          </a:blip>
          <a:srcRect l="20270" t="20907" r="19209" b="22464"/>
          <a:stretch/>
        </p:blipFill>
        <p:spPr bwMode="auto">
          <a:xfrm>
            <a:off x="940836" y="1189968"/>
            <a:ext cx="7375580" cy="5175845"/>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3569128" y="980728"/>
            <a:ext cx="2005743" cy="461665"/>
          </a:xfrm>
          <a:prstGeom prst="rect">
            <a:avLst/>
          </a:prstGeom>
          <a:noFill/>
        </p:spPr>
        <p:txBody>
          <a:bodyPr wrap="square" rtlCol="0">
            <a:spAutoFit/>
          </a:bodyPr>
          <a:lstStyle/>
          <a:p>
            <a:pPr algn="ctr"/>
            <a:r>
              <a:rPr lang="tr-TR" sz="2400" dirty="0"/>
              <a:t>Ekskavatörler</a:t>
            </a:r>
          </a:p>
        </p:txBody>
      </p:sp>
      <p:sp>
        <p:nvSpPr>
          <p:cNvPr id="2" name="Metin kutusu 1"/>
          <p:cNvSpPr txBox="1"/>
          <p:nvPr/>
        </p:nvSpPr>
        <p:spPr>
          <a:xfrm>
            <a:off x="0" y="6237313"/>
            <a:ext cx="9144000" cy="338554"/>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https://www.cat.com/tr_TR/products/new/equipment/excavators/mini-excavators/18254186.html</a:t>
            </a:r>
          </a:p>
        </p:txBody>
      </p:sp>
    </p:spTree>
    <p:extLst>
      <p:ext uri="{BB962C8B-B14F-4D97-AF65-F5344CB8AC3E}">
        <p14:creationId xmlns:p14="http://schemas.microsoft.com/office/powerpoint/2010/main" val="1201454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574070"/>
            <a:ext cx="8352928" cy="4231194"/>
          </a:xfrm>
        </p:spPr>
        <p:txBody>
          <a:bodyPr>
            <a:noAutofit/>
          </a:bodyPr>
          <a:lstStyle/>
          <a:p>
            <a:pPr marL="457200" indent="-457200" algn="just">
              <a:spcBef>
                <a:spcPts val="0"/>
              </a:spcBef>
              <a:buFont typeface="+mj-lt"/>
              <a:buAutoNum type="arabicPeriod" startAt="5"/>
            </a:pPr>
            <a:r>
              <a:rPr lang="tr-TR" sz="2400" dirty="0" err="1">
                <a:cs typeface="Arial" panose="020B0604020202020204" pitchFamily="34" charset="0"/>
              </a:rPr>
              <a:t>Loderler</a:t>
            </a:r>
            <a:endParaRPr lang="tr-TR" sz="2400" dirty="0">
              <a:cs typeface="Arial" panose="020B0604020202020204" pitchFamily="34" charset="0"/>
            </a:endParaRPr>
          </a:p>
          <a:p>
            <a:pPr marL="0" indent="0" algn="just">
              <a:spcBef>
                <a:spcPts val="0"/>
              </a:spcBef>
              <a:buNone/>
            </a:pPr>
            <a:r>
              <a:rPr lang="tr-TR" sz="2400" dirty="0" err="1">
                <a:cs typeface="Arial" panose="020B0604020202020204" pitchFamily="34" charset="0"/>
              </a:rPr>
              <a:t>Loder</a:t>
            </a:r>
            <a:r>
              <a:rPr lang="tr-TR" sz="2400" dirty="0">
                <a:cs typeface="Arial" panose="020B0604020202020204" pitchFamily="34" charset="0"/>
              </a:rPr>
              <a:t> ya da yükleyici, kepçesi hidrolik olarak hareket eden paletli veya lastik tekerlekli bir araç olup, çakıl, kum ve patlayıcı maddeler yardımıyla parçalanmış kayaların yüklenmesi amacı ile kullanılır. Bunlardan lastik tekerli olanlar sadece gevşek malzemenin yığıldığı yerden araçlara yüklenmesi için, paletli olanlar ise çok sert olmayan zeminlerde hem kazı ve hem de yükleme işleri için kullanılabilir.</a:t>
            </a:r>
          </a:p>
          <a:p>
            <a:pPr marL="0" indent="0" algn="just">
              <a:spcBef>
                <a:spcPts val="0"/>
              </a:spcBef>
              <a:buNone/>
            </a:pPr>
            <a:r>
              <a:rPr lang="tr-TR" sz="1400" dirty="0">
                <a:solidFill>
                  <a:schemeClr val="bg1">
                    <a:lumMod val="50000"/>
                  </a:schemeClr>
                </a:solidFill>
                <a:cs typeface="Arial" panose="020B0604020202020204" pitchFamily="34" charset="0"/>
              </a:rPr>
              <a:t>                                                                                                                                                                                    </a:t>
            </a:r>
            <a:endParaRPr lang="tr-TR" sz="1400" i="1" dirty="0">
              <a:cs typeface="Arial" panose="020B0604020202020204" pitchFamily="34" charset="0"/>
            </a:endParaRPr>
          </a:p>
          <a:p>
            <a:pPr marL="0" indent="0" algn="just">
              <a:spcBef>
                <a:spcPts val="0"/>
              </a:spcBef>
              <a:buNone/>
            </a:pPr>
            <a:endParaRPr lang="tr-TR" sz="2800" dirty="0">
              <a:cs typeface="Arial" panose="020B0604020202020204" pitchFamily="34" charset="0"/>
            </a:endParaRPr>
          </a:p>
          <a:p>
            <a:pPr marL="0" indent="0" algn="just">
              <a:spcBef>
                <a:spcPts val="0"/>
              </a:spcBef>
              <a:buNone/>
            </a:pPr>
            <a:endParaRPr lang="tr-TR" sz="1400" i="1"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A9EB36BF-4111-8243-B597-5F57AF16345F}"/>
              </a:ext>
            </a:extLst>
          </p:cNvPr>
          <p:cNvSpPr/>
          <p:nvPr/>
        </p:nvSpPr>
        <p:spPr>
          <a:xfrm>
            <a:off x="7524328" y="6309320"/>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4034123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p:cNvSpPr txBox="1"/>
          <p:nvPr/>
        </p:nvSpPr>
        <p:spPr>
          <a:xfrm>
            <a:off x="3347864" y="779894"/>
            <a:ext cx="2232248" cy="461665"/>
          </a:xfrm>
          <a:prstGeom prst="rect">
            <a:avLst/>
          </a:prstGeom>
          <a:noFill/>
        </p:spPr>
        <p:txBody>
          <a:bodyPr wrap="square" rtlCol="0">
            <a:spAutoFit/>
          </a:bodyPr>
          <a:lstStyle/>
          <a:p>
            <a:pPr algn="ctr"/>
            <a:r>
              <a:rPr lang="tr-TR" sz="2400" dirty="0" err="1"/>
              <a:t>Loderler</a:t>
            </a:r>
            <a:endParaRPr lang="tr-TR" sz="2400" dirty="0"/>
          </a:p>
        </p:txBody>
      </p:sp>
      <p:pic>
        <p:nvPicPr>
          <p:cNvPr id="7170" name="Picture 2" descr="http://s7d2.scene7.com/is/image/Caterpillar/C10479655?$cc-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1100" y="1196752"/>
            <a:ext cx="6781800" cy="5086350"/>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p:cNvSpPr txBox="1"/>
          <p:nvPr/>
        </p:nvSpPr>
        <p:spPr>
          <a:xfrm>
            <a:off x="0" y="6283102"/>
            <a:ext cx="9144000" cy="584775"/>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https://www.cat.com/tr_TR/products/new/equipment/wheel-loaders/compact-wheel-loaders/1000002827.html</a:t>
            </a:r>
          </a:p>
        </p:txBody>
      </p:sp>
    </p:spTree>
    <p:extLst>
      <p:ext uri="{BB962C8B-B14F-4D97-AF65-F5344CB8AC3E}">
        <p14:creationId xmlns:p14="http://schemas.microsoft.com/office/powerpoint/2010/main" val="34008900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2060848"/>
            <a:ext cx="8352928" cy="4392488"/>
          </a:xfrm>
        </p:spPr>
        <p:txBody>
          <a:bodyPr>
            <a:normAutofit/>
          </a:bodyPr>
          <a:lstStyle/>
          <a:p>
            <a:pPr marL="457200" indent="-457200" algn="just">
              <a:spcBef>
                <a:spcPts val="0"/>
              </a:spcBef>
              <a:buFont typeface="+mj-lt"/>
              <a:buAutoNum type="arabicPeriod" startAt="6"/>
            </a:pPr>
            <a:r>
              <a:rPr lang="tr-TR" sz="2400" dirty="0">
                <a:cs typeface="Arial" panose="020B0604020202020204" pitchFamily="34" charset="0"/>
              </a:rPr>
              <a:t>Damperli Kamyonlar</a:t>
            </a:r>
          </a:p>
          <a:p>
            <a:pPr marL="0" indent="0" algn="just">
              <a:spcBef>
                <a:spcPts val="0"/>
              </a:spcBef>
              <a:buNone/>
            </a:pPr>
            <a:r>
              <a:rPr lang="tr-TR" sz="2400" dirty="0">
                <a:cs typeface="Arial" panose="020B0604020202020204" pitchFamily="34" charset="0"/>
              </a:rPr>
              <a:t>Stabilize malzeme başta olmak üzere taş ve toprak gibi malzemelerin uzunca mesafelere taşınmasında yararlanılan, kasaları devrilerek içindeki malzemeyi boşaltabilen araçlardır. Damperli kamyonların kasaları geriye doğru, iki yana doğru ve alttan boşaltan tipleri de mevcuttur.</a:t>
            </a:r>
          </a:p>
          <a:p>
            <a:pPr marL="0" indent="0" algn="just">
              <a:spcBef>
                <a:spcPts val="0"/>
              </a:spcBef>
              <a:buNone/>
            </a:pPr>
            <a:r>
              <a:rPr lang="tr-TR" sz="1400" dirty="0">
                <a:solidFill>
                  <a:schemeClr val="bg1">
                    <a:lumMod val="50000"/>
                  </a:schemeClr>
                </a:solidFill>
                <a:cs typeface="Arial" panose="020B0604020202020204" pitchFamily="34" charset="0"/>
              </a:rPr>
              <a:t>                                                                                                                                                                                    </a:t>
            </a:r>
            <a:endParaRPr lang="tr-TR" sz="1400" i="1" dirty="0">
              <a:cs typeface="Arial" panose="020B0604020202020204" pitchFamily="34" charset="0"/>
            </a:endParaRPr>
          </a:p>
        </p:txBody>
      </p:sp>
      <p:sp>
        <p:nvSpPr>
          <p:cNvPr id="2" name="Dikdörtgen 1">
            <a:extLst>
              <a:ext uri="{FF2B5EF4-FFF2-40B4-BE49-F238E27FC236}">
                <a16:creationId xmlns:a16="http://schemas.microsoft.com/office/drawing/2014/main" id="{D3072DA2-FC71-4549-A824-00231451E454}"/>
              </a:ext>
            </a:extLst>
          </p:cNvPr>
          <p:cNvSpPr/>
          <p:nvPr/>
        </p:nvSpPr>
        <p:spPr>
          <a:xfrm>
            <a:off x="7452320" y="6271096"/>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21413026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7d2.scene7.com/is/image/Caterpillar/C781407?$cc-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1100" y="1412776"/>
            <a:ext cx="6781800" cy="508635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2879812" y="879103"/>
            <a:ext cx="2844316" cy="461665"/>
          </a:xfrm>
          <a:prstGeom prst="rect">
            <a:avLst/>
          </a:prstGeom>
          <a:noFill/>
        </p:spPr>
        <p:txBody>
          <a:bodyPr wrap="square" rtlCol="0">
            <a:spAutoFit/>
          </a:bodyPr>
          <a:lstStyle/>
          <a:p>
            <a:pPr algn="ctr"/>
            <a:r>
              <a:rPr lang="tr-TR" sz="2400" dirty="0"/>
              <a:t>Damperli Kamyon</a:t>
            </a:r>
          </a:p>
        </p:txBody>
      </p:sp>
      <p:sp>
        <p:nvSpPr>
          <p:cNvPr id="2" name="Metin kutusu 1"/>
          <p:cNvSpPr txBox="1"/>
          <p:nvPr/>
        </p:nvSpPr>
        <p:spPr>
          <a:xfrm>
            <a:off x="0" y="6237312"/>
            <a:ext cx="9144000" cy="338554"/>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https://www.cat.com/tr_TR/products/new/equipment/off-highway-trucks/mining-trucks/18093014.html</a:t>
            </a:r>
          </a:p>
        </p:txBody>
      </p:sp>
    </p:spTree>
    <p:extLst>
      <p:ext uri="{BB962C8B-B14F-4D97-AF65-F5344CB8AC3E}">
        <p14:creationId xmlns:p14="http://schemas.microsoft.com/office/powerpoint/2010/main" val="33763198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556792"/>
            <a:ext cx="8496944" cy="4608512"/>
          </a:xfrm>
        </p:spPr>
        <p:txBody>
          <a:bodyPr>
            <a:normAutofit/>
          </a:bodyPr>
          <a:lstStyle/>
          <a:p>
            <a:pPr marL="457200" indent="-457200" algn="just">
              <a:spcBef>
                <a:spcPts val="0"/>
              </a:spcBef>
              <a:buFont typeface="+mj-lt"/>
              <a:buAutoNum type="arabicPeriod" startAt="7"/>
            </a:pPr>
            <a:r>
              <a:rPr lang="tr-TR" sz="2400" dirty="0">
                <a:cs typeface="Arial" panose="020B0604020202020204" pitchFamily="34" charset="0"/>
              </a:rPr>
              <a:t>Silindir</a:t>
            </a:r>
          </a:p>
          <a:p>
            <a:pPr marL="0" indent="0" algn="just">
              <a:spcBef>
                <a:spcPts val="0"/>
              </a:spcBef>
              <a:buNone/>
            </a:pPr>
            <a:r>
              <a:rPr lang="tr-TR" sz="2400" dirty="0">
                <a:cs typeface="Arial" panose="020B0604020202020204" pitchFamily="34" charset="0"/>
              </a:rPr>
              <a:t>Genel olarak kazılıp serilen materyallerin oluşturduğu zeminlerin taşıma yeteneği, partiküller arasında bulunan hava ve sudan dolayı azdır. Ağır yüklenme karşısında büyük deformasyonlara uğrayan bu gibi zeminlerin taşıma yeteneğini arttırmak için partiküllerin birbirine yaklaştırıp aradaki fazla hava ve suyu uzaklaştırmak amacıyla sıkıştırılması gerekir. Bu amaçla düz, keçi ayağı ve lastik tekerlekli olmak üzere çeşitli tipte silindirlerden yararlanılır.</a:t>
            </a:r>
          </a:p>
        </p:txBody>
      </p:sp>
      <p:sp>
        <p:nvSpPr>
          <p:cNvPr id="2" name="Dikdörtgen 1">
            <a:extLst>
              <a:ext uri="{FF2B5EF4-FFF2-40B4-BE49-F238E27FC236}">
                <a16:creationId xmlns:a16="http://schemas.microsoft.com/office/drawing/2014/main" id="{BEDF8060-6BE3-A543-9C12-6898AB734690}"/>
              </a:ext>
            </a:extLst>
          </p:cNvPr>
          <p:cNvSpPr/>
          <p:nvPr/>
        </p:nvSpPr>
        <p:spPr>
          <a:xfrm>
            <a:off x="7548691" y="6189086"/>
            <a:ext cx="1595309" cy="646331"/>
          </a:xfrm>
          <a:prstGeom prst="rect">
            <a:avLst/>
          </a:prstGeom>
        </p:spPr>
        <p:txBody>
          <a:bodyPr wrap="none">
            <a:spAutoFit/>
          </a:bodyPr>
          <a:lstStyle/>
          <a:p>
            <a:r>
              <a:rPr lang="tr-TR" sz="36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37317395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3347864" y="908720"/>
            <a:ext cx="1800200" cy="461665"/>
          </a:xfrm>
          <a:prstGeom prst="rect">
            <a:avLst/>
          </a:prstGeom>
          <a:noFill/>
        </p:spPr>
        <p:txBody>
          <a:bodyPr wrap="square" rtlCol="0">
            <a:spAutoFit/>
          </a:bodyPr>
          <a:lstStyle/>
          <a:p>
            <a:pPr algn="ctr"/>
            <a:r>
              <a:rPr lang="tr-TR" sz="2400" dirty="0"/>
              <a:t>Silindir</a:t>
            </a:r>
            <a:endParaRPr lang="tr-TR" dirty="0"/>
          </a:p>
        </p:txBody>
      </p:sp>
      <p:pic>
        <p:nvPicPr>
          <p:cNvPr id="6146" name="Picture 2" descr="http://s7d2.scene7.com/is/image/Caterpillar/C737588?$cc-g$"/>
          <p:cNvPicPr>
            <a:picLocks noChangeAspect="1" noChangeArrowheads="1"/>
          </p:cNvPicPr>
          <p:nvPr/>
        </p:nvPicPr>
        <p:blipFill rotWithShape="1">
          <a:blip r:embed="rId3">
            <a:extLst>
              <a:ext uri="{28A0092B-C50C-407E-A947-70E740481C1C}">
                <a14:useLocalDpi xmlns:a14="http://schemas.microsoft.com/office/drawing/2010/main" val="0"/>
              </a:ext>
            </a:extLst>
          </a:blip>
          <a:srcRect l="12113" t="11326" r="12501" b="6564"/>
          <a:stretch/>
        </p:blipFill>
        <p:spPr bwMode="auto">
          <a:xfrm>
            <a:off x="1475656" y="1370385"/>
            <a:ext cx="6120680" cy="4999992"/>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0" y="6237313"/>
            <a:ext cx="9144000" cy="338554"/>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https://www.cat.com/tr_TR/products/new/equipment/compactors/tandem-vibratory-rollers/18502194.html</a:t>
            </a:r>
          </a:p>
        </p:txBody>
      </p:sp>
    </p:spTree>
    <p:extLst>
      <p:ext uri="{BB962C8B-B14F-4D97-AF65-F5344CB8AC3E}">
        <p14:creationId xmlns:p14="http://schemas.microsoft.com/office/powerpoint/2010/main" val="2007209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2060848"/>
            <a:ext cx="8352928" cy="3672408"/>
          </a:xfrm>
        </p:spPr>
        <p:txBody>
          <a:bodyPr>
            <a:noAutofit/>
          </a:bodyPr>
          <a:lstStyle/>
          <a:p>
            <a:pPr marL="457200" indent="-457200" algn="just">
              <a:spcBef>
                <a:spcPts val="0"/>
              </a:spcBef>
              <a:buFont typeface="+mj-lt"/>
              <a:buAutoNum type="arabicPeriod"/>
            </a:pPr>
            <a:r>
              <a:rPr lang="tr-TR" sz="2400" dirty="0">
                <a:cs typeface="Arial" panose="020B0604020202020204" pitchFamily="34" charset="0"/>
              </a:rPr>
              <a:t>Dozerler</a:t>
            </a:r>
          </a:p>
          <a:p>
            <a:pPr marL="0" indent="0" algn="just">
              <a:spcBef>
                <a:spcPts val="0"/>
              </a:spcBef>
              <a:buNone/>
            </a:pPr>
            <a:r>
              <a:rPr lang="tr-TR" sz="2400" dirty="0">
                <a:cs typeface="Arial" panose="020B0604020202020204" pitchFamily="34" charset="0"/>
              </a:rPr>
              <a:t>Dozerler genel olarak kaba tesviye işerinde kullanılır. Dozerler, bıçağın eksen ile olan durumuna göre isimlendirilir. Bunlar, bıçağın eksene dik ve yatay olması durumunda buldozer, dar açılı ve yatay olması durumda </a:t>
            </a:r>
            <a:r>
              <a:rPr lang="tr-TR" sz="2400" dirty="0" err="1">
                <a:cs typeface="Arial" panose="020B0604020202020204" pitchFamily="34" charset="0"/>
              </a:rPr>
              <a:t>angledozer</a:t>
            </a:r>
            <a:r>
              <a:rPr lang="tr-TR" sz="2400" dirty="0">
                <a:cs typeface="Arial" panose="020B0604020202020204" pitchFamily="34" charset="0"/>
              </a:rPr>
              <a:t> ve bıçak ekseninin yatay değil eğik olması durumunda ise </a:t>
            </a:r>
            <a:r>
              <a:rPr lang="tr-TR" sz="2400" dirty="0" err="1">
                <a:cs typeface="Arial" panose="020B0604020202020204" pitchFamily="34" charset="0"/>
              </a:rPr>
              <a:t>tiltdozer</a:t>
            </a:r>
            <a:r>
              <a:rPr lang="tr-TR" sz="2400" dirty="0">
                <a:cs typeface="Arial" panose="020B0604020202020204" pitchFamily="34" charset="0"/>
              </a:rPr>
              <a:t> adını alır. </a:t>
            </a:r>
          </a:p>
          <a:p>
            <a:pPr marL="0" indent="0" algn="just">
              <a:spcBef>
                <a:spcPts val="0"/>
              </a:spcBef>
              <a:buNone/>
            </a:pPr>
            <a:r>
              <a:rPr lang="tr-TR" sz="1400" i="1" dirty="0">
                <a:solidFill>
                  <a:schemeClr val="bg1">
                    <a:lumMod val="50000"/>
                  </a:schemeClr>
                </a:solidFill>
                <a:cs typeface="Arial" panose="020B0604020202020204" pitchFamily="34" charset="0"/>
              </a:rPr>
              <a:t>                                                                                                                                                                                    </a:t>
            </a:r>
          </a:p>
        </p:txBody>
      </p:sp>
      <p:sp>
        <p:nvSpPr>
          <p:cNvPr id="2" name="Dikdörtgen 1">
            <a:extLst>
              <a:ext uri="{FF2B5EF4-FFF2-40B4-BE49-F238E27FC236}">
                <a16:creationId xmlns:a16="http://schemas.microsoft.com/office/drawing/2014/main" id="{F9DC6530-7B49-4A4C-8BF7-DB7C5DD5138D}"/>
              </a:ext>
            </a:extLst>
          </p:cNvPr>
          <p:cNvSpPr/>
          <p:nvPr/>
        </p:nvSpPr>
        <p:spPr>
          <a:xfrm>
            <a:off x="7452320" y="6381328"/>
            <a:ext cx="1544012"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 </a:t>
            </a:r>
            <a:endParaRPr lang="tr-TR" dirty="0"/>
          </a:p>
        </p:txBody>
      </p:sp>
    </p:spTree>
    <p:extLst>
      <p:ext uri="{BB962C8B-B14F-4D97-AF65-F5344CB8AC3E}">
        <p14:creationId xmlns:p14="http://schemas.microsoft.com/office/powerpoint/2010/main" val="77040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412776"/>
            <a:ext cx="8352928" cy="4896544"/>
          </a:xfrm>
        </p:spPr>
        <p:txBody>
          <a:bodyPr>
            <a:noAutofit/>
          </a:bodyPr>
          <a:lstStyle/>
          <a:p>
            <a:pPr marL="0" indent="0" algn="just">
              <a:spcBef>
                <a:spcPts val="0"/>
              </a:spcBef>
              <a:buNone/>
            </a:pPr>
            <a:r>
              <a:rPr lang="tr-TR" sz="2400" dirty="0">
                <a:cs typeface="Arial" panose="020B0604020202020204" pitchFamily="34" charset="0"/>
              </a:rPr>
              <a:t>Dozerler</a:t>
            </a:r>
          </a:p>
          <a:p>
            <a:pPr algn="just">
              <a:spcBef>
                <a:spcPts val="0"/>
              </a:spcBef>
              <a:buFont typeface="Wingdings" panose="05000000000000000000" pitchFamily="2" charset="2"/>
              <a:buChar char="ü"/>
            </a:pPr>
            <a:r>
              <a:rPr lang="tr-TR" sz="2400" dirty="0">
                <a:cs typeface="Arial" panose="020B0604020202020204" pitchFamily="34" charset="0"/>
              </a:rPr>
              <a:t>Eğimli arazide kazı ve  dolguların yapılması,</a:t>
            </a:r>
          </a:p>
          <a:p>
            <a:pPr algn="just">
              <a:spcBef>
                <a:spcPts val="0"/>
              </a:spcBef>
              <a:buFont typeface="Wingdings" panose="05000000000000000000" pitchFamily="2" charset="2"/>
              <a:buChar char="ü"/>
            </a:pPr>
            <a:r>
              <a:rPr lang="tr-TR" sz="2400" dirty="0">
                <a:cs typeface="Arial" panose="020B0604020202020204" pitchFamily="34" charset="0"/>
              </a:rPr>
              <a:t>Bitkisel toprak tabakasının kazılarak istif edilmesi,</a:t>
            </a:r>
          </a:p>
          <a:p>
            <a:pPr algn="just">
              <a:spcBef>
                <a:spcPts val="0"/>
              </a:spcBef>
              <a:buFont typeface="Wingdings" panose="05000000000000000000" pitchFamily="2" charset="2"/>
              <a:buChar char="ü"/>
            </a:pPr>
            <a:r>
              <a:rPr lang="tr-TR" sz="2400" dirty="0">
                <a:cs typeface="Arial" panose="020B0604020202020204" pitchFamily="34" charset="0"/>
              </a:rPr>
              <a:t>Drenaj çalışmalarında büz ve menfez yerlerinin kazılması ve doldurulması, </a:t>
            </a:r>
          </a:p>
          <a:p>
            <a:pPr algn="just">
              <a:spcBef>
                <a:spcPts val="0"/>
              </a:spcBef>
              <a:buFont typeface="Wingdings" panose="05000000000000000000" pitchFamily="2" charset="2"/>
              <a:buChar char="ü"/>
            </a:pPr>
            <a:r>
              <a:rPr lang="tr-TR" sz="2400" dirty="0">
                <a:cs typeface="Arial" panose="020B0604020202020204" pitchFamily="34" charset="0"/>
              </a:rPr>
              <a:t>Kanal ve temel çukurlarının açılması,</a:t>
            </a:r>
          </a:p>
          <a:p>
            <a:pPr algn="just">
              <a:spcBef>
                <a:spcPts val="0"/>
              </a:spcBef>
              <a:buFont typeface="Wingdings" panose="05000000000000000000" pitchFamily="2" charset="2"/>
              <a:buChar char="ü"/>
            </a:pPr>
            <a:r>
              <a:rPr lang="tr-TR" sz="2400" dirty="0">
                <a:cs typeface="Arial" panose="020B0604020202020204" pitchFamily="34" charset="0"/>
              </a:rPr>
              <a:t>Yatık eğimli şevlerin düzeltilmesi,</a:t>
            </a:r>
          </a:p>
          <a:p>
            <a:pPr algn="just">
              <a:spcBef>
                <a:spcPts val="0"/>
              </a:spcBef>
              <a:buFont typeface="Wingdings" panose="05000000000000000000" pitchFamily="2" charset="2"/>
              <a:buChar char="ü"/>
            </a:pPr>
            <a:r>
              <a:rPr lang="tr-TR" sz="2400" dirty="0">
                <a:cs typeface="Arial" panose="020B0604020202020204" pitchFamily="34" charset="0"/>
              </a:rPr>
              <a:t>Servis yollarının açılması ve benzeri birçok işlerin gerçekleştirilmesi,</a:t>
            </a:r>
          </a:p>
          <a:p>
            <a:pPr algn="just">
              <a:spcBef>
                <a:spcPts val="0"/>
              </a:spcBef>
              <a:buFont typeface="Wingdings" panose="05000000000000000000" pitchFamily="2" charset="2"/>
              <a:buChar char="ü"/>
            </a:pPr>
            <a:r>
              <a:rPr lang="tr-TR" sz="2400" dirty="0">
                <a:cs typeface="Arial" panose="020B0604020202020204" pitchFamily="34" charset="0"/>
              </a:rPr>
              <a:t>Çakıl, kum ve benzeri materyallerin kazılıp depolanması ve serilmesi işlerinde kullanılır.</a:t>
            </a:r>
          </a:p>
          <a:p>
            <a:pPr marL="0" indent="0" algn="just">
              <a:spcBef>
                <a:spcPts val="0"/>
              </a:spcBef>
              <a:buNone/>
            </a:pPr>
            <a:r>
              <a:rPr lang="tr-TR" sz="2400" dirty="0">
                <a:cs typeface="Arial" panose="020B0604020202020204" pitchFamily="34" charset="0"/>
              </a:rPr>
              <a:t> </a:t>
            </a:r>
          </a:p>
        </p:txBody>
      </p:sp>
      <p:sp>
        <p:nvSpPr>
          <p:cNvPr id="2" name="Dikdörtgen 1">
            <a:extLst>
              <a:ext uri="{FF2B5EF4-FFF2-40B4-BE49-F238E27FC236}">
                <a16:creationId xmlns:a16="http://schemas.microsoft.com/office/drawing/2014/main" id="{E0C7B245-710B-CC42-80BF-F743DC5EF4CF}"/>
              </a:ext>
            </a:extLst>
          </p:cNvPr>
          <p:cNvSpPr/>
          <p:nvPr/>
        </p:nvSpPr>
        <p:spPr>
          <a:xfrm>
            <a:off x="7380312" y="6328590"/>
            <a:ext cx="1596912"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 (Seçkin 2003) </a:t>
            </a:r>
            <a:endParaRPr lang="tr-TR" dirty="0"/>
          </a:p>
        </p:txBody>
      </p:sp>
    </p:spTree>
    <p:extLst>
      <p:ext uri="{BB962C8B-B14F-4D97-AF65-F5344CB8AC3E}">
        <p14:creationId xmlns:p14="http://schemas.microsoft.com/office/powerpoint/2010/main" val="2678478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p:cNvSpPr txBox="1"/>
          <p:nvPr/>
        </p:nvSpPr>
        <p:spPr>
          <a:xfrm>
            <a:off x="2706316" y="620688"/>
            <a:ext cx="3456384" cy="461665"/>
          </a:xfrm>
          <a:prstGeom prst="rect">
            <a:avLst/>
          </a:prstGeom>
          <a:noFill/>
        </p:spPr>
        <p:txBody>
          <a:bodyPr wrap="square" rtlCol="0">
            <a:spAutoFit/>
          </a:bodyPr>
          <a:lstStyle/>
          <a:p>
            <a:pPr algn="ctr"/>
            <a:r>
              <a:rPr lang="tr-TR" sz="2400" dirty="0"/>
              <a:t>Dozerler</a:t>
            </a:r>
            <a:endParaRPr lang="tr-TR" dirty="0"/>
          </a:p>
        </p:txBody>
      </p:sp>
      <p:pic>
        <p:nvPicPr>
          <p:cNvPr id="1026" name="Picture 2" descr="http://s7d2.scene7.com/is/image/Caterpillar/C10548634?$cc-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251803"/>
            <a:ext cx="6781800" cy="508635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0" y="6338152"/>
            <a:ext cx="9144000" cy="338554"/>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https://www.cat.com/tr_TR/products/new/equipment/dozers/small-dozers/1000005041.html</a:t>
            </a:r>
          </a:p>
        </p:txBody>
      </p:sp>
    </p:spTree>
    <p:extLst>
      <p:ext uri="{BB962C8B-B14F-4D97-AF65-F5344CB8AC3E}">
        <p14:creationId xmlns:p14="http://schemas.microsoft.com/office/powerpoint/2010/main" val="734573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881336"/>
            <a:ext cx="8352928" cy="4896544"/>
          </a:xfrm>
        </p:spPr>
        <p:txBody>
          <a:bodyPr>
            <a:noAutofit/>
          </a:bodyPr>
          <a:lstStyle/>
          <a:p>
            <a:pPr marL="0" indent="0" algn="just">
              <a:spcBef>
                <a:spcPts val="0"/>
              </a:spcBef>
              <a:buNone/>
            </a:pPr>
            <a:r>
              <a:rPr lang="tr-TR" sz="2400" dirty="0">
                <a:cs typeface="Arial" panose="020B0604020202020204" pitchFamily="34" charset="0"/>
              </a:rPr>
              <a:t>Dozerlerin güç ve kapasitesi, zemin cinsi ve toprak itme mesafesi, iniş aşağı ve yokuş yukarı çalışma, yamaç eğimi ve kazılacak toprak hacmi, bitki örtüsünün türü ve yoğunluğu, hava koşulları, dozer operatörünün eğitimi, işin organizasyonu ve drenaja  bağlı olarak değişim gösterir.</a:t>
            </a:r>
            <a:endParaRPr lang="tr-TR" sz="2400" i="1" dirty="0">
              <a:solidFill>
                <a:schemeClr val="bg1">
                  <a:lumMod val="50000"/>
                </a:schemeClr>
              </a:solidFill>
              <a:cs typeface="Arial" panose="020B0604020202020204" pitchFamily="34" charset="0"/>
            </a:endParaRPr>
          </a:p>
          <a:p>
            <a:pPr marL="0" indent="0" algn="just">
              <a:spcBef>
                <a:spcPts val="0"/>
              </a:spcBef>
              <a:buNone/>
            </a:pPr>
            <a:endParaRPr lang="tr-TR" sz="1400" i="1" dirty="0">
              <a:solidFill>
                <a:schemeClr val="bg1">
                  <a:lumMod val="50000"/>
                </a:schemeClr>
              </a:solidFill>
              <a:cs typeface="Arial" panose="020B0604020202020204" pitchFamily="34" charset="0"/>
            </a:endParaRPr>
          </a:p>
        </p:txBody>
      </p:sp>
      <p:pic>
        <p:nvPicPr>
          <p:cNvPr id="9" name="Picture 2" descr="C:\Users\WİN7\Desktop\C105533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780928"/>
            <a:ext cx="5081952" cy="3811464"/>
          </a:xfrm>
          <a:prstGeom prst="rect">
            <a:avLst/>
          </a:prstGeom>
          <a:noFill/>
          <a:extLst>
            <a:ext uri="{909E8E84-426E-40DD-AFC4-6F175D3DCCD1}">
              <a14:hiddenFill xmlns:a14="http://schemas.microsoft.com/office/drawing/2010/main">
                <a:solidFill>
                  <a:srgbClr val="FFFFFF"/>
                </a:solidFill>
              </a14:hiddenFill>
            </a:ext>
          </a:extLst>
        </p:spPr>
      </p:pic>
      <p:sp>
        <p:nvSpPr>
          <p:cNvPr id="10" name="Metin kutusu 9"/>
          <p:cNvSpPr txBox="1"/>
          <p:nvPr/>
        </p:nvSpPr>
        <p:spPr>
          <a:xfrm>
            <a:off x="0" y="6402814"/>
            <a:ext cx="9144000" cy="338554"/>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https://www.cat.com/tr_TR/products/new/equipment/dozers/large-dozers/18582378.html</a:t>
            </a:r>
          </a:p>
        </p:txBody>
      </p:sp>
      <p:sp>
        <p:nvSpPr>
          <p:cNvPr id="2" name="Dikdörtgen 1">
            <a:extLst>
              <a:ext uri="{FF2B5EF4-FFF2-40B4-BE49-F238E27FC236}">
                <a16:creationId xmlns:a16="http://schemas.microsoft.com/office/drawing/2014/main" id="{D5237979-A73B-2F48-B8A3-CC768BDCC95D}"/>
              </a:ext>
            </a:extLst>
          </p:cNvPr>
          <p:cNvSpPr/>
          <p:nvPr/>
        </p:nvSpPr>
        <p:spPr>
          <a:xfrm>
            <a:off x="7236296" y="2780928"/>
            <a:ext cx="1544012"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 </a:t>
            </a:r>
            <a:endParaRPr lang="tr-TR" dirty="0">
              <a:cs typeface="Arial" panose="020B0604020202020204" pitchFamily="34" charset="0"/>
            </a:endParaRPr>
          </a:p>
        </p:txBody>
      </p:sp>
    </p:spTree>
    <p:extLst>
      <p:ext uri="{BB962C8B-B14F-4D97-AF65-F5344CB8AC3E}">
        <p14:creationId xmlns:p14="http://schemas.microsoft.com/office/powerpoint/2010/main" val="3732351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700808"/>
            <a:ext cx="8352928" cy="4392488"/>
          </a:xfrm>
        </p:spPr>
        <p:txBody>
          <a:bodyPr>
            <a:noAutofit/>
          </a:bodyPr>
          <a:lstStyle/>
          <a:p>
            <a:pPr marL="457200" indent="-457200" algn="just">
              <a:spcBef>
                <a:spcPts val="0"/>
              </a:spcBef>
              <a:buFont typeface="+mj-lt"/>
              <a:buAutoNum type="arabicPeriod" startAt="2"/>
            </a:pPr>
            <a:r>
              <a:rPr lang="tr-TR" sz="2400" dirty="0">
                <a:cs typeface="Arial" panose="020B0604020202020204" pitchFamily="34" charset="0"/>
              </a:rPr>
              <a:t>Greyderler</a:t>
            </a:r>
          </a:p>
          <a:p>
            <a:pPr marL="0" indent="0" algn="just">
              <a:spcBef>
                <a:spcPts val="0"/>
              </a:spcBef>
              <a:buNone/>
            </a:pPr>
            <a:r>
              <a:rPr lang="tr-TR" sz="2400" dirty="0">
                <a:cs typeface="Arial" panose="020B0604020202020204" pitchFamily="34" charset="0"/>
              </a:rPr>
              <a:t>Greyderler, makineli inşaatta kullanılan ince tesviye makineleridir. Bunlar yapım ve bakım greyderleri olmak üzere ikiye ayrılır:</a:t>
            </a:r>
          </a:p>
          <a:p>
            <a:pPr algn="just">
              <a:spcBef>
                <a:spcPts val="0"/>
              </a:spcBef>
              <a:buFont typeface="Wingdings" panose="05000000000000000000" pitchFamily="2" charset="2"/>
              <a:buChar char="Ø"/>
            </a:pPr>
            <a:r>
              <a:rPr lang="tr-TR" sz="2400" dirty="0">
                <a:cs typeface="Arial" panose="020B0604020202020204" pitchFamily="34" charset="0"/>
              </a:rPr>
              <a:t>Yapım greyderleri, dozerlerle kaba tesviyesi yapılarak açılan yolların ya da meydanların ince tesviyesi, şevlerin düzeltilmesi, üst yapı malzemelerinin karıştırılması ve serilmesi işlerinde kullanılır. </a:t>
            </a:r>
          </a:p>
          <a:p>
            <a:pPr algn="just">
              <a:spcBef>
                <a:spcPts val="0"/>
              </a:spcBef>
              <a:buFont typeface="Wingdings" panose="05000000000000000000" pitchFamily="2" charset="2"/>
              <a:buChar char="Ø"/>
            </a:pPr>
            <a:r>
              <a:rPr lang="tr-TR" sz="2400" dirty="0">
                <a:cs typeface="Arial" panose="020B0604020202020204" pitchFamily="34" charset="0"/>
              </a:rPr>
              <a:t>Bakım greyderleri, sadece yol bakım çalışmalarında yararlı olur.</a:t>
            </a:r>
          </a:p>
          <a:p>
            <a:pPr marL="0" indent="0" algn="just">
              <a:spcBef>
                <a:spcPts val="0"/>
              </a:spcBef>
              <a:buNone/>
            </a:pPr>
            <a:r>
              <a:rPr lang="tr-TR" sz="1400" dirty="0">
                <a:solidFill>
                  <a:schemeClr val="bg1">
                    <a:lumMod val="50000"/>
                  </a:schemeClr>
                </a:solidFill>
                <a:cs typeface="Arial" panose="020B0604020202020204" pitchFamily="34" charset="0"/>
              </a:rPr>
              <a:t>                                                                                                                                                                                    </a:t>
            </a:r>
            <a:endParaRPr lang="tr-TR" sz="1400" i="1"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B0AF6FC7-FC14-E940-BC58-DB5FE2D482C7}"/>
              </a:ext>
            </a:extLst>
          </p:cNvPr>
          <p:cNvSpPr/>
          <p:nvPr/>
        </p:nvSpPr>
        <p:spPr>
          <a:xfrm>
            <a:off x="7452320" y="6309320"/>
            <a:ext cx="1544012"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 </a:t>
            </a:r>
            <a:endParaRPr lang="tr-TR" dirty="0"/>
          </a:p>
        </p:txBody>
      </p:sp>
    </p:spTree>
    <p:extLst>
      <p:ext uri="{BB962C8B-B14F-4D97-AF65-F5344CB8AC3E}">
        <p14:creationId xmlns:p14="http://schemas.microsoft.com/office/powerpoint/2010/main" val="50343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3491880" y="165223"/>
            <a:ext cx="2005743" cy="461665"/>
          </a:xfrm>
          <a:prstGeom prst="rect">
            <a:avLst/>
          </a:prstGeom>
          <a:noFill/>
        </p:spPr>
        <p:txBody>
          <a:bodyPr wrap="square" rtlCol="0">
            <a:spAutoFit/>
          </a:bodyPr>
          <a:lstStyle/>
          <a:p>
            <a:pPr algn="ctr"/>
            <a:r>
              <a:rPr lang="tr-TR" sz="2400" dirty="0"/>
              <a:t>Greyderler</a:t>
            </a:r>
            <a:endParaRPr lang="tr-TR" dirty="0"/>
          </a:p>
        </p:txBody>
      </p:sp>
      <p:pic>
        <p:nvPicPr>
          <p:cNvPr id="3074" name="Picture 2" descr="http://s7d2.scene7.com/is/image/Caterpillar/CM20130809-62176-50363?$cc-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814" y="634967"/>
            <a:ext cx="7253586" cy="5440190"/>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5"/>
          <p:cNvSpPr txBox="1"/>
          <p:nvPr/>
        </p:nvSpPr>
        <p:spPr>
          <a:xfrm>
            <a:off x="323528" y="5877272"/>
            <a:ext cx="8424936" cy="584775"/>
          </a:xfrm>
          <a:prstGeom prst="rect">
            <a:avLst/>
          </a:prstGeom>
          <a:noFill/>
        </p:spPr>
        <p:txBody>
          <a:bodyPr wrap="square" rtlCol="0">
            <a:spAutoFit/>
          </a:bodyPr>
          <a:lstStyle/>
          <a:p>
            <a:pPr algn="ctr"/>
            <a:r>
              <a:rPr lang="tr-TR" sz="1600" i="1" dirty="0">
                <a:solidFill>
                  <a:schemeClr val="tx1">
                    <a:lumMod val="65000"/>
                    <a:lumOff val="35000"/>
                  </a:schemeClr>
                </a:solidFill>
              </a:rPr>
              <a:t>https://www.cat.com/tr_TR/products/new/equipment/motor-graders/m-series-motor-graders/18378188.html</a:t>
            </a:r>
          </a:p>
        </p:txBody>
      </p:sp>
    </p:spTree>
    <p:extLst>
      <p:ext uri="{BB962C8B-B14F-4D97-AF65-F5344CB8AC3E}">
        <p14:creationId xmlns:p14="http://schemas.microsoft.com/office/powerpoint/2010/main" val="1420035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155362"/>
            <a:ext cx="8352928" cy="5369982"/>
          </a:xfrm>
        </p:spPr>
        <p:txBody>
          <a:bodyPr>
            <a:noAutofit/>
          </a:bodyPr>
          <a:lstStyle/>
          <a:p>
            <a:pPr marL="457200" indent="-457200" algn="just">
              <a:spcBef>
                <a:spcPts val="0"/>
              </a:spcBef>
              <a:buFont typeface="+mj-lt"/>
              <a:buAutoNum type="arabicPeriod" startAt="3"/>
            </a:pPr>
            <a:r>
              <a:rPr lang="tr-TR" sz="2400" dirty="0">
                <a:cs typeface="Arial" panose="020B0604020202020204" pitchFamily="34" charset="0"/>
              </a:rPr>
              <a:t>Kompresörler ve Matkap Tabancaları</a:t>
            </a:r>
            <a:endParaRPr lang="tr-TR" sz="1400" i="1" dirty="0">
              <a:solidFill>
                <a:schemeClr val="bg1">
                  <a:lumMod val="50000"/>
                </a:schemeClr>
              </a:solidFill>
              <a:cs typeface="Arial" panose="020B0604020202020204" pitchFamily="34" charset="0"/>
            </a:endParaRPr>
          </a:p>
          <a:p>
            <a:pPr marL="0" indent="0" algn="just">
              <a:spcBef>
                <a:spcPts val="0"/>
              </a:spcBef>
              <a:buNone/>
            </a:pPr>
            <a:r>
              <a:rPr lang="tr-TR" sz="2400" dirty="0">
                <a:cs typeface="Arial" panose="020B0604020202020204" pitchFamily="34" charset="0"/>
              </a:rPr>
              <a:t>Kayalık arazi kesimlerinin düzenlenmesinde patlayıcı maddelerin yerleştirileceği lağım deliklerinin açılmasında basınçlı hava sağlayan kompresörler ve bunlarla birlikte çalışan matkap tabancalarından yararlanılır.</a:t>
            </a:r>
          </a:p>
          <a:p>
            <a:pPr algn="just">
              <a:spcBef>
                <a:spcPts val="0"/>
              </a:spcBef>
              <a:buFont typeface="Wingdings" panose="05000000000000000000" pitchFamily="2" charset="2"/>
              <a:buChar char="Ø"/>
            </a:pPr>
            <a:r>
              <a:rPr lang="tr-TR" sz="2400" dirty="0">
                <a:cs typeface="Arial" panose="020B0604020202020204" pitchFamily="34" charset="0"/>
              </a:rPr>
              <a:t>Kompresörler, basınçlı havanın sürekli olarak aynı düzeyde verilmesini sağlar, belirli basınçta hava oluştuktan sonra fazla gelen miktarı otomatik olarak dışarı atar ve kullanım sırasında eksilen havayı da hemen tamamlar.</a:t>
            </a:r>
          </a:p>
          <a:p>
            <a:pPr algn="just">
              <a:spcBef>
                <a:spcPts val="0"/>
              </a:spcBef>
              <a:buFont typeface="Wingdings" panose="05000000000000000000" pitchFamily="2" charset="2"/>
              <a:buChar char="Ø"/>
            </a:pPr>
            <a:r>
              <a:rPr lang="tr-TR" sz="2400" dirty="0">
                <a:cs typeface="Arial" panose="020B0604020202020204" pitchFamily="34" charset="0"/>
              </a:rPr>
              <a:t>Matkap tabancaları esas itibariyle bir kişi tarafından kullanılabilecek boyutta ve basınçlı hava ile çalışan darbeli bir delme aletidir.</a:t>
            </a:r>
          </a:p>
        </p:txBody>
      </p:sp>
      <p:sp>
        <p:nvSpPr>
          <p:cNvPr id="2" name="Dikdörtgen 1">
            <a:extLst>
              <a:ext uri="{FF2B5EF4-FFF2-40B4-BE49-F238E27FC236}">
                <a16:creationId xmlns:a16="http://schemas.microsoft.com/office/drawing/2014/main" id="{8BD8E767-75D9-A14A-81AF-61729334602B}"/>
              </a:ext>
            </a:extLst>
          </p:cNvPr>
          <p:cNvSpPr/>
          <p:nvPr/>
        </p:nvSpPr>
        <p:spPr>
          <a:xfrm>
            <a:off x="7452320" y="6340678"/>
            <a:ext cx="1544012" cy="369332"/>
          </a:xfrm>
          <a:prstGeom prst="rect">
            <a:avLst/>
          </a:prstGeom>
        </p:spPr>
        <p:txBody>
          <a:bodyPr wrap="none">
            <a:spAutoFit/>
          </a:bodyPr>
          <a:lstStyle/>
          <a:p>
            <a:r>
              <a:rPr lang="tr-TR"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3917085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646078"/>
            <a:ext cx="8352928" cy="4231194"/>
          </a:xfrm>
        </p:spPr>
        <p:txBody>
          <a:bodyPr>
            <a:noAutofit/>
          </a:bodyPr>
          <a:lstStyle/>
          <a:p>
            <a:pPr marL="457200" indent="-457200" algn="just">
              <a:spcBef>
                <a:spcPts val="0"/>
              </a:spcBef>
              <a:buFont typeface="+mj-lt"/>
              <a:buAutoNum type="arabicPeriod" startAt="4"/>
            </a:pPr>
            <a:r>
              <a:rPr lang="tr-TR" sz="2400" dirty="0">
                <a:cs typeface="Arial" panose="020B0604020202020204" pitchFamily="34" charset="0"/>
              </a:rPr>
              <a:t>Ekskavatörler </a:t>
            </a:r>
          </a:p>
          <a:p>
            <a:pPr marL="0" indent="0" algn="just">
              <a:spcBef>
                <a:spcPts val="0"/>
              </a:spcBef>
              <a:buNone/>
            </a:pPr>
            <a:r>
              <a:rPr lang="tr-TR" sz="2400" dirty="0">
                <a:cs typeface="Arial" panose="020B0604020202020204" pitchFamily="34" charset="0"/>
              </a:rPr>
              <a:t>Ekskavatörler genel olarak her çeşit zeminin kazılmasında ve kazılan materyalin taşıtlara yüklenmesinde kullanılan kablolu veya hidrolik sistemle donatılmış tesviye makineleridir. Yüksek verim sağlamaları, kullanım kolaylığı ve kepçenin daha hassas bir şekilde kontrol edilebilmesi olanaklarını sağladığı için ters ekskavatörlerin hidrolik tipleri yaygın bir şekilde kablolu tüplerin yerini almış bulunmaktadır.</a:t>
            </a:r>
          </a:p>
          <a:p>
            <a:pPr marL="0" indent="0" algn="just">
              <a:spcBef>
                <a:spcPts val="0"/>
              </a:spcBef>
              <a:buNone/>
            </a:pPr>
            <a:r>
              <a:rPr lang="tr-TR" sz="1400" dirty="0">
                <a:solidFill>
                  <a:schemeClr val="bg1">
                    <a:lumMod val="50000"/>
                  </a:schemeClr>
                </a:solidFill>
                <a:cs typeface="Arial" panose="020B0604020202020204" pitchFamily="34" charset="0"/>
              </a:rPr>
              <a:t>                                                                                                                                                                                    </a:t>
            </a:r>
            <a:endParaRPr lang="tr-TR" sz="2800" dirty="0">
              <a:cs typeface="Arial" panose="020B0604020202020204" pitchFamily="34" charset="0"/>
            </a:endParaRPr>
          </a:p>
          <a:p>
            <a:pPr marL="0" indent="0" algn="just">
              <a:spcBef>
                <a:spcPts val="0"/>
              </a:spcBef>
              <a:buNone/>
            </a:pPr>
            <a:endParaRPr lang="tr-TR" sz="1400" i="1"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53468C2C-03BD-BC4D-B53C-F598489CD18D}"/>
              </a:ext>
            </a:extLst>
          </p:cNvPr>
          <p:cNvSpPr/>
          <p:nvPr/>
        </p:nvSpPr>
        <p:spPr>
          <a:xfrm>
            <a:off x="7481174" y="6309320"/>
            <a:ext cx="1433406" cy="369332"/>
          </a:xfrm>
          <a:prstGeom prst="rect">
            <a:avLst/>
          </a:prstGeom>
        </p:spPr>
        <p:txBody>
          <a:bodyPr wrap="none">
            <a:spAutoFit/>
          </a:bodyPr>
          <a:lstStyle/>
          <a:p>
            <a:pPr algn="just"/>
            <a:r>
              <a:rPr lang="tr-TR" i="1" dirty="0">
                <a:solidFill>
                  <a:schemeClr val="bg1">
                    <a:lumMod val="50000"/>
                  </a:schemeClr>
                </a:solidFill>
                <a:cs typeface="Arial" panose="020B0604020202020204" pitchFamily="34" charset="0"/>
              </a:rPr>
              <a:t>(Seçkin 2003)</a:t>
            </a:r>
            <a:endParaRPr lang="tr-TR" i="1" dirty="0">
              <a:cs typeface="Arial" panose="020B0604020202020204" pitchFamily="34" charset="0"/>
            </a:endParaRPr>
          </a:p>
        </p:txBody>
      </p:sp>
    </p:spTree>
    <p:extLst>
      <p:ext uri="{BB962C8B-B14F-4D97-AF65-F5344CB8AC3E}">
        <p14:creationId xmlns:p14="http://schemas.microsoft.com/office/powerpoint/2010/main" val="39536967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712</Words>
  <Application>Microsoft Office PowerPoint</Application>
  <PresentationFormat>Ekran Gösterisi (4:3)</PresentationFormat>
  <Paragraphs>69</Paragraphs>
  <Slides>16</Slides>
  <Notes>5</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2019-12-05T10:40:45Z</dcterms:modified>
</cp:coreProperties>
</file>