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6">
  <p:sldMasterIdLst>
    <p:sldMasterId id="2147483660" r:id="rId1"/>
    <p:sldMasterId id="2147483673" r:id="rId2"/>
    <p:sldMasterId id="2147483690" r:id="rId3"/>
  </p:sldMasterIdLst>
  <p:notesMasterIdLst>
    <p:notesMasterId r:id="rId20"/>
  </p:notesMasterIdLst>
  <p:sldIdLst>
    <p:sldId id="1082" r:id="rId4"/>
    <p:sldId id="1091" r:id="rId5"/>
    <p:sldId id="1092" r:id="rId6"/>
    <p:sldId id="1093" r:id="rId7"/>
    <p:sldId id="1094" r:id="rId8"/>
    <p:sldId id="1095" r:id="rId9"/>
    <p:sldId id="1098" r:id="rId10"/>
    <p:sldId id="1099" r:id="rId11"/>
    <p:sldId id="1100" r:id="rId12"/>
    <p:sldId id="1101" r:id="rId13"/>
    <p:sldId id="1102" r:id="rId14"/>
    <p:sldId id="1103" r:id="rId15"/>
    <p:sldId id="1104" r:id="rId16"/>
    <p:sldId id="1105" r:id="rId17"/>
    <p:sldId id="1106" r:id="rId18"/>
    <p:sldId id="1107" r:id="rId19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7176C"/>
    <a:srgbClr val="46166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Orta Stil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Orta Stil 2 - Vurgu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Orta Stil 2 - Vurgu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D5ABB26-0587-4C30-8999-92F81FD0307C}" styleName="Stil Yok, Kılavuz Yok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E3FDE45-AF77-4B5C-9715-49D594BDF05E}" styleName="Açık Stil 1 - Vurgu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5940675A-B579-460E-94D1-54222C63F5DA}" styleName="Stil Yok, Tablo Kılavuz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7164" autoAdjust="0"/>
    <p:restoredTop sz="91471" autoAdjust="0"/>
  </p:normalViewPr>
  <p:slideViewPr>
    <p:cSldViewPr snapToGrid="0">
      <p:cViewPr>
        <p:scale>
          <a:sx n="100" d="100"/>
          <a:sy n="100" d="100"/>
        </p:scale>
        <p:origin x="-1944" y="-234"/>
      </p:cViewPr>
      <p:guideLst>
        <p:guide orient="horz" pos="2160"/>
        <p:guide pos="2880"/>
      </p:guideLst>
    </p:cSldViewPr>
  </p:slideViewPr>
  <p:notesTextViewPr>
    <p:cViewPr>
      <p:scale>
        <a:sx n="66" d="100"/>
        <a:sy n="66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howGuides="1">
      <p:cViewPr varScale="1">
        <p:scale>
          <a:sx n="61" d="100"/>
          <a:sy n="61" d="100"/>
        </p:scale>
        <p:origin x="3378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3" Type="http://schemas.openxmlformats.org/officeDocument/2006/relationships/slideMaster" Target="slideMasters/slideMaster3.xml"/><Relationship Id="rId21" Type="http://schemas.openxmlformats.org/officeDocument/2006/relationships/presProps" Target="presProps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tableStyles" Target="tableStyle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theme" Target="theme/theme1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F88CA5-4B52-431F-9D0B-7834703D4155}" type="datetimeFigureOut">
              <a:rPr lang="en-US" smtClean="0"/>
              <a:pPr/>
              <a:t>4/11/2020</a:t>
            </a:fld>
            <a:endParaRPr lang="en-US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41425"/>
            <a:ext cx="44672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85FB67-13BD-4A07-A42B-F2DDB568A1B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252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C2E16-D5DA-4D9C-92CB-3D0DDCA7AE5C}" type="datetime1">
              <a:rPr lang="en-US" smtClean="0"/>
              <a:pPr/>
              <a:t>4/11/2020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37714002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021E8-F963-4E7B-98CE-B76E5E287BD9}" type="datetime1">
              <a:rPr lang="en-US" smtClean="0"/>
              <a:pPr/>
              <a:t>4/11/2020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73875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3"/>
            <a:ext cx="1828800" cy="5410199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71BD1-7858-4A7D-AB54-A4451F562A85}" type="datetime1">
              <a:rPr lang="en-US" smtClean="0"/>
              <a:pPr/>
              <a:t>4/11/2020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66878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/>
          </p:nvPr>
        </p:nvSpPr>
        <p:spPr>
          <a:xfrm>
            <a:off x="1066800" y="304800"/>
            <a:ext cx="7543800" cy="57912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3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24DB031-92E8-45A5-8D15-81850C813C05}" type="slidenum">
              <a:rPr lang="tr-TR" altLang="tr-TR"/>
              <a:pPr/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50717126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093B4-1CC8-466C-AC69-8C4EAAC07B96}" type="datetime1">
              <a:rPr lang="en-US" smtClean="0"/>
              <a:pPr/>
              <a:t>4/11/2020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83248083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0254B-BB82-4C80-A262-98BD5C0B4A90}" type="datetime1">
              <a:rPr lang="en-US" smtClean="0"/>
              <a:pPr/>
              <a:t>4/11/2020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8757136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5400" b="0" cap="all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55901-25EF-4B6B-8217-40AE73B567A5}" type="datetime1">
              <a:rPr lang="en-US" smtClean="0"/>
              <a:pPr/>
              <a:t>4/11/2020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261986849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8C9F5-99EE-46C1-925D-08171F3997F5}" type="datetime1">
              <a:rPr lang="en-US" smtClean="0"/>
              <a:pPr/>
              <a:t>4/11/2020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8348045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CB38C-929A-4885-8B3A-FB2E643FA28D}" type="datetime1">
              <a:rPr lang="en-US" smtClean="0"/>
              <a:pPr/>
              <a:t>4/11/2020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1492942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3DAA0-B6AA-4ACD-9FB1-17185E43A90D}" type="datetime1">
              <a:rPr lang="en-US" smtClean="0"/>
              <a:pPr/>
              <a:t>4/11/2020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7469024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7F1EA-F52B-42F5-8478-0AF9BFD7E958}" type="datetime1">
              <a:rPr lang="en-US" smtClean="0"/>
              <a:pPr/>
              <a:t>4/11/2020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747553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211488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2"/>
            <a:ext cx="4594934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2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9E4876-F515-4632-ACBF-711C6699D7F1}" type="datetime1">
              <a:rPr lang="en-US" smtClean="0"/>
              <a:pPr/>
              <a:t>4/11/2020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1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4544585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simgeyi tıklatın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930EE-5137-4864-99E0-78D0AA38347E}" type="datetime1">
              <a:rPr lang="en-US" smtClean="0"/>
              <a:pPr/>
              <a:t>4/11/2020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8547969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DF37A8-D33E-4B0E-8235-475DB97D5147}" type="datetime1">
              <a:rPr lang="en-US" smtClean="0"/>
              <a:pPr/>
              <a:t>4/11/2020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3643762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3"/>
            <a:ext cx="1828800" cy="5410199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E96E1F-70EC-4C9F-84B9-309ABB33F145}" type="datetime1">
              <a:rPr lang="en-US" smtClean="0"/>
              <a:pPr/>
              <a:t>4/11/2020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7974391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/>
          </p:nvPr>
        </p:nvSpPr>
        <p:spPr>
          <a:xfrm>
            <a:off x="457200" y="277813"/>
            <a:ext cx="8229600" cy="5853112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3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2F65B9-AF3F-4168-8F3A-EA905B549768}" type="datetime1">
              <a:rPr lang="en-US" smtClean="0"/>
              <a:pPr>
                <a:defRPr/>
              </a:pPr>
              <a:t>4/11/2020</a:t>
            </a:fld>
            <a:endParaRPr lang="tr-TR"/>
          </a:p>
        </p:txBody>
      </p:sp>
      <p:sp>
        <p:nvSpPr>
          <p:cNvPr id="4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5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CC9CEF-1B2B-47A9-B112-A53E035B6F79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1206933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Başlık, Metin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sz="half" idx="1"/>
          </p:nvPr>
        </p:nvSpPr>
        <p:spPr>
          <a:xfrm>
            <a:off x="457200" y="1600202"/>
            <a:ext cx="4038600" cy="4530725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30725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D7AFE2-252A-473E-B74B-445E14A41A1C}" type="datetime1">
              <a:rPr lang="en-US" smtClean="0"/>
              <a:pPr>
                <a:defRPr/>
              </a:pPr>
              <a:t>4/11/2020</a:t>
            </a:fld>
            <a:endParaRPr lang="tr-TR"/>
          </a:p>
        </p:txBody>
      </p:sp>
      <p:sp>
        <p:nvSpPr>
          <p:cNvPr id="6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9C2CDE-511F-4CCA-A6CE-70569E99ECA7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5389097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Başlık ve Tab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Tablo Yer Tutucusu 2"/>
          <p:cNvSpPr>
            <a:spLocks noGrp="1"/>
          </p:cNvSpPr>
          <p:nvPr>
            <p:ph type="tbl" idx="1"/>
          </p:nvPr>
        </p:nvSpPr>
        <p:spPr>
          <a:xfrm>
            <a:off x="457200" y="1600202"/>
            <a:ext cx="8229600" cy="4530725"/>
          </a:xfrm>
        </p:spPr>
        <p:txBody>
          <a:bodyPr/>
          <a:lstStyle/>
          <a:p>
            <a:pPr lvl="0"/>
            <a:r>
              <a:rPr lang="tr-TR" noProof="0"/>
              <a:t>Tablo eklemek için simgeyi tıklatın</a:t>
            </a:r>
          </a:p>
        </p:txBody>
      </p:sp>
      <p:sp>
        <p:nvSpPr>
          <p:cNvPr id="4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24C5B5-B0BC-4A99-9668-7AA50979CB18}" type="datetime1">
              <a:rPr lang="en-US" smtClean="0"/>
              <a:pPr>
                <a:defRPr/>
              </a:pPr>
              <a:t>4/11/2020</a:t>
            </a:fld>
            <a:endParaRPr lang="tr-TR"/>
          </a:p>
        </p:txBody>
      </p:sp>
      <p:sp>
        <p:nvSpPr>
          <p:cNvPr id="5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694B09-DDCA-463B-A0FD-225071502900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7452489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Başlık, 4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 sz="quarter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457200" y="1600202"/>
            <a:ext cx="4038600" cy="2189163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quarter" idx="2"/>
          </p:nvPr>
        </p:nvSpPr>
        <p:spPr>
          <a:xfrm>
            <a:off x="4648200" y="1600202"/>
            <a:ext cx="4038600" cy="2189163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İçerik Yer Tutucusu 4"/>
          <p:cNvSpPr>
            <a:spLocks noGrp="1"/>
          </p:cNvSpPr>
          <p:nvPr>
            <p:ph sz="quarter" idx="3"/>
          </p:nvPr>
        </p:nvSpPr>
        <p:spPr>
          <a:xfrm>
            <a:off x="457200" y="3941763"/>
            <a:ext cx="4038600" cy="2189162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8200" y="3941763"/>
            <a:ext cx="4038600" cy="2189162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B4A527-8F12-4586-8896-F9A7002F02D4}" type="datetime1">
              <a:rPr lang="en-US" smtClean="0"/>
              <a:pPr>
                <a:defRPr/>
              </a:pPr>
              <a:t>4/11/2020</a:t>
            </a:fld>
            <a:endParaRPr lang="tr-TR"/>
          </a:p>
        </p:txBody>
      </p:sp>
      <p:sp>
        <p:nvSpPr>
          <p:cNvPr id="8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9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FE3CA1-1F67-46BC-B6F2-EBF60CBDD860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7563434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Metin Yer Tutucusu 11"/>
          <p:cNvSpPr>
            <a:spLocks noGrp="1"/>
          </p:cNvSpPr>
          <p:nvPr>
            <p:ph idx="1"/>
          </p:nvPr>
        </p:nvSpPr>
        <p:spPr>
          <a:xfrm>
            <a:off x="410935" y="1299507"/>
            <a:ext cx="7886700" cy="1179054"/>
          </a:xfrm>
          <a:prstGeom prst="rect">
            <a:avLst/>
          </a:prstGeom>
        </p:spPr>
        <p:txBody>
          <a:bodyPr rIns="0" anchor="b" anchorCtr="0">
            <a:noAutofit/>
          </a:bodyPr>
          <a:lstStyle>
            <a:lvl1pPr marL="0" indent="0" algn="l">
              <a:buNone/>
              <a:defRPr sz="2000" b="0" i="0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tr-TR" noProof="0" smtClean="0"/>
              <a:t>Asıl metin stillerini düzenle</a:t>
            </a:r>
          </a:p>
        </p:txBody>
      </p:sp>
      <p:sp>
        <p:nvSpPr>
          <p:cNvPr id="9" name="Başlık Yer Tutucusu 10"/>
          <p:cNvSpPr>
            <a:spLocks noGrp="1"/>
          </p:cNvSpPr>
          <p:nvPr>
            <p:ph type="title"/>
          </p:nvPr>
        </p:nvSpPr>
        <p:spPr>
          <a:xfrm>
            <a:off x="410935" y="370117"/>
            <a:ext cx="7886700" cy="673965"/>
          </a:xfrm>
          <a:prstGeom prst="rect">
            <a:avLst/>
          </a:prstGeom>
        </p:spPr>
        <p:txBody>
          <a:bodyPr rIns="0" anchor="b" anchorCtr="0">
            <a:normAutofit/>
          </a:bodyPr>
          <a:lstStyle>
            <a:lvl1pPr>
              <a:defRPr sz="2400"/>
            </a:lvl1pPr>
          </a:lstStyle>
          <a:p>
            <a:pPr lvl="0"/>
            <a:r>
              <a:rPr lang="tr-TR" smtClean="0"/>
              <a:t>Asıl başlık stili için tıklatın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3627385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Özel Dü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54219885"/>
      </p:ext>
    </p:extLst>
  </p:cSld>
  <p:clrMapOvr>
    <a:masterClrMapping/>
  </p:clrMapOvr>
  <p:hf sldNum="0" hd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5400" b="0" cap="all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12512-3B4A-4C0D-950D-6FFEACF07EB0}" type="datetime1">
              <a:rPr lang="en-US" smtClean="0"/>
              <a:pPr/>
              <a:t>4/11/2020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80110625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913B4-353A-43F0-919E-C9E766A5124A}" type="datetime1">
              <a:rPr lang="en-US" smtClean="0"/>
              <a:pPr/>
              <a:t>4/11/2020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7470824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744501" y="51739"/>
            <a:ext cx="7654996" cy="513080"/>
          </a:xfrm>
          <a:prstGeom prst="rect">
            <a:avLst/>
          </a:prstGeom>
        </p:spPr>
        <p:txBody>
          <a:bodyPr lIns="0" tIns="0" rIns="0" bIns="0"/>
          <a:lstStyle>
            <a:lvl1pPr>
              <a:defRPr sz="3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69320" y="1357782"/>
            <a:ext cx="4191000" cy="3683000"/>
          </a:xfrm>
          <a:prstGeom prst="rect">
            <a:avLst/>
          </a:prstGeom>
        </p:spPr>
        <p:txBody>
          <a:bodyPr lIns="0" tIns="0" rIns="0" bIns="0"/>
          <a:lstStyle>
            <a:lvl1pPr>
              <a:defRPr sz="20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4/11/2020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056008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19078-E88E-432E-B463-E382E09B18DC}" type="datetime1">
              <a:rPr lang="en-US" smtClean="0"/>
              <a:pPr/>
              <a:t>4/11/2020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26643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F88A8-F742-4F69-A35B-1B28FBF07202}" type="datetime1">
              <a:rPr lang="en-US" smtClean="0"/>
              <a:pPr/>
              <a:t>4/11/2020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43776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C0540-C812-4A10-A4A2-8F2918206376}" type="datetime1">
              <a:rPr lang="en-US" smtClean="0"/>
              <a:pPr/>
              <a:t>4/11/2020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46229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0DDDF-7A43-4041-A150-A5265DD17B5B}" type="datetime1">
              <a:rPr lang="en-US" smtClean="0"/>
              <a:pPr/>
              <a:t>4/11/2020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38819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2"/>
            <a:ext cx="4594934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2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B923B-C384-40AA-8590-01472514B94D}" type="datetime1">
              <a:rPr lang="en-US" smtClean="0"/>
              <a:pPr/>
              <a:t>4/11/2020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1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943253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simgeyi tıklatın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10B27-1C63-4458-A0DE-D05A3D5ED342}" type="datetime1">
              <a:rPr lang="en-US" smtClean="0"/>
              <a:pPr/>
              <a:t>4/11/2020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82204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slideLayout" Target="../slideLayouts/slideLayout25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6" Type="http://schemas.openxmlformats.org/officeDocument/2006/relationships/theme" Target="../theme/theme2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slideLayout" Target="../slideLayouts/slideLayout26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0.xml"/><Relationship Id="rId2" Type="http://schemas.openxmlformats.org/officeDocument/2006/relationships/slideLayout" Target="../slideLayouts/slideLayout29.xml"/><Relationship Id="rId1" Type="http://schemas.openxmlformats.org/officeDocument/2006/relationships/slideLayout" Target="../slideLayouts/slideLayout28.xml"/><Relationship Id="rId6" Type="http://schemas.openxmlformats.org/officeDocument/2006/relationships/image" Target="../media/image2.jpeg"/><Relationship Id="rId5" Type="http://schemas.openxmlformats.org/officeDocument/2006/relationships/theme" Target="../theme/theme3.xml"/><Relationship Id="rId4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D5BA3AE7-9ECF-44E5-AA35-A658ADA8F751}" type="datetime1">
              <a:rPr lang="en-US" smtClean="0"/>
              <a:pPr/>
              <a:t>4/11/2020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8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7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450E119D-8EDB-4D0A-AB54-479909DD9FB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6328270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89" r:id="rId12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6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39369955-C8A4-4023-9F6B-3A82C0FA9480}" type="datetime1">
              <a:rPr lang="en-US" smtClean="0"/>
              <a:pPr/>
              <a:t>4/11/2020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8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7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9417297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  <p:sldLayoutId id="2147483686" r:id="rId13"/>
    <p:sldLayoutId id="2147483687" r:id="rId14"/>
    <p:sldLayoutId id="2147483688" r:id="rId15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6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Resim 6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"/>
            <a:ext cx="9144000" cy="6856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570280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6" r:id="rId3"/>
    <p:sldLayoutId id="2147483697" r:id="rId4"/>
  </p:sldLayoutIdLst>
  <p:hf sldNum="0" hdr="0" dt="0"/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lang="tr-TR" sz="2000" b="1" kern="1200" dirty="0">
          <a:solidFill>
            <a:srgbClr val="160093"/>
          </a:solidFill>
          <a:latin typeface="Arial"/>
          <a:ea typeface="ＭＳ Ｐゴシック" charset="0"/>
          <a:cs typeface="Arial"/>
        </a:defRPr>
      </a:lvl1pPr>
      <a:lvl2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2pPr>
      <a:lvl3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3pPr>
      <a:lvl4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4pPr>
      <a:lvl5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5pPr>
      <a:lvl6pPr marL="4572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6pPr>
      <a:lvl7pPr marL="9144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7pPr>
      <a:lvl8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8pPr>
      <a:lvl9pPr marL="1828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9pPr>
    </p:titleStyle>
    <p:bodyStyle>
      <a:lvl1pPr marL="228600" indent="-228600" algn="l" rtl="0" eaLnBrk="1" fontAlgn="base" hangingPunct="1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Dikdörtgen 13"/>
          <p:cNvSpPr/>
          <p:nvPr/>
        </p:nvSpPr>
        <p:spPr>
          <a:xfrm>
            <a:off x="503198" y="1533155"/>
            <a:ext cx="8137603" cy="17666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endParaRPr lang="tr-TR" sz="32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GGY 448</a:t>
            </a: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Toplu Yapı ve Taşınmaz Yönetimi</a:t>
            </a:r>
          </a:p>
        </p:txBody>
      </p:sp>
      <p:sp>
        <p:nvSpPr>
          <p:cNvPr id="13" name="Dikdörtgen 12"/>
          <p:cNvSpPr/>
          <p:nvPr/>
        </p:nvSpPr>
        <p:spPr>
          <a:xfrm>
            <a:off x="868100" y="4393802"/>
            <a:ext cx="7558269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tr-TR" sz="1600" b="1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Dr.H.</a:t>
            </a:r>
            <a:r>
              <a:rPr lang="tr-TR" sz="1600" b="1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Murat ÇEKİCİ</a:t>
            </a:r>
            <a:endParaRPr lang="tr-TR" sz="1600" b="1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43516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555585" y="1840374"/>
            <a:ext cx="8148576" cy="3200407"/>
          </a:xfrm>
        </p:spPr>
        <p:txBody>
          <a:bodyPr/>
          <a:lstStyle/>
          <a:p>
            <a:pPr marL="0" indent="0">
              <a:buNone/>
            </a:pPr>
            <a:r>
              <a:rPr lang="tr-TR" b="1" dirty="0"/>
              <a:t>5. </a:t>
            </a:r>
            <a:r>
              <a:rPr lang="tr-TR" b="1" dirty="0" smtClean="0"/>
              <a:t>Dolaşım</a:t>
            </a:r>
            <a:r>
              <a:rPr lang="tr-TR" b="1" dirty="0"/>
              <a:t>: </a:t>
            </a:r>
            <a:r>
              <a:rPr lang="tr-TR" dirty="0"/>
              <a:t>Toplu </a:t>
            </a:r>
            <a:r>
              <a:rPr lang="tr-TR" dirty="0" smtClean="0"/>
              <a:t>taşıma</a:t>
            </a:r>
            <a:r>
              <a:rPr lang="tr-TR" dirty="0"/>
              <a:t>, özel arabalar, yayalar ve bisikletliler gibi tüm yol kullanıcıları arasında, birbirinin hareket kabiliyetini ve </a:t>
            </a:r>
            <a:r>
              <a:rPr lang="tr-TR" dirty="0" smtClean="0"/>
              <a:t>dolaşım </a:t>
            </a:r>
            <a:r>
              <a:rPr lang="tr-TR" dirty="0"/>
              <a:t>özgürlüğünü kısıtlamayan uyumlu bir düzenin sağlanması, </a:t>
            </a:r>
          </a:p>
          <a:p>
            <a:pPr marL="0" indent="0">
              <a:buNone/>
            </a:pPr>
            <a:r>
              <a:rPr lang="tr-TR" b="1" dirty="0"/>
              <a:t>6. Sağlık: </a:t>
            </a:r>
            <a:r>
              <a:rPr lang="tr-TR" dirty="0"/>
              <a:t>Beden ve ruh sağlığının korunmasına yardımcı çevrenin ve </a:t>
            </a:r>
            <a:r>
              <a:rPr lang="tr-TR" dirty="0" smtClean="0"/>
              <a:t>koşulların </a:t>
            </a:r>
            <a:r>
              <a:rPr lang="tr-TR" dirty="0"/>
              <a:t>sağlanması, </a:t>
            </a:r>
          </a:p>
          <a:p>
            <a:pPr marL="0" indent="0">
              <a:buNone/>
            </a:pPr>
            <a:r>
              <a:rPr lang="tr-TR" b="1" dirty="0"/>
              <a:t>7. Spor ve Dinlence: </a:t>
            </a:r>
            <a:r>
              <a:rPr lang="tr-TR" dirty="0" smtClean="0"/>
              <a:t>Yaş, </a:t>
            </a:r>
            <a:r>
              <a:rPr lang="tr-TR" dirty="0"/>
              <a:t>yetenek ve gelir durumu ne olursa olsun her birey için spor ve </a:t>
            </a:r>
            <a:r>
              <a:rPr lang="tr-TR" dirty="0" smtClean="0"/>
              <a:t>boş </a:t>
            </a:r>
            <a:r>
              <a:rPr lang="tr-TR" dirty="0"/>
              <a:t>vakitlerini de değerlendirebileceği olanakların sağlanması, </a:t>
            </a:r>
          </a:p>
          <a:p>
            <a:pPr marL="0" indent="0">
              <a:buNone/>
            </a:pPr>
            <a:r>
              <a:rPr lang="tr-TR" b="1" dirty="0"/>
              <a:t>8. Kültürler Arası </a:t>
            </a:r>
            <a:r>
              <a:rPr lang="tr-TR" b="1" dirty="0" smtClean="0"/>
              <a:t>Kaynaşma</a:t>
            </a:r>
            <a:r>
              <a:rPr lang="tr-TR" b="1" dirty="0"/>
              <a:t>: </a:t>
            </a:r>
            <a:r>
              <a:rPr lang="tr-TR" dirty="0" smtClean="0"/>
              <a:t>Geçmişten </a:t>
            </a:r>
            <a:r>
              <a:rPr lang="tr-TR" dirty="0"/>
              <a:t>günümüze, farklı kültürel ve etnik yapıları barındıran toplulukların </a:t>
            </a:r>
            <a:r>
              <a:rPr lang="tr-TR" dirty="0" smtClean="0"/>
              <a:t>barış </a:t>
            </a:r>
            <a:r>
              <a:rPr lang="tr-TR" dirty="0"/>
              <a:t>içinde </a:t>
            </a:r>
            <a:r>
              <a:rPr lang="tr-TR" dirty="0" smtClean="0"/>
              <a:t>yaşamalarının </a:t>
            </a:r>
            <a:r>
              <a:rPr lang="tr-TR" dirty="0"/>
              <a:t>sağlanması, </a:t>
            </a: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5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9434838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05114" y="1736202"/>
            <a:ext cx="8102278" cy="3304579"/>
          </a:xfrm>
        </p:spPr>
        <p:txBody>
          <a:bodyPr/>
          <a:lstStyle/>
          <a:p>
            <a:pPr marL="0" indent="0">
              <a:buNone/>
            </a:pPr>
            <a:r>
              <a:rPr lang="tr-TR" b="1" dirty="0"/>
              <a:t>9. Kaliteli Bir Mimari ve Fiziksel Çevre: </a:t>
            </a:r>
            <a:r>
              <a:rPr lang="tr-TR" dirty="0"/>
              <a:t>Tarihi yapı mirasının duyarlı bir biçimde restorasyonu ve nitelikli </a:t>
            </a:r>
            <a:r>
              <a:rPr lang="tr-TR" dirty="0" smtClean="0"/>
              <a:t>çağdaş </a:t>
            </a:r>
            <a:r>
              <a:rPr lang="tr-TR" dirty="0"/>
              <a:t>mimarinin uygulanmasıyla, uyumlu ve güzel fiziksel mekânların yaratılması, </a:t>
            </a:r>
            <a:endParaRPr lang="tr-TR" dirty="0" smtClean="0"/>
          </a:p>
          <a:p>
            <a:pPr marL="0" indent="0">
              <a:buNone/>
            </a:pPr>
            <a:r>
              <a:rPr lang="tr-TR" b="1" dirty="0"/>
              <a:t>1</a:t>
            </a:r>
            <a:r>
              <a:rPr lang="tr-TR" b="1" dirty="0" smtClean="0"/>
              <a:t>0</a:t>
            </a:r>
            <a:r>
              <a:rPr lang="tr-TR" b="1" dirty="0"/>
              <a:t>. </a:t>
            </a:r>
            <a:r>
              <a:rPr lang="tr-TR" b="1" dirty="0" smtClean="0"/>
              <a:t>İşlevlerin </a:t>
            </a:r>
            <a:r>
              <a:rPr lang="tr-TR" b="1" dirty="0"/>
              <a:t>Uyumu: </a:t>
            </a:r>
            <a:r>
              <a:rPr lang="tr-TR" dirty="0" smtClean="0"/>
              <a:t>Yaşama</a:t>
            </a:r>
            <a:r>
              <a:rPr lang="tr-TR" dirty="0"/>
              <a:t>, çalıma, seyahat </a:t>
            </a:r>
            <a:r>
              <a:rPr lang="tr-TR" dirty="0" smtClean="0"/>
              <a:t>işlevleri </a:t>
            </a:r>
            <a:r>
              <a:rPr lang="tr-TR" dirty="0"/>
              <a:t>ve sosyal aktivitelerin olabildiğince birbiriyle ilintili olmasının sağlanması, </a:t>
            </a:r>
          </a:p>
          <a:p>
            <a:pPr marL="0" indent="0">
              <a:buNone/>
            </a:pPr>
            <a:r>
              <a:rPr lang="tr-TR" b="1" dirty="0"/>
              <a:t>11. Katılım: </a:t>
            </a:r>
            <a:r>
              <a:rPr lang="tr-TR" dirty="0"/>
              <a:t>Çoğulcu demokrasilerde, kurum ve kurulular arasındaki </a:t>
            </a:r>
            <a:r>
              <a:rPr lang="tr-TR" dirty="0" smtClean="0"/>
              <a:t>dayanışmanın </a:t>
            </a:r>
            <a:r>
              <a:rPr lang="tr-TR" dirty="0"/>
              <a:t>esas olduğu kent yönetimlerinde, gereksiz bürokrasiden arındırma, </a:t>
            </a:r>
            <a:r>
              <a:rPr lang="tr-TR" dirty="0" smtClean="0"/>
              <a:t>yardımlaşma </a:t>
            </a:r>
            <a:r>
              <a:rPr lang="tr-TR" dirty="0"/>
              <a:t>ve bilgilendirme ilkelerinin sağlanması, </a:t>
            </a:r>
          </a:p>
          <a:p>
            <a:pPr marL="0" indent="0">
              <a:buNone/>
            </a:pPr>
            <a:r>
              <a:rPr lang="tr-TR" b="1" dirty="0"/>
              <a:t>12. Ekonomik Kalkınma: </a:t>
            </a:r>
            <a:r>
              <a:rPr lang="tr-TR" dirty="0"/>
              <a:t>Kararlı ve aydın yapıdaki tüm yerel yönetimlerin doğrudan veya dolaylı olarak ekonomik kalkınmaya katkı konusunda sorumluluk sahibi olması, </a:t>
            </a: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5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7629140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97710" y="1782500"/>
            <a:ext cx="7801337" cy="3258281"/>
          </a:xfrm>
        </p:spPr>
        <p:txBody>
          <a:bodyPr/>
          <a:lstStyle/>
          <a:p>
            <a:pPr marL="0" indent="0">
              <a:buNone/>
            </a:pPr>
            <a:r>
              <a:rPr lang="tr-TR" b="1" dirty="0"/>
              <a:t>13. Sürdürülebilir Kalkınma: </a:t>
            </a:r>
            <a:r>
              <a:rPr lang="tr-TR" dirty="0"/>
              <a:t>Yerel yönetimlerce ekonomik kalkınma ile çevrenin korunması ilkeleri arasında </a:t>
            </a:r>
            <a:r>
              <a:rPr lang="tr-TR" dirty="0" smtClean="0"/>
              <a:t>uzlaşmanın </a:t>
            </a:r>
            <a:r>
              <a:rPr lang="tr-TR" dirty="0"/>
              <a:t>sağlanması </a:t>
            </a:r>
          </a:p>
          <a:p>
            <a:pPr marL="0" indent="0">
              <a:buNone/>
            </a:pPr>
            <a:r>
              <a:rPr lang="tr-TR" b="1" dirty="0" smtClean="0"/>
              <a:t>14</a:t>
            </a:r>
            <a:r>
              <a:rPr lang="tr-TR" b="1" dirty="0"/>
              <a:t>. Mal ve Hizmetler: </a:t>
            </a:r>
            <a:r>
              <a:rPr lang="tr-TR" dirty="0" smtClean="0"/>
              <a:t>Erişilebilir</a:t>
            </a:r>
            <a:r>
              <a:rPr lang="tr-TR" dirty="0"/>
              <a:t>, kapsamlı, kaliteli mal ve hizmet sunumunun yerel yönetimi, özel sektör ya da her ikisinin ortaklığıyla sağlanması, </a:t>
            </a:r>
          </a:p>
          <a:p>
            <a:pPr marL="0" indent="0">
              <a:buNone/>
            </a:pPr>
            <a:r>
              <a:rPr lang="tr-TR" b="1" dirty="0"/>
              <a:t>15. Doğal Zenginlikler ve Kaynaklar: </a:t>
            </a:r>
            <a:r>
              <a:rPr lang="tr-TR" dirty="0"/>
              <a:t>Yerel doğal kaynak ve değerlerin, yerel yönetimlerce akılcı, dikkatli, verimli ve adil bir biçimde, beldede </a:t>
            </a:r>
            <a:r>
              <a:rPr lang="tr-TR" dirty="0" smtClean="0"/>
              <a:t>yaşayanların </a:t>
            </a:r>
            <a:r>
              <a:rPr lang="tr-TR" dirty="0"/>
              <a:t>yararı gözetilerek korunması ve idaresi, </a:t>
            </a:r>
          </a:p>
          <a:p>
            <a:pPr marL="0" indent="0">
              <a:buNone/>
            </a:pPr>
            <a:r>
              <a:rPr lang="tr-TR" b="1" dirty="0"/>
              <a:t>16. </a:t>
            </a:r>
            <a:r>
              <a:rPr lang="tr-TR" b="1" dirty="0" smtClean="0"/>
              <a:t>Kişisel </a:t>
            </a:r>
            <a:r>
              <a:rPr lang="tr-TR" b="1" dirty="0"/>
              <a:t>Bütünlük: </a:t>
            </a:r>
            <a:r>
              <a:rPr lang="tr-TR" dirty="0"/>
              <a:t>Bireyin sosyal, kültürel, ahlaki ve ruhsal </a:t>
            </a:r>
            <a:r>
              <a:rPr lang="tr-TR" dirty="0" smtClean="0"/>
              <a:t>gelişimine</a:t>
            </a:r>
            <a:r>
              <a:rPr lang="tr-TR" dirty="0"/>
              <a:t>, </a:t>
            </a:r>
            <a:r>
              <a:rPr lang="tr-TR" dirty="0" smtClean="0"/>
              <a:t>kişisel </a:t>
            </a:r>
            <a:r>
              <a:rPr lang="tr-TR" dirty="0"/>
              <a:t>refahına yönelik kentsel </a:t>
            </a:r>
            <a:r>
              <a:rPr lang="tr-TR" dirty="0" smtClean="0"/>
              <a:t>koşulların oluşturulması</a:t>
            </a:r>
            <a:r>
              <a:rPr lang="tr-TR" dirty="0"/>
              <a:t>, </a:t>
            </a: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5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661994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16689" y="1562582"/>
            <a:ext cx="7982807" cy="4074289"/>
          </a:xfrm>
        </p:spPr>
        <p:txBody>
          <a:bodyPr/>
          <a:lstStyle/>
          <a:p>
            <a:pPr marL="0" indent="0">
              <a:buNone/>
            </a:pPr>
            <a:r>
              <a:rPr lang="tr-TR" b="1" dirty="0"/>
              <a:t>17. Belediyeler Arası </a:t>
            </a:r>
            <a:r>
              <a:rPr lang="tr-TR" b="1" dirty="0" smtClean="0"/>
              <a:t>İşbirliği</a:t>
            </a:r>
            <a:r>
              <a:rPr lang="tr-TR" b="1" dirty="0"/>
              <a:t>: </a:t>
            </a:r>
            <a:r>
              <a:rPr lang="tr-TR" dirty="0" smtClean="0"/>
              <a:t>Kişilerin yaşadıkları </a:t>
            </a:r>
            <a:r>
              <a:rPr lang="tr-TR" dirty="0"/>
              <a:t>beldenin, beldeler arası ya da uluslararası </a:t>
            </a:r>
            <a:r>
              <a:rPr lang="tr-TR" dirty="0" smtClean="0"/>
              <a:t>ilişkilerine </a:t>
            </a:r>
            <a:r>
              <a:rPr lang="tr-TR" dirty="0"/>
              <a:t>doğrudan katılma konusunda özgür olmaları ve özendirilmeleri, </a:t>
            </a:r>
          </a:p>
          <a:p>
            <a:pPr marL="0" indent="0">
              <a:buNone/>
            </a:pPr>
            <a:r>
              <a:rPr lang="tr-TR" b="1" dirty="0"/>
              <a:t>18. Finansal Yapı ve Mekanizmalar: </a:t>
            </a:r>
            <a:r>
              <a:rPr lang="tr-TR" dirty="0"/>
              <a:t>Bu bildirgede tanımlanan hakların sağlanması için, gerekli mali kaynakları bulma konusunda yerel yönetimlerin yetkili kılınması, </a:t>
            </a:r>
          </a:p>
          <a:p>
            <a:pPr marL="0" indent="0">
              <a:buNone/>
            </a:pPr>
            <a:r>
              <a:rPr lang="tr-TR" b="1" dirty="0"/>
              <a:t>19. </a:t>
            </a:r>
            <a:r>
              <a:rPr lang="tr-TR" b="1" dirty="0" smtClean="0"/>
              <a:t>Eşitlik</a:t>
            </a:r>
            <a:r>
              <a:rPr lang="tr-TR" b="1" dirty="0"/>
              <a:t>: </a:t>
            </a:r>
            <a:r>
              <a:rPr lang="tr-TR" dirty="0"/>
              <a:t>Yerel yönetimlerin, tüm bu hakları bütün bireylere cinsiyet, ya, köken, inanç, sosyal, ekonomik ve politik ayrım gözetmeden, fiziksel veya zihinsel özürlerine bakılmadan, </a:t>
            </a:r>
            <a:r>
              <a:rPr lang="tr-TR" dirty="0" smtClean="0"/>
              <a:t>eşit </a:t>
            </a:r>
            <a:r>
              <a:rPr lang="tr-TR" dirty="0"/>
              <a:t>olarak sunulmasını sağlamakla yükümlü olması, </a:t>
            </a:r>
            <a:endParaRPr lang="tr-TR" dirty="0" smtClean="0"/>
          </a:p>
          <a:p>
            <a:pPr marL="0" indent="0">
              <a:buNone/>
            </a:pPr>
            <a:r>
              <a:rPr lang="tr-TR" b="1" dirty="0"/>
              <a:t>20. Kültür: </a:t>
            </a:r>
            <a:r>
              <a:rPr lang="tr-TR" dirty="0"/>
              <a:t>Yerel yönetimlerin tüm kültürel farkındalıklardan haberdar olması (AB Kentsel </a:t>
            </a:r>
            <a:r>
              <a:rPr lang="tr-TR" dirty="0" smtClean="0"/>
              <a:t>şartnamesi</a:t>
            </a:r>
            <a:r>
              <a:rPr lang="tr-TR" dirty="0"/>
              <a:t>, 1992).  </a:t>
            </a:r>
          </a:p>
          <a:p>
            <a:pPr marL="0" indent="0">
              <a:buNone/>
            </a:pPr>
            <a:endParaRPr lang="tr-TR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5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5718156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16689" y="1357782"/>
            <a:ext cx="8287474" cy="4255940"/>
          </a:xfrm>
        </p:spPr>
        <p:txBody>
          <a:bodyPr/>
          <a:lstStyle/>
          <a:p>
            <a:pPr marL="0" indent="0">
              <a:buNone/>
            </a:pPr>
            <a:r>
              <a:rPr lang="tr-TR" sz="1800" dirty="0" smtClean="0"/>
              <a:t>Bu </a:t>
            </a:r>
            <a:r>
              <a:rPr lang="tr-TR" sz="1800" dirty="0"/>
              <a:t>haklara ek olarak “</a:t>
            </a:r>
            <a:r>
              <a:rPr lang="tr-TR" sz="1800" dirty="0" smtClean="0"/>
              <a:t>Yerleşimlerde </a:t>
            </a:r>
            <a:r>
              <a:rPr lang="tr-TR" sz="1800" dirty="0"/>
              <a:t>Haklar” </a:t>
            </a:r>
            <a:r>
              <a:rPr lang="tr-TR" sz="1800" dirty="0" smtClean="0"/>
              <a:t>başlığı </a:t>
            </a:r>
            <a:r>
              <a:rPr lang="tr-TR" sz="1800" dirty="0"/>
              <a:t>altında belirtilen diğer unsurlar da </a:t>
            </a:r>
            <a:r>
              <a:rPr lang="tr-TR" sz="1800" dirty="0" smtClean="0"/>
              <a:t>şu şekildedir</a:t>
            </a:r>
            <a:r>
              <a:rPr lang="tr-TR" sz="1800" dirty="0"/>
              <a:t>: </a:t>
            </a:r>
          </a:p>
          <a:p>
            <a:r>
              <a:rPr lang="tr-TR" sz="1800" dirty="0"/>
              <a:t> </a:t>
            </a:r>
            <a:r>
              <a:rPr lang="tr-TR" sz="1800" dirty="0" smtClean="0"/>
              <a:t>Yaşanabilir</a:t>
            </a:r>
            <a:r>
              <a:rPr lang="tr-TR" sz="1800" dirty="0"/>
              <a:t>, güzel, makul fiyatlı, çevre dostu </a:t>
            </a:r>
            <a:r>
              <a:rPr lang="tr-TR" sz="1800" dirty="0" smtClean="0"/>
              <a:t>koşullara </a:t>
            </a:r>
            <a:r>
              <a:rPr lang="tr-TR" sz="1800" dirty="0"/>
              <a:t>sahip, ayrıca iyi </a:t>
            </a:r>
            <a:r>
              <a:rPr lang="tr-TR" sz="1800" dirty="0" smtClean="0"/>
              <a:t>konumlanmış, </a:t>
            </a:r>
            <a:r>
              <a:rPr lang="tr-TR" sz="1800" dirty="0"/>
              <a:t>aydınlık ve yeteri büyüklükte konutların sağlanması,  </a:t>
            </a:r>
          </a:p>
          <a:p>
            <a:r>
              <a:rPr lang="tr-TR" sz="1800" dirty="0"/>
              <a:t>Yeterli </a:t>
            </a:r>
            <a:r>
              <a:rPr lang="tr-TR" sz="1800" dirty="0" smtClean="0"/>
              <a:t>yeşil </a:t>
            </a:r>
            <a:r>
              <a:rPr lang="tr-TR" sz="1800" dirty="0"/>
              <a:t>alan, gün </a:t>
            </a:r>
            <a:r>
              <a:rPr lang="tr-TR" sz="1800" dirty="0" smtClean="0"/>
              <a:t>ışığı</a:t>
            </a:r>
            <a:r>
              <a:rPr lang="tr-TR" sz="1800" dirty="0"/>
              <a:t>, sessizlik, bitki örtüsü ve güzellikler gibi koruyucu sağlık önlemlerinin alınması, </a:t>
            </a:r>
          </a:p>
          <a:p>
            <a:r>
              <a:rPr lang="tr-TR" sz="1800" dirty="0"/>
              <a:t>Kent hayatının </a:t>
            </a:r>
            <a:r>
              <a:rPr lang="tr-TR" sz="1800" dirty="0" smtClean="0"/>
              <a:t>çeşitli işlevleri </a:t>
            </a:r>
            <a:r>
              <a:rPr lang="tr-TR" sz="1800" dirty="0"/>
              <a:t>arasında bağlantılar </a:t>
            </a:r>
            <a:r>
              <a:rPr lang="tr-TR" sz="1800" dirty="0" smtClean="0"/>
              <a:t>oluşturulması</a:t>
            </a:r>
            <a:r>
              <a:rPr lang="tr-TR" sz="1800" dirty="0"/>
              <a:t>,  </a:t>
            </a:r>
          </a:p>
          <a:p>
            <a:r>
              <a:rPr lang="tr-TR" sz="1800" dirty="0"/>
              <a:t>Kültürel olanaklar, spor ve dinlence faaliyetleri, sosyal </a:t>
            </a:r>
            <a:r>
              <a:rPr lang="tr-TR" sz="1800" dirty="0" smtClean="0"/>
              <a:t>gelişim</a:t>
            </a:r>
            <a:r>
              <a:rPr lang="tr-TR" sz="1800" dirty="0"/>
              <a:t>, özgür </a:t>
            </a:r>
            <a:r>
              <a:rPr lang="tr-TR" sz="1800" dirty="0" smtClean="0"/>
              <a:t>dolaşım</a:t>
            </a:r>
            <a:r>
              <a:rPr lang="tr-TR" sz="1800" dirty="0"/>
              <a:t>, tüm yol kullanıcıları arasında uyumlu bir denge sağlanması,  </a:t>
            </a:r>
          </a:p>
          <a:p>
            <a:r>
              <a:rPr lang="tr-TR" sz="1800" dirty="0"/>
              <a:t>Gerekli toplumsal faaliyet, yoksulluğa </a:t>
            </a:r>
            <a:r>
              <a:rPr lang="tr-TR" sz="1800" dirty="0" smtClean="0"/>
              <a:t>karşı </a:t>
            </a:r>
            <a:r>
              <a:rPr lang="tr-TR" sz="1800" dirty="0"/>
              <a:t>önlemler ve özellikle özürlülere gerekli donanımın sağlanması,  </a:t>
            </a:r>
          </a:p>
          <a:p>
            <a:r>
              <a:rPr lang="tr-TR" sz="1800" dirty="0"/>
              <a:t>Güvenlik, refah, </a:t>
            </a:r>
            <a:r>
              <a:rPr lang="tr-TR" sz="1800" dirty="0" smtClean="0"/>
              <a:t>iş, </a:t>
            </a:r>
            <a:r>
              <a:rPr lang="tr-TR" sz="1800" dirty="0"/>
              <a:t>eğitim ve öğretim olanaklarının, kültür ve tarih mirasına sahip olabilme haklarının sağlanması. </a:t>
            </a: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5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7904405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555585" y="277792"/>
            <a:ext cx="7843912" cy="775503"/>
          </a:xfrm>
        </p:spPr>
        <p:txBody>
          <a:bodyPr/>
          <a:lstStyle/>
          <a:p>
            <a:pPr algn="ctr"/>
            <a:r>
              <a:rPr lang="tr-TR" sz="2600" dirty="0"/>
              <a:t> TOPLU YAPI </a:t>
            </a:r>
            <a:r>
              <a:rPr lang="tr-TR" sz="2600" dirty="0" smtClean="0"/>
              <a:t>YÖNETİMİNİN</a:t>
            </a:r>
            <a:br>
              <a:rPr lang="tr-TR" sz="2600" dirty="0" smtClean="0"/>
            </a:br>
            <a:r>
              <a:rPr lang="tr-TR" sz="2600" dirty="0" smtClean="0"/>
              <a:t>SOSYO - </a:t>
            </a:r>
            <a:r>
              <a:rPr lang="tr-TR" sz="2600" dirty="0"/>
              <a:t>KÜLTÜREL YAPIYA </a:t>
            </a:r>
            <a:r>
              <a:rPr lang="tr-TR" sz="2600" dirty="0" smtClean="0"/>
              <a:t>ETKİSİ </a:t>
            </a:r>
            <a:endParaRPr lang="tr-TR" sz="2600" dirty="0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555585" y="1840375"/>
            <a:ext cx="7843911" cy="3200406"/>
          </a:xfrm>
        </p:spPr>
        <p:txBody>
          <a:bodyPr/>
          <a:lstStyle/>
          <a:p>
            <a:r>
              <a:rPr lang="tr-TR" dirty="0"/>
              <a:t>Dünyada hızla </a:t>
            </a:r>
            <a:r>
              <a:rPr lang="tr-TR" dirty="0" smtClean="0"/>
              <a:t>geli</a:t>
            </a:r>
            <a:r>
              <a:rPr lang="tr-TR" dirty="0"/>
              <a:t>ş</a:t>
            </a:r>
            <a:r>
              <a:rPr lang="tr-TR" dirty="0" smtClean="0"/>
              <a:t>en </a:t>
            </a:r>
            <a:r>
              <a:rPr lang="tr-TR" dirty="0"/>
              <a:t>konut piyasaları artık toplu yapı yönetimlerine </a:t>
            </a:r>
            <a:r>
              <a:rPr lang="tr-TR" dirty="0" smtClean="0"/>
              <a:t>dönüşmüş </a:t>
            </a:r>
            <a:r>
              <a:rPr lang="tr-TR" dirty="0"/>
              <a:t>ve büyük ilerleme </a:t>
            </a:r>
            <a:r>
              <a:rPr lang="tr-TR" dirty="0" smtClean="0"/>
              <a:t>kaydetmişlerdir</a:t>
            </a:r>
            <a:r>
              <a:rPr lang="tr-TR" dirty="0"/>
              <a:t>. </a:t>
            </a:r>
            <a:endParaRPr lang="tr-TR" dirty="0" smtClean="0"/>
          </a:p>
          <a:p>
            <a:endParaRPr lang="tr-TR" dirty="0"/>
          </a:p>
          <a:p>
            <a:r>
              <a:rPr lang="tr-TR" dirty="0" smtClean="0"/>
              <a:t>Henüz </a:t>
            </a:r>
            <a:r>
              <a:rPr lang="tr-TR" dirty="0"/>
              <a:t>yolun </a:t>
            </a:r>
            <a:r>
              <a:rPr lang="tr-TR" dirty="0" smtClean="0"/>
              <a:t>başında </a:t>
            </a:r>
            <a:r>
              <a:rPr lang="tr-TR" dirty="0"/>
              <a:t>olan Türkiye ise büyük atılımlar </a:t>
            </a:r>
            <a:r>
              <a:rPr lang="tr-TR" dirty="0" smtClean="0"/>
              <a:t>gerçekleştirmektedir</a:t>
            </a:r>
            <a:r>
              <a:rPr lang="tr-TR" dirty="0"/>
              <a:t>. </a:t>
            </a:r>
            <a:endParaRPr lang="tr-TR" dirty="0" smtClean="0"/>
          </a:p>
          <a:p>
            <a:endParaRPr lang="tr-TR" dirty="0"/>
          </a:p>
          <a:p>
            <a:r>
              <a:rPr lang="tr-TR" dirty="0" smtClean="0"/>
              <a:t>Toplu </a:t>
            </a:r>
            <a:r>
              <a:rPr lang="tr-TR" dirty="0"/>
              <a:t>yapı yönetimin konut sorununa ve artan konut sorununun beraberinde getirdiği olumsuz </a:t>
            </a:r>
            <a:r>
              <a:rPr lang="tr-TR" dirty="0" err="1"/>
              <a:t>sosyo</a:t>
            </a:r>
            <a:r>
              <a:rPr lang="tr-TR" dirty="0"/>
              <a:t> </a:t>
            </a:r>
            <a:r>
              <a:rPr lang="tr-TR" dirty="0" smtClean="0"/>
              <a:t>- </a:t>
            </a:r>
            <a:r>
              <a:rPr lang="tr-TR" dirty="0"/>
              <a:t>kültürel sorunlara büyük oranda çare olduğu </a:t>
            </a:r>
            <a:r>
              <a:rPr lang="tr-TR" dirty="0" smtClean="0"/>
              <a:t>görülmektedir:</a:t>
            </a:r>
          </a:p>
        </p:txBody>
      </p:sp>
    </p:spTree>
    <p:extLst>
      <p:ext uri="{BB962C8B-B14F-4D97-AF65-F5344CB8AC3E}">
        <p14:creationId xmlns:p14="http://schemas.microsoft.com/office/powerpoint/2010/main" val="47650304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17630" y="1794076"/>
            <a:ext cx="7442522" cy="3246706"/>
          </a:xfrm>
        </p:spPr>
        <p:txBody>
          <a:bodyPr numCol="2"/>
          <a:lstStyle/>
          <a:p>
            <a:r>
              <a:rPr lang="tr-TR" sz="1600" dirty="0" smtClean="0"/>
              <a:t>Daha </a:t>
            </a:r>
            <a:r>
              <a:rPr lang="tr-TR" sz="1600" dirty="0"/>
              <a:t>Fazla </a:t>
            </a:r>
            <a:r>
              <a:rPr lang="tr-TR" sz="1600" dirty="0" smtClean="0"/>
              <a:t>Yaşam </a:t>
            </a:r>
            <a:r>
              <a:rPr lang="tr-TR" sz="1600" dirty="0"/>
              <a:t>Alanı </a:t>
            </a:r>
            <a:r>
              <a:rPr lang="tr-TR" sz="1600" dirty="0" smtClean="0"/>
              <a:t>Sağlaması</a:t>
            </a:r>
          </a:p>
          <a:p>
            <a:endParaRPr lang="tr-TR" sz="1600" dirty="0"/>
          </a:p>
          <a:p>
            <a:r>
              <a:rPr lang="tr-TR" sz="1600" dirty="0"/>
              <a:t>Enerji Etkinliğinin </a:t>
            </a:r>
            <a:r>
              <a:rPr lang="tr-TR" sz="1600" dirty="0" smtClean="0"/>
              <a:t>Yükselmesi</a:t>
            </a:r>
            <a:endParaRPr lang="tr-TR" sz="1600" dirty="0"/>
          </a:p>
          <a:p>
            <a:endParaRPr lang="tr-TR" sz="1600" dirty="0" smtClean="0"/>
          </a:p>
          <a:p>
            <a:r>
              <a:rPr lang="tr-TR" sz="1600" dirty="0"/>
              <a:t>Toplu </a:t>
            </a:r>
            <a:r>
              <a:rPr lang="tr-TR" sz="1600" dirty="0" smtClean="0"/>
              <a:t>Taşıma </a:t>
            </a:r>
            <a:r>
              <a:rPr lang="tr-TR" sz="1600" dirty="0"/>
              <a:t>Sorunun Azalması ve Etkinliğinin </a:t>
            </a:r>
            <a:r>
              <a:rPr lang="tr-TR" sz="1600" dirty="0" smtClean="0"/>
              <a:t>Artırılması</a:t>
            </a:r>
          </a:p>
          <a:p>
            <a:endParaRPr lang="tr-TR" sz="1600" dirty="0"/>
          </a:p>
          <a:p>
            <a:r>
              <a:rPr lang="tr-TR" sz="1600" dirty="0"/>
              <a:t>Güven </a:t>
            </a:r>
            <a:r>
              <a:rPr lang="tr-TR" sz="1600" dirty="0" smtClean="0"/>
              <a:t>Sorunu</a:t>
            </a:r>
            <a:endParaRPr lang="tr-TR" sz="1600" dirty="0"/>
          </a:p>
          <a:p>
            <a:endParaRPr lang="tr-TR" sz="1600" dirty="0" smtClean="0"/>
          </a:p>
          <a:p>
            <a:r>
              <a:rPr lang="tr-TR" sz="1600" dirty="0" smtClean="0"/>
              <a:t>Tükenmişlik Sorunu</a:t>
            </a:r>
          </a:p>
          <a:p>
            <a:r>
              <a:rPr lang="tr-TR" sz="1600" dirty="0" smtClean="0"/>
              <a:t>Kalabalık şehir</a:t>
            </a:r>
          </a:p>
          <a:p>
            <a:endParaRPr lang="tr-TR" sz="1600" dirty="0"/>
          </a:p>
          <a:p>
            <a:r>
              <a:rPr lang="tr-TR" sz="1600" dirty="0"/>
              <a:t>Dolandırıcılık </a:t>
            </a:r>
            <a:r>
              <a:rPr lang="tr-TR" sz="1600" dirty="0" smtClean="0"/>
              <a:t>Sorunu</a:t>
            </a:r>
          </a:p>
          <a:p>
            <a:endParaRPr lang="tr-TR" sz="1600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5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731468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312516" y="254643"/>
            <a:ext cx="7407798" cy="706056"/>
          </a:xfrm>
        </p:spPr>
        <p:txBody>
          <a:bodyPr/>
          <a:lstStyle/>
          <a:p>
            <a:pPr algn="ctr"/>
            <a:r>
              <a:rPr lang="tr-TR" sz="2600" dirty="0"/>
              <a:t>TOPLU YAPI </a:t>
            </a:r>
            <a:r>
              <a:rPr lang="tr-TR" sz="2600" dirty="0" smtClean="0"/>
              <a:t>YÖNETİMİNDE</a:t>
            </a:r>
            <a:br>
              <a:rPr lang="tr-TR" sz="2600" dirty="0" smtClean="0"/>
            </a:br>
            <a:r>
              <a:rPr lang="tr-TR" sz="2600" dirty="0" smtClean="0"/>
              <a:t>SİTE YÖNETİMİNİN ETKİLERİ</a:t>
            </a:r>
            <a:endParaRPr lang="tr-TR" sz="2600" dirty="0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213360" y="1402080"/>
            <a:ext cx="8516101" cy="3638702"/>
          </a:xfrm>
        </p:spPr>
        <p:txBody>
          <a:bodyPr/>
          <a:lstStyle/>
          <a:p>
            <a:pPr>
              <a:buNone/>
            </a:pPr>
            <a:r>
              <a:rPr lang="tr-TR" sz="2100" b="1" dirty="0" smtClean="0"/>
              <a:t>Toplu Yapı Yönetiminde Site Yönetiminin İstihdama Ve Gelire Etkisi</a:t>
            </a:r>
          </a:p>
          <a:p>
            <a:endParaRPr lang="tr-TR" b="1" dirty="0"/>
          </a:p>
          <a:p>
            <a:r>
              <a:rPr lang="tr-TR" dirty="0" smtClean="0"/>
              <a:t>Gelişmekte </a:t>
            </a:r>
            <a:r>
              <a:rPr lang="tr-TR" dirty="0"/>
              <a:t>olan ülkelerde (GOÜ) gözlemlenen yapısal sorunların </a:t>
            </a:r>
            <a:r>
              <a:rPr lang="tr-TR" dirty="0" smtClean="0"/>
              <a:t>başında </a:t>
            </a:r>
            <a:r>
              <a:rPr lang="tr-TR" dirty="0"/>
              <a:t>istihdam ve sektörler arasında dağılımı ile ilgili niteliksel ve niceliksel problemler bulunmaktadır. Bu sorunların </a:t>
            </a:r>
            <a:r>
              <a:rPr lang="tr-TR" dirty="0" smtClean="0"/>
              <a:t>başında çalışan </a:t>
            </a:r>
            <a:r>
              <a:rPr lang="tr-TR" dirty="0"/>
              <a:t>nüfusun önemli bir kısmının tarım sektöründe istihdam edilmesi ve sanayi sektöründe </a:t>
            </a:r>
            <a:r>
              <a:rPr lang="tr-TR" dirty="0" smtClean="0"/>
              <a:t>çalışan </a:t>
            </a:r>
            <a:r>
              <a:rPr lang="tr-TR" dirty="0"/>
              <a:t>kesimin payının nispeten </a:t>
            </a:r>
            <a:r>
              <a:rPr lang="tr-TR" dirty="0" smtClean="0"/>
              <a:t>düşük </a:t>
            </a:r>
            <a:r>
              <a:rPr lang="tr-TR" dirty="0"/>
              <a:t>kalması gelmektedir. </a:t>
            </a:r>
            <a:endParaRPr lang="tr-TR" dirty="0" smtClean="0"/>
          </a:p>
          <a:p>
            <a:endParaRPr lang="tr-TR" dirty="0"/>
          </a:p>
          <a:p>
            <a:r>
              <a:rPr lang="tr-TR" dirty="0" smtClean="0"/>
              <a:t>Tarım </a:t>
            </a:r>
            <a:r>
              <a:rPr lang="tr-TR" dirty="0"/>
              <a:t>sektöründe ilkel ve yetersiz yöntemlerin uygulanması </a:t>
            </a:r>
            <a:r>
              <a:rPr lang="tr-TR" dirty="0" smtClean="0"/>
              <a:t>kişi başına düşen </a:t>
            </a:r>
            <a:r>
              <a:rPr lang="tr-TR" dirty="0"/>
              <a:t>üretim miktarını </a:t>
            </a:r>
            <a:r>
              <a:rPr lang="tr-TR" dirty="0" smtClean="0"/>
              <a:t>düşürmektedir</a:t>
            </a:r>
            <a:r>
              <a:rPr lang="tr-TR" dirty="0"/>
              <a:t>. </a:t>
            </a:r>
            <a:r>
              <a:rPr lang="tr-TR" dirty="0" smtClean="0"/>
              <a:t>Çalışanların </a:t>
            </a:r>
            <a:r>
              <a:rPr lang="tr-TR" dirty="0"/>
              <a:t>daha az verimli alanlarda istihdam edilmesinden dolayı </a:t>
            </a:r>
            <a:r>
              <a:rPr lang="tr-TR" dirty="0" smtClean="0"/>
              <a:t>beşeri </a:t>
            </a:r>
            <a:r>
              <a:rPr lang="tr-TR" dirty="0"/>
              <a:t>sermayenin </a:t>
            </a:r>
            <a:r>
              <a:rPr lang="tr-TR" dirty="0" smtClean="0"/>
              <a:t>gelişmesi </a:t>
            </a:r>
            <a:r>
              <a:rPr lang="tr-TR" dirty="0"/>
              <a:t>de </a:t>
            </a:r>
            <a:r>
              <a:rPr lang="tr-TR" dirty="0" smtClean="0"/>
              <a:t>engellenmiştir</a:t>
            </a:r>
            <a:r>
              <a:rPr lang="tr-TR" dirty="0"/>
              <a:t>.</a:t>
            </a: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5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362286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86137" y="1701478"/>
            <a:ext cx="7913359" cy="3339304"/>
          </a:xfrm>
        </p:spPr>
        <p:txBody>
          <a:bodyPr/>
          <a:lstStyle/>
          <a:p>
            <a:r>
              <a:rPr lang="tr-TR" dirty="0"/>
              <a:t> Türkiye'de zaman içerisinde tarım sektöründen sanayi ve hizmet sektörlerine </a:t>
            </a:r>
            <a:r>
              <a:rPr lang="tr-TR" dirty="0" smtClean="0"/>
              <a:t>iş </a:t>
            </a:r>
            <a:r>
              <a:rPr lang="tr-TR" dirty="0"/>
              <a:t>gücü </a:t>
            </a:r>
            <a:r>
              <a:rPr lang="tr-TR" dirty="0" smtClean="0"/>
              <a:t>akışının gerçekleşmesi</a:t>
            </a:r>
            <a:r>
              <a:rPr lang="tr-TR" dirty="0"/>
              <a:t>, ilerleyen teknoloji ile </a:t>
            </a:r>
            <a:r>
              <a:rPr lang="tr-TR" dirty="0" smtClean="0"/>
              <a:t>bilişim </a:t>
            </a:r>
            <a:r>
              <a:rPr lang="tr-TR" dirty="0"/>
              <a:t>ve </a:t>
            </a:r>
            <a:r>
              <a:rPr lang="tr-TR" dirty="0" smtClean="0"/>
              <a:t>iletişim </a:t>
            </a:r>
            <a:r>
              <a:rPr lang="tr-TR" dirty="0"/>
              <a:t>teknolojilerine hâkim olabilecek eğitimli kullanıcı ihtiyacını </a:t>
            </a:r>
            <a:r>
              <a:rPr lang="tr-TR" dirty="0" smtClean="0"/>
              <a:t>doğurmuştur</a:t>
            </a:r>
            <a:r>
              <a:rPr lang="tr-TR" dirty="0"/>
              <a:t>. </a:t>
            </a:r>
            <a:endParaRPr lang="tr-TR" dirty="0" smtClean="0"/>
          </a:p>
          <a:p>
            <a:endParaRPr lang="tr-TR" dirty="0"/>
          </a:p>
          <a:p>
            <a:r>
              <a:rPr lang="tr-TR" dirty="0" smtClean="0"/>
              <a:t>Tarım </a:t>
            </a:r>
            <a:r>
              <a:rPr lang="tr-TR" dirty="0"/>
              <a:t>sektöründe istihdam edilen kol gücüne dayalı </a:t>
            </a:r>
            <a:r>
              <a:rPr lang="tr-TR" dirty="0" smtClean="0"/>
              <a:t>çalışan işçiler</a:t>
            </a:r>
            <a:r>
              <a:rPr lang="tr-TR" dirty="0"/>
              <a:t>, daha iyi eğitim ve teknoloji kullanmayı gerektiren bu sektörlerde istihdam edilecek yeterli donanım ve birikime sahip değildirler. Bu eksikliklerin giderilmesi adına </a:t>
            </a:r>
            <a:r>
              <a:rPr lang="tr-TR" dirty="0" smtClean="0"/>
              <a:t>iş </a:t>
            </a:r>
            <a:r>
              <a:rPr lang="tr-TR" dirty="0"/>
              <a:t>gücünün iyi bir eğitim sürecinden geçmesi, sağlık ve beslenme konularında maddi ve manevi yeterliliklerin sağlanması </a:t>
            </a:r>
            <a:r>
              <a:rPr lang="tr-TR" dirty="0" smtClean="0"/>
              <a:t>gerekmektedir.</a:t>
            </a:r>
            <a:endParaRPr lang="tr-TR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5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212798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39837" y="1817225"/>
            <a:ext cx="8310623" cy="3240912"/>
          </a:xfrm>
        </p:spPr>
        <p:txBody>
          <a:bodyPr/>
          <a:lstStyle/>
          <a:p>
            <a:r>
              <a:rPr lang="tr-TR" dirty="0"/>
              <a:t>1990 yılında kurulan Toplu Konut </a:t>
            </a:r>
            <a:r>
              <a:rPr lang="tr-TR" dirty="0" smtClean="0"/>
              <a:t>İdaresi </a:t>
            </a:r>
            <a:r>
              <a:rPr lang="tr-TR" dirty="0"/>
              <a:t>(</a:t>
            </a:r>
            <a:r>
              <a:rPr lang="tr-TR" dirty="0" smtClean="0"/>
              <a:t>TOKİ) </a:t>
            </a:r>
            <a:r>
              <a:rPr lang="tr-TR" dirty="0"/>
              <a:t>2003 yılında </a:t>
            </a:r>
            <a:r>
              <a:rPr lang="tr-TR" dirty="0" smtClean="0"/>
              <a:t>Türkiye’de </a:t>
            </a:r>
            <a:r>
              <a:rPr lang="tr-TR" dirty="0"/>
              <a:t>konut üretiminde atağa </a:t>
            </a:r>
            <a:r>
              <a:rPr lang="tr-TR" dirty="0" smtClean="0"/>
              <a:t>geçmiş </a:t>
            </a:r>
            <a:r>
              <a:rPr lang="tr-TR" dirty="0"/>
              <a:t>ve 500 bin konut hedefi </a:t>
            </a:r>
            <a:r>
              <a:rPr lang="tr-TR" dirty="0" smtClean="0"/>
              <a:t>belirlenmiştir</a:t>
            </a:r>
            <a:r>
              <a:rPr lang="tr-TR" dirty="0"/>
              <a:t>. Bu hedefe 2014 yılı itibari ile </a:t>
            </a:r>
            <a:r>
              <a:rPr lang="tr-TR" dirty="0" smtClean="0"/>
              <a:t>ulaşılmış </a:t>
            </a:r>
            <a:r>
              <a:rPr lang="tr-TR" dirty="0"/>
              <a:t>ve ikinci 500 bin konut hedefi için </a:t>
            </a:r>
            <a:r>
              <a:rPr lang="tr-TR" dirty="0" smtClean="0"/>
              <a:t>çalışmalar </a:t>
            </a:r>
            <a:r>
              <a:rPr lang="tr-TR" dirty="0"/>
              <a:t>devam etmektedir. </a:t>
            </a:r>
            <a:r>
              <a:rPr lang="tr-TR" dirty="0" smtClean="0"/>
              <a:t>TOKİ </a:t>
            </a:r>
            <a:r>
              <a:rPr lang="tr-TR" dirty="0"/>
              <a:t>Üretim </a:t>
            </a:r>
            <a:r>
              <a:rPr lang="tr-TR" dirty="0" smtClean="0"/>
              <a:t>Raporu’ndan </a:t>
            </a:r>
            <a:r>
              <a:rPr lang="tr-TR" dirty="0"/>
              <a:t>alınan son verilere göre </a:t>
            </a:r>
            <a:r>
              <a:rPr lang="tr-TR" dirty="0" smtClean="0"/>
              <a:t>Türkiye’de </a:t>
            </a:r>
            <a:r>
              <a:rPr lang="tr-TR" dirty="0"/>
              <a:t>konut ihtiyacının yıllık tabanda %10‟ünü Toplu Konut </a:t>
            </a:r>
            <a:r>
              <a:rPr lang="tr-TR" dirty="0" smtClean="0"/>
              <a:t>İdaresi </a:t>
            </a:r>
            <a:r>
              <a:rPr lang="tr-TR" dirty="0"/>
              <a:t>tarafından </a:t>
            </a:r>
            <a:r>
              <a:rPr lang="tr-TR" dirty="0" smtClean="0"/>
              <a:t>karşılandığı </a:t>
            </a:r>
            <a:r>
              <a:rPr lang="tr-TR" dirty="0"/>
              <a:t>görülmektedir. </a:t>
            </a:r>
            <a:endParaRPr lang="tr-TR" dirty="0" smtClean="0"/>
          </a:p>
          <a:p>
            <a:endParaRPr lang="tr-TR" dirty="0"/>
          </a:p>
          <a:p>
            <a:r>
              <a:rPr lang="tr-TR" dirty="0" smtClean="0"/>
              <a:t>Toplu </a:t>
            </a:r>
            <a:r>
              <a:rPr lang="tr-TR" dirty="0"/>
              <a:t>Konut </a:t>
            </a:r>
            <a:r>
              <a:rPr lang="tr-TR" dirty="0" smtClean="0"/>
              <a:t>İdaresi başta </a:t>
            </a:r>
            <a:r>
              <a:rPr lang="tr-TR" dirty="0"/>
              <a:t>olmak üzere </a:t>
            </a:r>
            <a:r>
              <a:rPr lang="tr-TR" dirty="0" smtClean="0"/>
              <a:t>Büyükşehir </a:t>
            </a:r>
            <a:r>
              <a:rPr lang="tr-TR" dirty="0"/>
              <a:t>Belediyeleri ve büyük </a:t>
            </a:r>
            <a:r>
              <a:rPr lang="tr-TR" dirty="0" smtClean="0"/>
              <a:t>inşaat </a:t>
            </a:r>
            <a:r>
              <a:rPr lang="tr-TR" dirty="0"/>
              <a:t>firmaları tarafından yapılan konutlarda </a:t>
            </a:r>
            <a:r>
              <a:rPr lang="tr-TR" dirty="0" smtClean="0"/>
              <a:t>iş </a:t>
            </a:r>
            <a:r>
              <a:rPr lang="tr-TR" dirty="0"/>
              <a:t>ve </a:t>
            </a:r>
            <a:r>
              <a:rPr lang="tr-TR" dirty="0" smtClean="0"/>
              <a:t>işlemleri </a:t>
            </a:r>
            <a:r>
              <a:rPr lang="tr-TR" dirty="0"/>
              <a:t>yürütmek için 634 sayılı Kat Mülkiyeti Kanunu çerçevesinde site yönetimleri </a:t>
            </a:r>
            <a:r>
              <a:rPr lang="tr-TR" dirty="0" smtClean="0"/>
              <a:t>oluşturularak </a:t>
            </a:r>
            <a:r>
              <a:rPr lang="tr-TR" dirty="0"/>
              <a:t>istihdama olumlu yönde katkı sağlanmaktadır. </a:t>
            </a: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5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576787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335666" y="1794075"/>
            <a:ext cx="8472668" cy="3962237"/>
          </a:xfrm>
        </p:spPr>
        <p:txBody>
          <a:bodyPr/>
          <a:lstStyle/>
          <a:p>
            <a:r>
              <a:rPr lang="tr-TR" sz="1800" dirty="0"/>
              <a:t>Site yönetim firmaları belli bir birlik adı altında veya bağlayıcı bir kanun hükmüne göre kurulmadıkları için ülkemizde toplam kaç yönetim firması olduğunu tespit etmek </a:t>
            </a:r>
            <a:r>
              <a:rPr lang="tr-TR" sz="1800" dirty="0" smtClean="0"/>
              <a:t>şu </a:t>
            </a:r>
            <a:r>
              <a:rPr lang="tr-TR" sz="1800" dirty="0"/>
              <a:t>an itibariyle istatistiksel olarak mümkün değildir. Toplu konut </a:t>
            </a:r>
            <a:r>
              <a:rPr lang="tr-TR" sz="1800" dirty="0" smtClean="0"/>
              <a:t>inşaatı </a:t>
            </a:r>
            <a:r>
              <a:rPr lang="tr-TR" sz="1800" dirty="0"/>
              <a:t>yapan firmalar site yönetim hizmetini kendi bünyesinde farklı isimlerle kurdukları firmalar ile sağlama yoluna gitmektedir. </a:t>
            </a:r>
            <a:endParaRPr lang="tr-TR" sz="1800" dirty="0" smtClean="0"/>
          </a:p>
          <a:p>
            <a:r>
              <a:rPr lang="tr-TR" sz="1800" dirty="0" smtClean="0"/>
              <a:t>Site </a:t>
            </a:r>
            <a:r>
              <a:rPr lang="tr-TR" sz="1800" dirty="0"/>
              <a:t>yönetim hizmeti  Türkiye genelinde </a:t>
            </a:r>
            <a:r>
              <a:rPr lang="tr-TR" sz="1800" dirty="0" smtClean="0"/>
              <a:t>girçok irili ufaklı şirket bulunmaktadır. Özellikle markalı konut üreticileri kendi projelerinde altyapı ve tesislerin iyi işletilmesi, uyumlu bir yönetim sağlanması ve projelerinin değerini koruyup yükseltebilmek için yönetim şirketleri kurmuşlardır.</a:t>
            </a:r>
          </a:p>
          <a:p>
            <a:r>
              <a:rPr lang="tr-TR" sz="1800" dirty="0" smtClean="0"/>
              <a:t>Bu şirketler, kendi kadroları, sınırlı hizmet verdikleri işler ve yönettikleri site ve binaların kendi petsonelleri olmak üzere istihdam yaratmaktadırlar.</a:t>
            </a:r>
          </a:p>
          <a:p>
            <a:r>
              <a:rPr lang="tr-TR" sz="1800" dirty="0" smtClean="0"/>
              <a:t>Aşağıda sektörde öncü, büyük ve özellik taşıyan Tesis Yönetim Derneği üyesi şirketlerin isimleri yer almaktadır.</a:t>
            </a:r>
            <a:endParaRPr lang="tr-TR" sz="1800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5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049825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40575" y="1205345"/>
            <a:ext cx="7071395" cy="4621877"/>
          </a:xfrm>
        </p:spPr>
        <p:txBody>
          <a:bodyPr/>
          <a:lstStyle/>
          <a:p>
            <a:pPr marL="0" indent="0">
              <a:buNone/>
            </a:pPr>
            <a:r>
              <a:rPr lang="tr-TR" sz="1000" dirty="0" smtClean="0"/>
              <a:t>A </a:t>
            </a:r>
            <a:r>
              <a:rPr lang="tr-TR" sz="1000" dirty="0"/>
              <a:t>PLUS HASTANE OTELCİLİK HİZMETLERİ A.Ş.</a:t>
            </a:r>
            <a:br>
              <a:rPr lang="tr-TR" sz="1000" dirty="0"/>
            </a:br>
            <a:r>
              <a:rPr lang="tr-TR" sz="1000" dirty="0"/>
              <a:t>AĞAOĞLU YÖNETİM HİZMETLERİ A.Ş.</a:t>
            </a:r>
            <a:br>
              <a:rPr lang="tr-TR" sz="1000" dirty="0"/>
            </a:br>
            <a:r>
              <a:rPr lang="tr-TR" sz="1000" dirty="0"/>
              <a:t>ATALIAN ENTEGRE TESİS YÖNETİMİ HİZMETLERİ A.Ş.</a:t>
            </a:r>
            <a:br>
              <a:rPr lang="tr-TR" sz="1000" dirty="0"/>
            </a:br>
            <a:r>
              <a:rPr lang="tr-TR" sz="1000" dirty="0"/>
              <a:t>BOĞAZİÇİ KONUT HİZMET YÖNETİM İŞLETMECİLİĞİ VE TİC. A.Ş.</a:t>
            </a:r>
            <a:br>
              <a:rPr lang="tr-TR" sz="1000" dirty="0"/>
            </a:br>
            <a:r>
              <a:rPr lang="tr-TR" sz="1000" dirty="0"/>
              <a:t>DGR SERVİS HİZMETLERİ A.Ş.</a:t>
            </a:r>
            <a:br>
              <a:rPr lang="tr-TR" sz="1000" dirty="0"/>
            </a:br>
            <a:r>
              <a:rPr lang="tr-TR" sz="1000" dirty="0"/>
              <a:t>EFM TESİS YÖNETİMİ VE SERVİS HİZMETLERİ A.Ş.</a:t>
            </a:r>
            <a:br>
              <a:rPr lang="tr-TR" sz="1000" dirty="0"/>
            </a:br>
            <a:r>
              <a:rPr lang="tr-TR" sz="1000" dirty="0"/>
              <a:t>EMLAK YÖNETİM HİZMETLERİ VE TİCARET A.Ş</a:t>
            </a:r>
            <a:br>
              <a:rPr lang="tr-TR" sz="1000" dirty="0"/>
            </a:br>
            <a:r>
              <a:rPr lang="tr-TR" sz="1000" dirty="0"/>
              <a:t>EUBSA BSG TESİS YÖNETİM VE İŞLETME HİZMETLERİ LTD. ŞTİ.</a:t>
            </a:r>
            <a:br>
              <a:rPr lang="tr-TR" sz="1000" dirty="0"/>
            </a:br>
            <a:r>
              <a:rPr lang="tr-TR" sz="1000" dirty="0"/>
              <a:t>EUROSERVE HİZMET VE İŞLETMECİLİK A.Ş.</a:t>
            </a:r>
            <a:br>
              <a:rPr lang="tr-TR" sz="1000" dirty="0"/>
            </a:br>
            <a:r>
              <a:rPr lang="tr-TR" sz="1000" dirty="0"/>
              <a:t>FMS HİZMET YÖNETİMİ A.Ş.</a:t>
            </a:r>
            <a:br>
              <a:rPr lang="tr-TR" sz="1000" dirty="0"/>
            </a:br>
            <a:r>
              <a:rPr lang="tr-TR" sz="1000" dirty="0"/>
              <a:t>IB EGE GRUP YÖN. HİZ. LTD. ŞTİ.</a:t>
            </a:r>
            <a:br>
              <a:rPr lang="tr-TR" sz="1000" dirty="0"/>
            </a:br>
            <a:r>
              <a:rPr lang="tr-TR" sz="1000" dirty="0"/>
              <a:t>ISS TESİS YÖNETİM HİZMETLERİ A.Ş.</a:t>
            </a:r>
            <a:br>
              <a:rPr lang="tr-TR" sz="1000" dirty="0"/>
            </a:br>
            <a:r>
              <a:rPr lang="tr-TR" sz="1000" dirty="0"/>
              <a:t>İNALTAY SİTE YÖNETİM GAYRİMENKUL DAN.VE PAZ.LTD.ŞTİ</a:t>
            </a:r>
            <a:br>
              <a:rPr lang="tr-TR" sz="1000" dirty="0"/>
            </a:br>
            <a:r>
              <a:rPr lang="tr-TR" sz="1000" dirty="0"/>
              <a:t>İŞ MERKEZLERİ YÖNETİM VE İŞLETİM A.Ş.</a:t>
            </a:r>
            <a:br>
              <a:rPr lang="tr-TR" sz="1000" dirty="0"/>
            </a:br>
            <a:r>
              <a:rPr lang="tr-TR" sz="1000" dirty="0"/>
              <a:t>KLÜH PROFESYONEL HİZMETLER TİCARET A.Ş.</a:t>
            </a:r>
            <a:br>
              <a:rPr lang="tr-TR" sz="1000" dirty="0"/>
            </a:br>
            <a:r>
              <a:rPr lang="tr-TR" sz="1000" dirty="0"/>
              <a:t>KOZA YÖNETİM VE SERVİS A.Ş.</a:t>
            </a:r>
            <a:br>
              <a:rPr lang="tr-TR" sz="1000" dirty="0"/>
            </a:br>
            <a:r>
              <a:rPr lang="tr-TR" sz="1000" dirty="0"/>
              <a:t>MPLUS GRUP YÖNETİM DANIŞMANLIĞI TİC. A.Ş</a:t>
            </a:r>
            <a:br>
              <a:rPr lang="tr-TR" sz="1000" dirty="0"/>
            </a:br>
            <a:r>
              <a:rPr lang="tr-TR" sz="1000" dirty="0"/>
              <a:t>RGM TURKEY GAYRIMENKUL YÖNETİM VE İŞLETME A.Ş.</a:t>
            </a:r>
            <a:br>
              <a:rPr lang="tr-TR" sz="1000" dirty="0"/>
            </a:br>
            <a:r>
              <a:rPr lang="tr-TR" sz="1000" dirty="0"/>
              <a:t>SE CLUB GAYRIMENKUL YÖNETİM PAZ. VE DAN. A.Ş.</a:t>
            </a:r>
            <a:br>
              <a:rPr lang="tr-TR" sz="1000" dirty="0"/>
            </a:br>
            <a:r>
              <a:rPr lang="tr-TR" sz="1000" dirty="0"/>
              <a:t>SİMYA TESİS YÖNETİM HİZMETLERİ A.Ş.</a:t>
            </a:r>
            <a:br>
              <a:rPr lang="tr-TR" sz="1000" dirty="0"/>
            </a:br>
            <a:r>
              <a:rPr lang="tr-TR" sz="1000" dirty="0"/>
              <a:t>SODEXO ENTEGRE HİZMET YÖNETİMİ A.Ş.</a:t>
            </a:r>
            <a:br>
              <a:rPr lang="tr-TR" sz="1000" dirty="0"/>
            </a:br>
            <a:r>
              <a:rPr lang="tr-TR" sz="1000" dirty="0"/>
              <a:t>SOLUTO TESİS YÖNETİM HİZMETLERİ A.Ş.</a:t>
            </a:r>
            <a:br>
              <a:rPr lang="tr-TR" sz="1000" dirty="0"/>
            </a:br>
            <a:r>
              <a:rPr lang="tr-TR" sz="1000" dirty="0"/>
              <a:t>TEKFEN TURİZM VE İŞLETMECİLİK A.Ş</a:t>
            </a:r>
            <a:br>
              <a:rPr lang="tr-TR" sz="1000" dirty="0"/>
            </a:br>
            <a:r>
              <a:rPr lang="tr-TR" sz="1000" dirty="0"/>
              <a:t>TEKPAŞ BİNA VE TESİS YÖNETİMİ TİC. LTD. ŞTİ</a:t>
            </a:r>
            <a:br>
              <a:rPr lang="tr-TR" sz="1000" dirty="0"/>
            </a:br>
            <a:r>
              <a:rPr lang="tr-TR" sz="1000" dirty="0"/>
              <a:t>TEPE SERVİS VE YÖNETİM A.Ş.</a:t>
            </a:r>
            <a:br>
              <a:rPr lang="tr-TR" sz="1000" dirty="0"/>
            </a:br>
            <a:r>
              <a:rPr lang="tr-TR" sz="1000" dirty="0"/>
              <a:t>TFM HİZMET VE İŞLETMECİLİK TİC. LTD. ŞTİ.</a:t>
            </a:r>
            <a:br>
              <a:rPr lang="tr-TR" sz="1000" dirty="0"/>
            </a:br>
            <a:r>
              <a:rPr lang="tr-TR" sz="1000" dirty="0"/>
              <a:t>TSP YAPI YÖNETİM İŞLETİM VE DANIŞMANLIK A.Ş.</a:t>
            </a:r>
            <a:br>
              <a:rPr lang="tr-TR" sz="1000" dirty="0"/>
            </a:br>
            <a:r>
              <a:rPr lang="tr-TR" sz="1000" dirty="0"/>
              <a:t>UFS TESİS YÖNETİM HİZMETLERİ A.Ş.</a:t>
            </a:r>
            <a:br>
              <a:rPr lang="tr-TR" sz="1000" dirty="0"/>
            </a:br>
            <a:r>
              <a:rPr lang="tr-TR" sz="1000" dirty="0"/>
              <a:t>WOM YÖNETİM HİZMETLERİ A.Ş.</a:t>
            </a:r>
            <a:br>
              <a:rPr lang="tr-TR" sz="1000" dirty="0"/>
            </a:br>
            <a:r>
              <a:rPr lang="tr-TR" sz="1000" dirty="0"/>
              <a:t>YKS TESİS YÖNETİM HİZMETLERİ A.Ş.</a:t>
            </a:r>
            <a:br>
              <a:rPr lang="tr-TR" sz="1000" dirty="0"/>
            </a:br>
            <a:r>
              <a:rPr lang="tr-TR" sz="1000" dirty="0"/>
              <a:t>ZORLU TESİS YÖNETİM A.Ş.</a:t>
            </a:r>
            <a:endParaRPr lang="tr-TR" sz="1000" dirty="0" smtClean="0"/>
          </a:p>
          <a:p>
            <a:pPr marL="0" indent="0">
              <a:buNone/>
            </a:pPr>
            <a:endParaRPr lang="tr-TR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5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Dikdörtgen 4"/>
          <p:cNvSpPr/>
          <p:nvPr/>
        </p:nvSpPr>
        <p:spPr>
          <a:xfrm>
            <a:off x="544011" y="532435"/>
            <a:ext cx="6361354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200" b="1" dirty="0"/>
              <a:t>Yapılan araştırma sonucu tespit edilen şirketler; </a:t>
            </a:r>
          </a:p>
        </p:txBody>
      </p:sp>
    </p:spTree>
    <p:extLst>
      <p:ext uri="{BB962C8B-B14F-4D97-AF65-F5344CB8AC3E}">
        <p14:creationId xmlns:p14="http://schemas.microsoft.com/office/powerpoint/2010/main" val="34048467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74563" y="1666754"/>
            <a:ext cx="7847634" cy="4085864"/>
          </a:xfrm>
        </p:spPr>
        <p:txBody>
          <a:bodyPr/>
          <a:lstStyle/>
          <a:p>
            <a:r>
              <a:rPr lang="tr-TR" sz="1800" dirty="0"/>
              <a:t>Toplu yapı yönetiminin (site yönetimi) </a:t>
            </a:r>
            <a:r>
              <a:rPr lang="tr-TR" sz="1800" dirty="0" smtClean="0"/>
              <a:t>oluşabilmesi </a:t>
            </a:r>
            <a:r>
              <a:rPr lang="tr-TR" sz="1800" dirty="0"/>
              <a:t>için üretilen ve faaliyete geçirilen toplu konut sayısında da bir </a:t>
            </a:r>
            <a:r>
              <a:rPr lang="tr-TR" sz="1800" dirty="0" smtClean="0"/>
              <a:t>artış </a:t>
            </a:r>
            <a:r>
              <a:rPr lang="tr-TR" sz="1800" dirty="0"/>
              <a:t>olması gerekmektedir. </a:t>
            </a:r>
            <a:endParaRPr lang="tr-TR" sz="1800" dirty="0" smtClean="0"/>
          </a:p>
          <a:p>
            <a:pPr marL="0" indent="0">
              <a:buNone/>
            </a:pPr>
            <a:endParaRPr lang="tr-TR" sz="1800" dirty="0" smtClean="0"/>
          </a:p>
          <a:p>
            <a:r>
              <a:rPr lang="tr-TR" sz="1800" dirty="0"/>
              <a:t>S</a:t>
            </a:r>
            <a:r>
              <a:rPr lang="tr-TR" sz="1800" dirty="0" smtClean="0"/>
              <a:t>igortalı çalışan </a:t>
            </a:r>
            <a:r>
              <a:rPr lang="tr-TR" sz="1800" dirty="0"/>
              <a:t>ücretli sayısındaki en </a:t>
            </a:r>
            <a:r>
              <a:rPr lang="tr-TR" sz="1800" dirty="0" smtClean="0"/>
              <a:t>fazla artışın </a:t>
            </a:r>
            <a:r>
              <a:rPr lang="tr-TR" sz="1800" dirty="0"/>
              <a:t>sağlandığı sektörlerin </a:t>
            </a:r>
            <a:r>
              <a:rPr lang="tr-TR" sz="1800" dirty="0" smtClean="0"/>
              <a:t>başında </a:t>
            </a:r>
            <a:r>
              <a:rPr lang="tr-TR" sz="1800" dirty="0"/>
              <a:t>bina </a:t>
            </a:r>
            <a:r>
              <a:rPr lang="tr-TR" sz="1800" dirty="0" smtClean="0"/>
              <a:t>inşaat </a:t>
            </a:r>
            <a:r>
              <a:rPr lang="tr-TR" sz="1800" dirty="0"/>
              <a:t>sektörünün </a:t>
            </a:r>
            <a:r>
              <a:rPr lang="tr-TR" sz="1800" dirty="0" smtClean="0"/>
              <a:t>yer almaktadır. Dolayısıyla inşaat </a:t>
            </a:r>
            <a:r>
              <a:rPr lang="tr-TR" sz="1800" dirty="0"/>
              <a:t>sektöründeki büyüme ve </a:t>
            </a:r>
            <a:r>
              <a:rPr lang="tr-TR" sz="1800" dirty="0" smtClean="0"/>
              <a:t>çalışan </a:t>
            </a:r>
            <a:r>
              <a:rPr lang="tr-TR" sz="1800" dirty="0"/>
              <a:t>sayısındaki </a:t>
            </a:r>
            <a:r>
              <a:rPr lang="tr-TR" sz="1800" dirty="0" smtClean="0"/>
              <a:t>artış </a:t>
            </a:r>
            <a:r>
              <a:rPr lang="tr-TR" sz="1800" dirty="0"/>
              <a:t>aynı zamanda beraberinde toplu konut yapısındaki istihdam </a:t>
            </a:r>
            <a:r>
              <a:rPr lang="tr-TR" sz="1800" dirty="0" smtClean="0"/>
              <a:t>artışını</a:t>
            </a:r>
            <a:r>
              <a:rPr lang="tr-TR" sz="1800" dirty="0"/>
              <a:t>, site yönetimindeki </a:t>
            </a:r>
            <a:r>
              <a:rPr lang="tr-TR" sz="1800" dirty="0" smtClean="0"/>
              <a:t>artışı</a:t>
            </a:r>
            <a:r>
              <a:rPr lang="tr-TR" sz="1800" dirty="0"/>
              <a:t>, gelir </a:t>
            </a:r>
            <a:r>
              <a:rPr lang="tr-TR" sz="1800" dirty="0" smtClean="0"/>
              <a:t>artışını</a:t>
            </a:r>
            <a:r>
              <a:rPr lang="tr-TR" sz="1800" dirty="0"/>
              <a:t>, </a:t>
            </a:r>
            <a:r>
              <a:rPr lang="tr-TR" sz="1800" dirty="0" smtClean="0"/>
              <a:t>sosyo-kültürel </a:t>
            </a:r>
            <a:r>
              <a:rPr lang="tr-TR" sz="1800" dirty="0"/>
              <a:t>alandaki </a:t>
            </a:r>
            <a:r>
              <a:rPr lang="tr-TR" sz="1800" dirty="0" smtClean="0"/>
              <a:t>artışı </a:t>
            </a:r>
            <a:r>
              <a:rPr lang="tr-TR" sz="1800" dirty="0"/>
              <a:t>da beraberinde getirecektir. </a:t>
            </a:r>
            <a:endParaRPr lang="tr-TR" sz="1800" dirty="0" smtClean="0"/>
          </a:p>
          <a:p>
            <a:endParaRPr lang="tr-TR" sz="1800" dirty="0"/>
          </a:p>
          <a:p>
            <a:r>
              <a:rPr lang="tr-TR" sz="1800" dirty="0" smtClean="0"/>
              <a:t>Sonuç </a:t>
            </a:r>
            <a:r>
              <a:rPr lang="tr-TR" sz="1800" dirty="0"/>
              <a:t>olarak bina </a:t>
            </a:r>
            <a:r>
              <a:rPr lang="tr-TR" sz="1800" dirty="0" smtClean="0"/>
              <a:t>inşaat sektöründeki artış </a:t>
            </a:r>
            <a:r>
              <a:rPr lang="tr-TR" sz="1800" dirty="0"/>
              <a:t>ile toplu yapı yönetim hizmetindeki istihdam </a:t>
            </a:r>
            <a:r>
              <a:rPr lang="tr-TR" sz="1800" dirty="0" smtClean="0"/>
              <a:t>artışı </a:t>
            </a:r>
            <a:r>
              <a:rPr lang="tr-TR" sz="1800" dirty="0"/>
              <a:t>doğru orantılıdır.</a:t>
            </a: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5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950391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744501" y="231493"/>
            <a:ext cx="7654996" cy="333325"/>
          </a:xfrm>
        </p:spPr>
        <p:txBody>
          <a:bodyPr/>
          <a:lstStyle/>
          <a:p>
            <a:pPr algn="ctr"/>
            <a:r>
              <a:rPr lang="tr-TR" sz="2400" dirty="0"/>
              <a:t>TOPLU YAPI </a:t>
            </a:r>
            <a:r>
              <a:rPr lang="tr-TR" sz="2400" dirty="0" smtClean="0"/>
              <a:t>YÖNETİMİNİN KENTLEŞME VE PLANLAMAYA ETKİSİ</a:t>
            </a:r>
            <a:endParaRPr lang="tr-TR" sz="2400" dirty="0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243068" y="2095018"/>
            <a:ext cx="8156429" cy="2945764"/>
          </a:xfrm>
        </p:spPr>
        <p:txBody>
          <a:bodyPr/>
          <a:lstStyle/>
          <a:p>
            <a:r>
              <a:rPr lang="tr-TR" dirty="0"/>
              <a:t>N</a:t>
            </a:r>
            <a:r>
              <a:rPr lang="tr-TR" dirty="0" smtClean="0"/>
              <a:t>itelikli </a:t>
            </a:r>
            <a:r>
              <a:rPr lang="tr-TR" dirty="0"/>
              <a:t>bir </a:t>
            </a:r>
            <a:r>
              <a:rPr lang="tr-TR" dirty="0" smtClean="0"/>
              <a:t>yaşam</a:t>
            </a:r>
            <a:r>
              <a:rPr lang="tr-TR" dirty="0"/>
              <a:t>, konut hakkı temeli üzerine kurulmakta ve bunun için de </a:t>
            </a:r>
            <a:r>
              <a:rPr lang="tr-TR" dirty="0" smtClean="0"/>
              <a:t>yerleşme </a:t>
            </a:r>
            <a:r>
              <a:rPr lang="tr-TR" dirty="0"/>
              <a:t>özgürlüğüne gereksinim duyulmaktadır. Ancak bunun ötesinde </a:t>
            </a:r>
            <a:r>
              <a:rPr lang="tr-TR" dirty="0" smtClean="0"/>
              <a:t>yaşam </a:t>
            </a:r>
            <a:r>
              <a:rPr lang="tr-TR" dirty="0"/>
              <a:t>kalitesini elde edebilmek için devlete ve hak öznelerine </a:t>
            </a:r>
            <a:r>
              <a:rPr lang="tr-TR" dirty="0" smtClean="0"/>
              <a:t>düşen </a:t>
            </a:r>
            <a:r>
              <a:rPr lang="tr-TR" dirty="0"/>
              <a:t>görevler bulunmaktadır. </a:t>
            </a:r>
            <a:endParaRPr lang="tr-TR" dirty="0" smtClean="0"/>
          </a:p>
          <a:p>
            <a:endParaRPr lang="tr-TR" dirty="0"/>
          </a:p>
          <a:p>
            <a:r>
              <a:rPr lang="tr-TR" dirty="0" smtClean="0"/>
              <a:t>Belirli </a:t>
            </a:r>
            <a:r>
              <a:rPr lang="tr-TR" dirty="0"/>
              <a:t>bir </a:t>
            </a:r>
            <a:r>
              <a:rPr lang="tr-TR" dirty="0" smtClean="0"/>
              <a:t>yaşam </a:t>
            </a:r>
            <a:r>
              <a:rPr lang="tr-TR" dirty="0"/>
              <a:t>kalitesine </a:t>
            </a:r>
            <a:r>
              <a:rPr lang="tr-TR" dirty="0" smtClean="0"/>
              <a:t>ulaşmak </a:t>
            </a:r>
            <a:r>
              <a:rPr lang="tr-TR" dirty="0"/>
              <a:t>da çevresel ortam ve </a:t>
            </a:r>
            <a:r>
              <a:rPr lang="tr-TR" dirty="0" smtClean="0"/>
              <a:t>koşullar</a:t>
            </a:r>
            <a:r>
              <a:rPr lang="tr-TR" dirty="0"/>
              <a:t>, kent çevresi, düzenli </a:t>
            </a:r>
            <a:r>
              <a:rPr lang="tr-TR" dirty="0" smtClean="0"/>
              <a:t>kentleşme </a:t>
            </a:r>
            <a:r>
              <a:rPr lang="tr-TR" dirty="0"/>
              <a:t>ve planlama, etkili ve katılımcı bir kent yönetimine sahip olmakla mümkündür. </a:t>
            </a: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5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7631745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74562" y="1527857"/>
            <a:ext cx="7924934" cy="3842795"/>
          </a:xfrm>
        </p:spPr>
        <p:txBody>
          <a:bodyPr/>
          <a:lstStyle/>
          <a:p>
            <a:pPr marL="0" indent="0">
              <a:buNone/>
            </a:pPr>
            <a:r>
              <a:rPr lang="tr-TR" dirty="0" smtClean="0"/>
              <a:t>Bu </a:t>
            </a:r>
            <a:r>
              <a:rPr lang="tr-TR" dirty="0"/>
              <a:t>koşullar aşağıdaki gibi sıralamıştır; </a:t>
            </a:r>
          </a:p>
          <a:p>
            <a:endParaRPr lang="tr-TR" dirty="0"/>
          </a:p>
          <a:p>
            <a:pPr marL="0" indent="0">
              <a:buNone/>
            </a:pPr>
            <a:r>
              <a:rPr lang="tr-TR" b="1" dirty="0"/>
              <a:t>1. Güvenlik: </a:t>
            </a:r>
            <a:r>
              <a:rPr lang="tr-TR" dirty="0"/>
              <a:t>Mümkün olduğunca suç, şiddet ve yaşadığı olaylardan arındırılmış, emin ve güvenli bir kent, </a:t>
            </a:r>
          </a:p>
          <a:p>
            <a:pPr marL="0" indent="0">
              <a:buNone/>
            </a:pPr>
            <a:r>
              <a:rPr lang="tr-TR" b="1" dirty="0"/>
              <a:t>2. Kirletilmemiş Sağlıklı Bir Çevre: </a:t>
            </a:r>
            <a:r>
              <a:rPr lang="tr-TR" dirty="0"/>
              <a:t>hava, gürültü, su ve toprak kirliliği olmayan, doğası ve doğal kaynakları korunan bir çevre, </a:t>
            </a:r>
            <a:endParaRPr lang="tr-TR" dirty="0" smtClean="0"/>
          </a:p>
          <a:p>
            <a:pPr marL="0" indent="0">
              <a:buNone/>
            </a:pPr>
            <a:r>
              <a:rPr lang="tr-TR" b="1" dirty="0" smtClean="0"/>
              <a:t>3</a:t>
            </a:r>
            <a:r>
              <a:rPr lang="tr-TR" b="1" dirty="0"/>
              <a:t>. </a:t>
            </a:r>
            <a:r>
              <a:rPr lang="tr-TR" b="1" dirty="0" smtClean="0"/>
              <a:t>İstihdam</a:t>
            </a:r>
            <a:r>
              <a:rPr lang="tr-TR" b="1" dirty="0"/>
              <a:t>: </a:t>
            </a:r>
            <a:r>
              <a:rPr lang="tr-TR" dirty="0"/>
              <a:t>Yeterli istihdam olanaklarının yaratılarak, ekonomik kalkınmadan pay alabilme </a:t>
            </a:r>
            <a:r>
              <a:rPr lang="tr-TR" dirty="0" smtClean="0"/>
              <a:t>şansının </a:t>
            </a:r>
            <a:r>
              <a:rPr lang="tr-TR" dirty="0"/>
              <a:t>ve </a:t>
            </a:r>
            <a:r>
              <a:rPr lang="tr-TR" dirty="0" smtClean="0"/>
              <a:t>kişisel </a:t>
            </a:r>
            <a:r>
              <a:rPr lang="tr-TR" dirty="0"/>
              <a:t>ekonomik özgürlüklerin sağlanması, </a:t>
            </a:r>
          </a:p>
          <a:p>
            <a:pPr marL="0" indent="0">
              <a:buNone/>
            </a:pPr>
            <a:r>
              <a:rPr lang="tr-TR" b="1" dirty="0"/>
              <a:t>4. Konut: </a:t>
            </a:r>
            <a:r>
              <a:rPr lang="tr-TR" dirty="0"/>
              <a:t>Mahremiyet ve dokunulmazlığının garanti edildiği, sağlıklı, satın alınabilir, yeterli konut stokunun sağlanması, </a:t>
            </a:r>
          </a:p>
          <a:p>
            <a:endParaRPr lang="tr-TR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5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8430053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konomi">
  <a:themeElements>
    <a:clrScheme name="Gazete kağıdı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Ofis Klasik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zete kağıdı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ekonomi" id="{14396F44-94C0-4BF2-8333-266569A57D02}" vid="{03703BF9-DFA0-42C9-89F9-C03DE1C4A071}"/>
    </a:ext>
  </a:extLst>
</a:theme>
</file>

<file path=ppt/theme/theme2.xml><?xml version="1.0" encoding="utf-8"?>
<a:theme xmlns:a="http://schemas.openxmlformats.org/drawingml/2006/main" name="1_Rics">
  <a:themeElements>
    <a:clrScheme name="NewsPrint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Ofis Klasik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NewsPrint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h.t.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h.t." id="{413A7544-DC64-4FD9-B67F-E82A6B382656}" vid="{2993C0EF-C761-423D-BA24-A50FC7959470}"/>
    </a:ext>
  </a:extLst>
</a:theme>
</file>

<file path=ppt/theme/theme4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ekonomi</Template>
  <TotalTime>12523</TotalTime>
  <Words>1257</Words>
  <Application>Microsoft Office PowerPoint</Application>
  <PresentationFormat>On-screen Show (4:3)</PresentationFormat>
  <Paragraphs>78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3</vt:i4>
      </vt:variant>
      <vt:variant>
        <vt:lpstr>Slide Titles</vt:lpstr>
      </vt:variant>
      <vt:variant>
        <vt:i4>16</vt:i4>
      </vt:variant>
    </vt:vector>
  </HeadingPairs>
  <TitlesOfParts>
    <vt:vector size="19" baseType="lpstr">
      <vt:lpstr>ekonomi</vt:lpstr>
      <vt:lpstr>1_Rics</vt:lpstr>
      <vt:lpstr>h.t.</vt:lpstr>
      <vt:lpstr>PowerPoint Presentation</vt:lpstr>
      <vt:lpstr>TOPLU YAPI YÖNETİMİNDE SİTE YÖNETİMİNİN ETKİLERİ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TOPLU YAPI YÖNETİMİNİN KENTLEŞME VE PLANLAMAYA ETKİSİ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 TOPLU YAPI YÖNETİMİNİN SOSYO - KÜLTÜREL YAPIYA ETKİSİ 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ANKARA ÜNİVERSİTESİ UYGULAMALI BİLİMLER FAKÜLTESİ GAYRİMENKUL GELİŞTİRME VE YÖNETİMİ BÖLÜMÜ</dc:title>
  <dc:creator>sibel</dc:creator>
  <cp:lastModifiedBy>MCEKICI</cp:lastModifiedBy>
  <cp:revision>826</cp:revision>
  <cp:lastPrinted>2016-10-24T07:53:35Z</cp:lastPrinted>
  <dcterms:created xsi:type="dcterms:W3CDTF">2016-09-18T09:35:24Z</dcterms:created>
  <dcterms:modified xsi:type="dcterms:W3CDTF">2020-04-11T08:43:09Z</dcterms:modified>
</cp:coreProperties>
</file>