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20"/>
  </p:notesMasterIdLst>
  <p:sldIdLst>
    <p:sldId id="1082" r:id="rId4"/>
    <p:sldId id="1091" r:id="rId5"/>
    <p:sldId id="1092" r:id="rId6"/>
    <p:sldId id="1093" r:id="rId7"/>
    <p:sldId id="1094" r:id="rId8"/>
    <p:sldId id="1095" r:id="rId9"/>
    <p:sldId id="1098" r:id="rId10"/>
    <p:sldId id="1099" r:id="rId11"/>
    <p:sldId id="1100" r:id="rId12"/>
    <p:sldId id="1101" r:id="rId13"/>
    <p:sldId id="1102" r:id="rId14"/>
    <p:sldId id="1103" r:id="rId15"/>
    <p:sldId id="1104" r:id="rId16"/>
    <p:sldId id="1105" r:id="rId17"/>
    <p:sldId id="1106" r:id="rId18"/>
    <p:sldId id="1107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>
        <p:scale>
          <a:sx n="100" d="100"/>
          <a:sy n="100" d="100"/>
        </p:scale>
        <p:origin x="-1944" y="-234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pPr>
                <a:defRPr/>
              </a:pPr>
              <a:t>4/11/2020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pPr>
                <a:defRPr/>
              </a:pPr>
              <a:t>4/11/2020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pPr>
                <a:defRPr/>
              </a:pPr>
              <a:t>4/11/2020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pPr>
                <a:defRPr/>
              </a:pPr>
              <a:t>4/11/2020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4501" y="51739"/>
            <a:ext cx="7654996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9320" y="1357782"/>
            <a:ext cx="4191000" cy="36830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0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pPr/>
              <a:t>4/11/2020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448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Toplu Yapı ve Taşınmaz Yönetimi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868100" y="4393802"/>
            <a:ext cx="75582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Dr.H.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Murat ÇEKİCİ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55585" y="1840374"/>
            <a:ext cx="8148576" cy="3200407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5. </a:t>
            </a:r>
            <a:r>
              <a:rPr lang="tr-TR" b="1" dirty="0" smtClean="0"/>
              <a:t>Dolaşım</a:t>
            </a:r>
            <a:r>
              <a:rPr lang="tr-TR" b="1" dirty="0"/>
              <a:t>: </a:t>
            </a:r>
            <a:r>
              <a:rPr lang="tr-TR" dirty="0"/>
              <a:t>Toplu </a:t>
            </a:r>
            <a:r>
              <a:rPr lang="tr-TR" dirty="0" smtClean="0"/>
              <a:t>taşıma</a:t>
            </a:r>
            <a:r>
              <a:rPr lang="tr-TR" dirty="0"/>
              <a:t>, özel arabalar, yayalar ve bisikletliler gibi tüm yol kullanıcıları arasında, birbirinin hareket kabiliyetini ve </a:t>
            </a:r>
            <a:r>
              <a:rPr lang="tr-TR" dirty="0" smtClean="0"/>
              <a:t>dolaşım </a:t>
            </a:r>
            <a:r>
              <a:rPr lang="tr-TR" dirty="0"/>
              <a:t>özgürlüğünü kısıtlamayan uyumlu bir düzenin sağlanması, </a:t>
            </a:r>
          </a:p>
          <a:p>
            <a:pPr marL="0" indent="0">
              <a:buNone/>
            </a:pPr>
            <a:r>
              <a:rPr lang="tr-TR" b="1" dirty="0"/>
              <a:t>6. Sağlık: </a:t>
            </a:r>
            <a:r>
              <a:rPr lang="tr-TR" dirty="0"/>
              <a:t>Beden ve ruh sağlığının korunmasına yardımcı çevrenin ve </a:t>
            </a:r>
            <a:r>
              <a:rPr lang="tr-TR" dirty="0" smtClean="0"/>
              <a:t>koşulların </a:t>
            </a:r>
            <a:r>
              <a:rPr lang="tr-TR" dirty="0"/>
              <a:t>sağlanması, </a:t>
            </a:r>
          </a:p>
          <a:p>
            <a:pPr marL="0" indent="0">
              <a:buNone/>
            </a:pPr>
            <a:r>
              <a:rPr lang="tr-TR" b="1" dirty="0"/>
              <a:t>7. Spor ve Dinlence: </a:t>
            </a:r>
            <a:r>
              <a:rPr lang="tr-TR" dirty="0" smtClean="0"/>
              <a:t>Yaş, </a:t>
            </a:r>
            <a:r>
              <a:rPr lang="tr-TR" dirty="0"/>
              <a:t>yetenek ve gelir durumu ne olursa olsun her birey için spor ve </a:t>
            </a:r>
            <a:r>
              <a:rPr lang="tr-TR" dirty="0" smtClean="0"/>
              <a:t>boş </a:t>
            </a:r>
            <a:r>
              <a:rPr lang="tr-TR" dirty="0"/>
              <a:t>vakitlerini de değerlendirebileceği olanakların sağlanması, </a:t>
            </a:r>
          </a:p>
          <a:p>
            <a:pPr marL="0" indent="0">
              <a:buNone/>
            </a:pPr>
            <a:r>
              <a:rPr lang="tr-TR" b="1" dirty="0"/>
              <a:t>8. Kültürler Arası </a:t>
            </a:r>
            <a:r>
              <a:rPr lang="tr-TR" b="1" dirty="0" smtClean="0"/>
              <a:t>Kaynaşma</a:t>
            </a:r>
            <a:r>
              <a:rPr lang="tr-TR" b="1" dirty="0"/>
              <a:t>: </a:t>
            </a:r>
            <a:r>
              <a:rPr lang="tr-TR" dirty="0" smtClean="0"/>
              <a:t>Geçmişten </a:t>
            </a:r>
            <a:r>
              <a:rPr lang="tr-TR" dirty="0"/>
              <a:t>günümüze, farklı kültürel ve etnik yapıları barındıran toplulukların </a:t>
            </a:r>
            <a:r>
              <a:rPr lang="tr-TR" dirty="0" smtClean="0"/>
              <a:t>barış </a:t>
            </a:r>
            <a:r>
              <a:rPr lang="tr-TR" dirty="0"/>
              <a:t>içinde </a:t>
            </a:r>
            <a:r>
              <a:rPr lang="tr-TR" dirty="0" smtClean="0"/>
              <a:t>yaşamalarının </a:t>
            </a:r>
            <a:r>
              <a:rPr lang="tr-TR" dirty="0"/>
              <a:t>sağlanması,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348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05114" y="1736202"/>
            <a:ext cx="8102278" cy="3304579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9. Kaliteli Bir Mimari ve Fiziksel Çevre: </a:t>
            </a:r>
            <a:r>
              <a:rPr lang="tr-TR" dirty="0"/>
              <a:t>Tarihi yapı mirasının duyarlı bir biçimde restorasyonu ve nitelikli </a:t>
            </a:r>
            <a:r>
              <a:rPr lang="tr-TR" dirty="0" smtClean="0"/>
              <a:t>çağdaş </a:t>
            </a:r>
            <a:r>
              <a:rPr lang="tr-TR" dirty="0"/>
              <a:t>mimarinin uygulanmasıyla, uyumlu ve güzel fiziksel mekânların yaratılması, </a:t>
            </a:r>
            <a:endParaRPr lang="tr-TR" dirty="0" smtClean="0"/>
          </a:p>
          <a:p>
            <a:pPr marL="0" indent="0">
              <a:buNone/>
            </a:pPr>
            <a:r>
              <a:rPr lang="tr-TR" b="1" dirty="0"/>
              <a:t>1</a:t>
            </a:r>
            <a:r>
              <a:rPr lang="tr-TR" b="1" dirty="0" smtClean="0"/>
              <a:t>0</a:t>
            </a:r>
            <a:r>
              <a:rPr lang="tr-TR" b="1" dirty="0"/>
              <a:t>. </a:t>
            </a:r>
            <a:r>
              <a:rPr lang="tr-TR" b="1" dirty="0" smtClean="0"/>
              <a:t>İşlevlerin </a:t>
            </a:r>
            <a:r>
              <a:rPr lang="tr-TR" b="1" dirty="0"/>
              <a:t>Uyumu: </a:t>
            </a:r>
            <a:r>
              <a:rPr lang="tr-TR" dirty="0" smtClean="0"/>
              <a:t>Yaşama</a:t>
            </a:r>
            <a:r>
              <a:rPr lang="tr-TR" dirty="0"/>
              <a:t>, çalıma, seyahat </a:t>
            </a:r>
            <a:r>
              <a:rPr lang="tr-TR" dirty="0" smtClean="0"/>
              <a:t>işlevleri </a:t>
            </a:r>
            <a:r>
              <a:rPr lang="tr-TR" dirty="0"/>
              <a:t>ve sosyal aktivitelerin olabildiğince birbiriyle ilintili olmasının sağlanması, </a:t>
            </a:r>
          </a:p>
          <a:p>
            <a:pPr marL="0" indent="0">
              <a:buNone/>
            </a:pPr>
            <a:r>
              <a:rPr lang="tr-TR" b="1" dirty="0"/>
              <a:t>11. Katılım: </a:t>
            </a:r>
            <a:r>
              <a:rPr lang="tr-TR" dirty="0"/>
              <a:t>Çoğulcu demokrasilerde, kurum ve kurulular arasındaki </a:t>
            </a:r>
            <a:r>
              <a:rPr lang="tr-TR" dirty="0" smtClean="0"/>
              <a:t>dayanışmanın </a:t>
            </a:r>
            <a:r>
              <a:rPr lang="tr-TR" dirty="0"/>
              <a:t>esas olduğu kent yönetimlerinde, gereksiz bürokrasiden arındırma, </a:t>
            </a:r>
            <a:r>
              <a:rPr lang="tr-TR" dirty="0" smtClean="0"/>
              <a:t>yardımlaşma </a:t>
            </a:r>
            <a:r>
              <a:rPr lang="tr-TR" dirty="0"/>
              <a:t>ve bilgilendirme ilkelerinin sağlanması, </a:t>
            </a:r>
          </a:p>
          <a:p>
            <a:pPr marL="0" indent="0">
              <a:buNone/>
            </a:pPr>
            <a:r>
              <a:rPr lang="tr-TR" b="1" dirty="0"/>
              <a:t>12. Ekonomik Kalkınma: </a:t>
            </a:r>
            <a:r>
              <a:rPr lang="tr-TR" dirty="0"/>
              <a:t>Kararlı ve aydın yapıdaki tüm yerel yönetimlerin doğrudan veya dolaylı olarak ekonomik kalkınmaya katkı konusunda sorumluluk sahibi olması,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29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7710" y="1782500"/>
            <a:ext cx="7801337" cy="3258281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13. Sürdürülebilir Kalkınma: </a:t>
            </a:r>
            <a:r>
              <a:rPr lang="tr-TR" dirty="0"/>
              <a:t>Yerel yönetimlerce ekonomik kalkınma ile çevrenin korunması ilkeleri arasında </a:t>
            </a:r>
            <a:r>
              <a:rPr lang="tr-TR" dirty="0" smtClean="0"/>
              <a:t>uzlaşmanın </a:t>
            </a:r>
            <a:r>
              <a:rPr lang="tr-TR" dirty="0"/>
              <a:t>sağlanması </a:t>
            </a:r>
          </a:p>
          <a:p>
            <a:pPr marL="0" indent="0">
              <a:buNone/>
            </a:pPr>
            <a:r>
              <a:rPr lang="tr-TR" b="1" dirty="0" smtClean="0"/>
              <a:t>14</a:t>
            </a:r>
            <a:r>
              <a:rPr lang="tr-TR" b="1" dirty="0"/>
              <a:t>. Mal ve Hizmetler: </a:t>
            </a:r>
            <a:r>
              <a:rPr lang="tr-TR" dirty="0" smtClean="0"/>
              <a:t>Erişilebilir</a:t>
            </a:r>
            <a:r>
              <a:rPr lang="tr-TR" dirty="0"/>
              <a:t>, kapsamlı, kaliteli mal ve hizmet sunumunun yerel yönetimi, özel sektör ya da her ikisinin ortaklığıyla sağlanması, </a:t>
            </a:r>
          </a:p>
          <a:p>
            <a:pPr marL="0" indent="0">
              <a:buNone/>
            </a:pPr>
            <a:r>
              <a:rPr lang="tr-TR" b="1" dirty="0"/>
              <a:t>15. Doğal Zenginlikler ve Kaynaklar: </a:t>
            </a:r>
            <a:r>
              <a:rPr lang="tr-TR" dirty="0"/>
              <a:t>Yerel doğal kaynak ve değerlerin, yerel yönetimlerce akılcı, dikkatli, verimli ve adil bir biçimde, beldede </a:t>
            </a:r>
            <a:r>
              <a:rPr lang="tr-TR" dirty="0" smtClean="0"/>
              <a:t>yaşayanların </a:t>
            </a:r>
            <a:r>
              <a:rPr lang="tr-TR" dirty="0"/>
              <a:t>yararı gözetilerek korunması ve idaresi, </a:t>
            </a:r>
          </a:p>
          <a:p>
            <a:pPr marL="0" indent="0">
              <a:buNone/>
            </a:pPr>
            <a:r>
              <a:rPr lang="tr-TR" b="1" dirty="0"/>
              <a:t>16. </a:t>
            </a:r>
            <a:r>
              <a:rPr lang="tr-TR" b="1" dirty="0" smtClean="0"/>
              <a:t>Kişisel </a:t>
            </a:r>
            <a:r>
              <a:rPr lang="tr-TR" b="1" dirty="0"/>
              <a:t>Bütünlük: </a:t>
            </a:r>
            <a:r>
              <a:rPr lang="tr-TR" dirty="0"/>
              <a:t>Bireyin sosyal, kültürel, ahlaki ve ruhsal </a:t>
            </a:r>
            <a:r>
              <a:rPr lang="tr-TR" dirty="0" smtClean="0"/>
              <a:t>gelişimine</a:t>
            </a:r>
            <a:r>
              <a:rPr lang="tr-TR" dirty="0"/>
              <a:t>, </a:t>
            </a:r>
            <a:r>
              <a:rPr lang="tr-TR" dirty="0" smtClean="0"/>
              <a:t>kişisel </a:t>
            </a:r>
            <a:r>
              <a:rPr lang="tr-TR" dirty="0"/>
              <a:t>refahına yönelik kentsel </a:t>
            </a:r>
            <a:r>
              <a:rPr lang="tr-TR" dirty="0" smtClean="0"/>
              <a:t>koşulların oluşturulması</a:t>
            </a:r>
            <a:r>
              <a:rPr lang="tr-TR" dirty="0"/>
              <a:t>,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19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16689" y="1562582"/>
            <a:ext cx="7982807" cy="4074289"/>
          </a:xfrm>
        </p:spPr>
        <p:txBody>
          <a:bodyPr/>
          <a:lstStyle/>
          <a:p>
            <a:pPr marL="0" indent="0">
              <a:buNone/>
            </a:pPr>
            <a:r>
              <a:rPr lang="tr-TR" b="1" dirty="0"/>
              <a:t>17. Belediyeler Arası </a:t>
            </a:r>
            <a:r>
              <a:rPr lang="tr-TR" b="1" dirty="0" smtClean="0"/>
              <a:t>İşbirliği</a:t>
            </a:r>
            <a:r>
              <a:rPr lang="tr-TR" b="1" dirty="0"/>
              <a:t>: </a:t>
            </a:r>
            <a:r>
              <a:rPr lang="tr-TR" dirty="0" smtClean="0"/>
              <a:t>Kişilerin yaşadıkları </a:t>
            </a:r>
            <a:r>
              <a:rPr lang="tr-TR" dirty="0"/>
              <a:t>beldenin, beldeler arası ya da uluslararası </a:t>
            </a:r>
            <a:r>
              <a:rPr lang="tr-TR" dirty="0" smtClean="0"/>
              <a:t>ilişkilerine </a:t>
            </a:r>
            <a:r>
              <a:rPr lang="tr-TR" dirty="0"/>
              <a:t>doğrudan katılma konusunda özgür olmaları ve özendirilmeleri, </a:t>
            </a:r>
          </a:p>
          <a:p>
            <a:pPr marL="0" indent="0">
              <a:buNone/>
            </a:pPr>
            <a:r>
              <a:rPr lang="tr-TR" b="1" dirty="0"/>
              <a:t>18. Finansal Yapı ve Mekanizmalar: </a:t>
            </a:r>
            <a:r>
              <a:rPr lang="tr-TR" dirty="0"/>
              <a:t>Bu bildirgede tanımlanan hakların sağlanması için, gerekli mali kaynakları bulma konusunda yerel yönetimlerin yetkili kılınması, </a:t>
            </a:r>
          </a:p>
          <a:p>
            <a:pPr marL="0" indent="0">
              <a:buNone/>
            </a:pPr>
            <a:r>
              <a:rPr lang="tr-TR" b="1" dirty="0"/>
              <a:t>19. </a:t>
            </a:r>
            <a:r>
              <a:rPr lang="tr-TR" b="1" dirty="0" smtClean="0"/>
              <a:t>Eşitlik</a:t>
            </a:r>
            <a:r>
              <a:rPr lang="tr-TR" b="1" dirty="0"/>
              <a:t>: </a:t>
            </a:r>
            <a:r>
              <a:rPr lang="tr-TR" dirty="0"/>
              <a:t>Yerel yönetimlerin, tüm bu hakları bütün bireylere cinsiyet, ya, köken, inanç, sosyal, ekonomik ve politik ayrım gözetmeden, fiziksel veya zihinsel özürlerine bakılmadan, </a:t>
            </a:r>
            <a:r>
              <a:rPr lang="tr-TR" dirty="0" smtClean="0"/>
              <a:t>eşit </a:t>
            </a:r>
            <a:r>
              <a:rPr lang="tr-TR" dirty="0"/>
              <a:t>olarak sunulmasını sağlamakla yükümlü olması, </a:t>
            </a:r>
            <a:endParaRPr lang="tr-TR" dirty="0" smtClean="0"/>
          </a:p>
          <a:p>
            <a:pPr marL="0" indent="0">
              <a:buNone/>
            </a:pPr>
            <a:r>
              <a:rPr lang="tr-TR" b="1" dirty="0"/>
              <a:t>20. Kültür: </a:t>
            </a:r>
            <a:r>
              <a:rPr lang="tr-TR" dirty="0"/>
              <a:t>Yerel yönetimlerin tüm kültürel farkındalıklardan haberdar olması (AB Kentsel </a:t>
            </a:r>
            <a:r>
              <a:rPr lang="tr-TR" dirty="0" smtClean="0"/>
              <a:t>şartnamesi</a:t>
            </a:r>
            <a:r>
              <a:rPr lang="tr-TR" dirty="0"/>
              <a:t>, 1992). 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181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16689" y="1357782"/>
            <a:ext cx="8287474" cy="4255940"/>
          </a:xfrm>
        </p:spPr>
        <p:txBody>
          <a:bodyPr/>
          <a:lstStyle/>
          <a:p>
            <a:pPr marL="0" indent="0">
              <a:buNone/>
            </a:pPr>
            <a:r>
              <a:rPr lang="tr-TR" sz="1800" dirty="0" smtClean="0"/>
              <a:t>Bu </a:t>
            </a:r>
            <a:r>
              <a:rPr lang="tr-TR" sz="1800" dirty="0"/>
              <a:t>haklara ek olarak “</a:t>
            </a:r>
            <a:r>
              <a:rPr lang="tr-TR" sz="1800" dirty="0" smtClean="0"/>
              <a:t>Yerleşimlerde </a:t>
            </a:r>
            <a:r>
              <a:rPr lang="tr-TR" sz="1800" dirty="0"/>
              <a:t>Haklar” </a:t>
            </a:r>
            <a:r>
              <a:rPr lang="tr-TR" sz="1800" dirty="0" smtClean="0"/>
              <a:t>başlığı </a:t>
            </a:r>
            <a:r>
              <a:rPr lang="tr-TR" sz="1800" dirty="0"/>
              <a:t>altında belirtilen diğer unsurlar da </a:t>
            </a:r>
            <a:r>
              <a:rPr lang="tr-TR" sz="1800" dirty="0" smtClean="0"/>
              <a:t>şu şekildedir</a:t>
            </a:r>
            <a:r>
              <a:rPr lang="tr-TR" sz="1800" dirty="0"/>
              <a:t>: </a:t>
            </a:r>
          </a:p>
          <a:p>
            <a:r>
              <a:rPr lang="tr-TR" sz="1800" dirty="0"/>
              <a:t> </a:t>
            </a:r>
            <a:r>
              <a:rPr lang="tr-TR" sz="1800" dirty="0" smtClean="0"/>
              <a:t>Yaşanabilir</a:t>
            </a:r>
            <a:r>
              <a:rPr lang="tr-TR" sz="1800" dirty="0"/>
              <a:t>, güzel, makul fiyatlı, çevre dostu </a:t>
            </a:r>
            <a:r>
              <a:rPr lang="tr-TR" sz="1800" dirty="0" smtClean="0"/>
              <a:t>koşullara </a:t>
            </a:r>
            <a:r>
              <a:rPr lang="tr-TR" sz="1800" dirty="0"/>
              <a:t>sahip, ayrıca iyi </a:t>
            </a:r>
            <a:r>
              <a:rPr lang="tr-TR" sz="1800" dirty="0" smtClean="0"/>
              <a:t>konumlanmış, </a:t>
            </a:r>
            <a:r>
              <a:rPr lang="tr-TR" sz="1800" dirty="0"/>
              <a:t>aydınlık ve yeteri büyüklükte konutların sağlanması,  </a:t>
            </a:r>
          </a:p>
          <a:p>
            <a:r>
              <a:rPr lang="tr-TR" sz="1800" dirty="0"/>
              <a:t>Yeterli </a:t>
            </a:r>
            <a:r>
              <a:rPr lang="tr-TR" sz="1800" dirty="0" smtClean="0"/>
              <a:t>yeşil </a:t>
            </a:r>
            <a:r>
              <a:rPr lang="tr-TR" sz="1800" dirty="0"/>
              <a:t>alan, gün </a:t>
            </a:r>
            <a:r>
              <a:rPr lang="tr-TR" sz="1800" dirty="0" smtClean="0"/>
              <a:t>ışığı</a:t>
            </a:r>
            <a:r>
              <a:rPr lang="tr-TR" sz="1800" dirty="0"/>
              <a:t>, sessizlik, bitki örtüsü ve güzellikler gibi koruyucu sağlık önlemlerinin alınması, </a:t>
            </a:r>
          </a:p>
          <a:p>
            <a:r>
              <a:rPr lang="tr-TR" sz="1800" dirty="0"/>
              <a:t>Kent hayatının </a:t>
            </a:r>
            <a:r>
              <a:rPr lang="tr-TR" sz="1800" dirty="0" smtClean="0"/>
              <a:t>çeşitli işlevleri </a:t>
            </a:r>
            <a:r>
              <a:rPr lang="tr-TR" sz="1800" dirty="0"/>
              <a:t>arasında bağlantılar </a:t>
            </a:r>
            <a:r>
              <a:rPr lang="tr-TR" sz="1800" dirty="0" smtClean="0"/>
              <a:t>oluşturulması</a:t>
            </a:r>
            <a:r>
              <a:rPr lang="tr-TR" sz="1800" dirty="0"/>
              <a:t>,  </a:t>
            </a:r>
          </a:p>
          <a:p>
            <a:r>
              <a:rPr lang="tr-TR" sz="1800" dirty="0"/>
              <a:t>Kültürel olanaklar, spor ve dinlence faaliyetleri, sosyal </a:t>
            </a:r>
            <a:r>
              <a:rPr lang="tr-TR" sz="1800" dirty="0" smtClean="0"/>
              <a:t>gelişim</a:t>
            </a:r>
            <a:r>
              <a:rPr lang="tr-TR" sz="1800" dirty="0"/>
              <a:t>, özgür </a:t>
            </a:r>
            <a:r>
              <a:rPr lang="tr-TR" sz="1800" dirty="0" smtClean="0"/>
              <a:t>dolaşım</a:t>
            </a:r>
            <a:r>
              <a:rPr lang="tr-TR" sz="1800" dirty="0"/>
              <a:t>, tüm yol kullanıcıları arasında uyumlu bir denge sağlanması,  </a:t>
            </a:r>
          </a:p>
          <a:p>
            <a:r>
              <a:rPr lang="tr-TR" sz="1800" dirty="0"/>
              <a:t>Gerekli toplumsal faaliyet, yoksulluğa </a:t>
            </a:r>
            <a:r>
              <a:rPr lang="tr-TR" sz="1800" dirty="0" smtClean="0"/>
              <a:t>karşı </a:t>
            </a:r>
            <a:r>
              <a:rPr lang="tr-TR" sz="1800" dirty="0"/>
              <a:t>önlemler ve özellikle özürlülere gerekli donanımın sağlanması,  </a:t>
            </a:r>
          </a:p>
          <a:p>
            <a:r>
              <a:rPr lang="tr-TR" sz="1800" dirty="0"/>
              <a:t>Güvenlik, refah, </a:t>
            </a:r>
            <a:r>
              <a:rPr lang="tr-TR" sz="1800" dirty="0" smtClean="0"/>
              <a:t>iş, </a:t>
            </a:r>
            <a:r>
              <a:rPr lang="tr-TR" sz="1800" dirty="0"/>
              <a:t>eğitim ve öğretim olanaklarının, kültür ve tarih mirasına sahip olabilme haklarının sağlanması.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044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55585" y="277792"/>
            <a:ext cx="7843912" cy="775503"/>
          </a:xfrm>
        </p:spPr>
        <p:txBody>
          <a:bodyPr/>
          <a:lstStyle/>
          <a:p>
            <a:pPr algn="ctr"/>
            <a:r>
              <a:rPr lang="tr-TR" sz="2600" dirty="0"/>
              <a:t> TOPLU YAPI </a:t>
            </a:r>
            <a:r>
              <a:rPr lang="tr-TR" sz="2600" dirty="0" smtClean="0"/>
              <a:t>YÖNETİMİNİN</a:t>
            </a:r>
            <a:br>
              <a:rPr lang="tr-TR" sz="2600" dirty="0" smtClean="0"/>
            </a:br>
            <a:r>
              <a:rPr lang="tr-TR" sz="2600" dirty="0" smtClean="0"/>
              <a:t>SOSYO - </a:t>
            </a:r>
            <a:r>
              <a:rPr lang="tr-TR" sz="2600" dirty="0"/>
              <a:t>KÜLTÜREL YAPIYA </a:t>
            </a:r>
            <a:r>
              <a:rPr lang="tr-TR" sz="2600" dirty="0" smtClean="0"/>
              <a:t>ETKİSİ </a:t>
            </a:r>
            <a:endParaRPr lang="tr-TR" sz="26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55585" y="1840375"/>
            <a:ext cx="7843911" cy="3200406"/>
          </a:xfrm>
        </p:spPr>
        <p:txBody>
          <a:bodyPr/>
          <a:lstStyle/>
          <a:p>
            <a:r>
              <a:rPr lang="tr-TR" dirty="0"/>
              <a:t>Dünyada hızla </a:t>
            </a:r>
            <a:r>
              <a:rPr lang="tr-TR" dirty="0" smtClean="0"/>
              <a:t>geli</a:t>
            </a:r>
            <a:r>
              <a:rPr lang="tr-TR" dirty="0"/>
              <a:t>ş</a:t>
            </a:r>
            <a:r>
              <a:rPr lang="tr-TR" dirty="0" smtClean="0"/>
              <a:t>en </a:t>
            </a:r>
            <a:r>
              <a:rPr lang="tr-TR" dirty="0"/>
              <a:t>konut piyasaları artık toplu yapı yönetimlerine </a:t>
            </a:r>
            <a:r>
              <a:rPr lang="tr-TR" dirty="0" smtClean="0"/>
              <a:t>dönüşmüş </a:t>
            </a:r>
            <a:r>
              <a:rPr lang="tr-TR" dirty="0"/>
              <a:t>ve büyük ilerleme </a:t>
            </a:r>
            <a:r>
              <a:rPr lang="tr-TR" dirty="0" smtClean="0"/>
              <a:t>kaydetmişlerdir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Henüz </a:t>
            </a:r>
            <a:r>
              <a:rPr lang="tr-TR" dirty="0"/>
              <a:t>yolun </a:t>
            </a:r>
            <a:r>
              <a:rPr lang="tr-TR" dirty="0" smtClean="0"/>
              <a:t>başında </a:t>
            </a:r>
            <a:r>
              <a:rPr lang="tr-TR" dirty="0"/>
              <a:t>olan Türkiye ise büyük atılımlar </a:t>
            </a:r>
            <a:r>
              <a:rPr lang="tr-TR" dirty="0" smtClean="0"/>
              <a:t>gerçekleştirmektedir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Toplu </a:t>
            </a:r>
            <a:r>
              <a:rPr lang="tr-TR" dirty="0"/>
              <a:t>yapı yönetimin konut sorununa ve artan konut sorununun beraberinde getirdiği olumsuz </a:t>
            </a:r>
            <a:r>
              <a:rPr lang="tr-TR" dirty="0" err="1"/>
              <a:t>sosyo</a:t>
            </a:r>
            <a:r>
              <a:rPr lang="tr-TR" dirty="0"/>
              <a:t> </a:t>
            </a:r>
            <a:r>
              <a:rPr lang="tr-TR" dirty="0" smtClean="0"/>
              <a:t>- </a:t>
            </a:r>
            <a:r>
              <a:rPr lang="tr-TR" dirty="0"/>
              <a:t>kültürel sorunlara büyük oranda çare olduğu </a:t>
            </a:r>
            <a:r>
              <a:rPr lang="tr-TR" dirty="0" smtClean="0"/>
              <a:t>görülmektedir:</a:t>
            </a:r>
          </a:p>
        </p:txBody>
      </p:sp>
    </p:spTree>
    <p:extLst>
      <p:ext uri="{BB962C8B-B14F-4D97-AF65-F5344CB8AC3E}">
        <p14:creationId xmlns:p14="http://schemas.microsoft.com/office/powerpoint/2010/main" val="476503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17630" y="1794076"/>
            <a:ext cx="7442522" cy="3246706"/>
          </a:xfrm>
        </p:spPr>
        <p:txBody>
          <a:bodyPr numCol="2"/>
          <a:lstStyle/>
          <a:p>
            <a:r>
              <a:rPr lang="tr-TR" sz="1600" dirty="0" smtClean="0"/>
              <a:t>Daha </a:t>
            </a:r>
            <a:r>
              <a:rPr lang="tr-TR" sz="1600" dirty="0"/>
              <a:t>Fazla </a:t>
            </a:r>
            <a:r>
              <a:rPr lang="tr-TR" sz="1600" dirty="0" smtClean="0"/>
              <a:t>Yaşam </a:t>
            </a:r>
            <a:r>
              <a:rPr lang="tr-TR" sz="1600" dirty="0"/>
              <a:t>Alanı </a:t>
            </a:r>
            <a:r>
              <a:rPr lang="tr-TR" sz="1600" dirty="0" smtClean="0"/>
              <a:t>Sağlaması</a:t>
            </a:r>
          </a:p>
          <a:p>
            <a:endParaRPr lang="tr-TR" sz="1600" dirty="0"/>
          </a:p>
          <a:p>
            <a:r>
              <a:rPr lang="tr-TR" sz="1600" dirty="0"/>
              <a:t>Enerji Etkinliğinin </a:t>
            </a:r>
            <a:r>
              <a:rPr lang="tr-TR" sz="1600" dirty="0" smtClean="0"/>
              <a:t>Yükselmesi</a:t>
            </a:r>
            <a:endParaRPr lang="tr-TR" sz="1600" dirty="0"/>
          </a:p>
          <a:p>
            <a:endParaRPr lang="tr-TR" sz="1600" dirty="0" smtClean="0"/>
          </a:p>
          <a:p>
            <a:r>
              <a:rPr lang="tr-TR" sz="1600" dirty="0"/>
              <a:t>Toplu </a:t>
            </a:r>
            <a:r>
              <a:rPr lang="tr-TR" sz="1600" dirty="0" smtClean="0"/>
              <a:t>Taşıma </a:t>
            </a:r>
            <a:r>
              <a:rPr lang="tr-TR" sz="1600" dirty="0"/>
              <a:t>Sorunun Azalması ve Etkinliğinin </a:t>
            </a:r>
            <a:r>
              <a:rPr lang="tr-TR" sz="1600" dirty="0" smtClean="0"/>
              <a:t>Artırılması</a:t>
            </a:r>
          </a:p>
          <a:p>
            <a:endParaRPr lang="tr-TR" sz="1600" dirty="0"/>
          </a:p>
          <a:p>
            <a:r>
              <a:rPr lang="tr-TR" sz="1600" dirty="0"/>
              <a:t>Güven </a:t>
            </a:r>
            <a:r>
              <a:rPr lang="tr-TR" sz="1600" dirty="0" smtClean="0"/>
              <a:t>Sorunu</a:t>
            </a:r>
            <a:endParaRPr lang="tr-TR" sz="1600" dirty="0"/>
          </a:p>
          <a:p>
            <a:endParaRPr lang="tr-TR" sz="1600" dirty="0" smtClean="0"/>
          </a:p>
          <a:p>
            <a:r>
              <a:rPr lang="tr-TR" sz="1600" dirty="0" smtClean="0"/>
              <a:t>Tükenmişlik Sorunu</a:t>
            </a:r>
          </a:p>
          <a:p>
            <a:r>
              <a:rPr lang="tr-TR" sz="1600" dirty="0" smtClean="0"/>
              <a:t>Kalabalık şehir</a:t>
            </a:r>
          </a:p>
          <a:p>
            <a:endParaRPr lang="tr-TR" sz="1600" dirty="0"/>
          </a:p>
          <a:p>
            <a:r>
              <a:rPr lang="tr-TR" sz="1600" dirty="0"/>
              <a:t>Dolandırıcılık </a:t>
            </a:r>
            <a:r>
              <a:rPr lang="tr-TR" sz="1600" dirty="0" smtClean="0"/>
              <a:t>Sorunu</a:t>
            </a:r>
          </a:p>
          <a:p>
            <a:endParaRPr lang="tr-TR" sz="16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14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516" y="254643"/>
            <a:ext cx="7407798" cy="706056"/>
          </a:xfrm>
        </p:spPr>
        <p:txBody>
          <a:bodyPr/>
          <a:lstStyle/>
          <a:p>
            <a:pPr algn="ctr"/>
            <a:r>
              <a:rPr lang="tr-TR" sz="2600" dirty="0"/>
              <a:t>TOPLU YAPI </a:t>
            </a:r>
            <a:r>
              <a:rPr lang="tr-TR" sz="2600" dirty="0" smtClean="0"/>
              <a:t>YÖNETİMİNDE</a:t>
            </a:r>
            <a:br>
              <a:rPr lang="tr-TR" sz="2600" dirty="0" smtClean="0"/>
            </a:br>
            <a:r>
              <a:rPr lang="tr-TR" sz="2600" dirty="0" smtClean="0"/>
              <a:t>SİTE YÖNETİMİNİN ETKİLERİ</a:t>
            </a:r>
            <a:endParaRPr lang="tr-TR" sz="26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13360" y="1402080"/>
            <a:ext cx="8516101" cy="3638702"/>
          </a:xfrm>
        </p:spPr>
        <p:txBody>
          <a:bodyPr/>
          <a:lstStyle/>
          <a:p>
            <a:pPr>
              <a:buNone/>
            </a:pPr>
            <a:r>
              <a:rPr lang="tr-TR" sz="2100" b="1" dirty="0" smtClean="0"/>
              <a:t>Toplu Yapı Yönetiminde Site Yönetiminin İstihdama Ve Gelire Etkisi</a:t>
            </a:r>
          </a:p>
          <a:p>
            <a:endParaRPr lang="tr-TR" b="1" dirty="0"/>
          </a:p>
          <a:p>
            <a:r>
              <a:rPr lang="tr-TR" dirty="0" smtClean="0"/>
              <a:t>Gelişmekte </a:t>
            </a:r>
            <a:r>
              <a:rPr lang="tr-TR" dirty="0"/>
              <a:t>olan ülkelerde (GOÜ) gözlemlenen yapısal sorunların </a:t>
            </a:r>
            <a:r>
              <a:rPr lang="tr-TR" dirty="0" smtClean="0"/>
              <a:t>başında </a:t>
            </a:r>
            <a:r>
              <a:rPr lang="tr-TR" dirty="0"/>
              <a:t>istihdam ve sektörler arasında dağılımı ile ilgili niteliksel ve niceliksel problemler bulunmaktadır. Bu sorunların </a:t>
            </a:r>
            <a:r>
              <a:rPr lang="tr-TR" dirty="0" smtClean="0"/>
              <a:t>başında çalışan </a:t>
            </a:r>
            <a:r>
              <a:rPr lang="tr-TR" dirty="0"/>
              <a:t>nüfusun önemli bir kısmının tarım sektöründe istihdam edilmesi ve sanayi sektöründe </a:t>
            </a:r>
            <a:r>
              <a:rPr lang="tr-TR" dirty="0" smtClean="0"/>
              <a:t>çalışan </a:t>
            </a:r>
            <a:r>
              <a:rPr lang="tr-TR" dirty="0"/>
              <a:t>kesimin payının nispeten </a:t>
            </a:r>
            <a:r>
              <a:rPr lang="tr-TR" dirty="0" smtClean="0"/>
              <a:t>düşük </a:t>
            </a:r>
            <a:r>
              <a:rPr lang="tr-TR" dirty="0"/>
              <a:t>kalması gelmektedir.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Tarım </a:t>
            </a:r>
            <a:r>
              <a:rPr lang="tr-TR" dirty="0"/>
              <a:t>sektöründe ilkel ve yetersiz yöntemlerin uygulanması </a:t>
            </a:r>
            <a:r>
              <a:rPr lang="tr-TR" dirty="0" smtClean="0"/>
              <a:t>kişi başına düşen </a:t>
            </a:r>
            <a:r>
              <a:rPr lang="tr-TR" dirty="0"/>
              <a:t>üretim miktarını </a:t>
            </a:r>
            <a:r>
              <a:rPr lang="tr-TR" dirty="0" smtClean="0"/>
              <a:t>düşürmektedir</a:t>
            </a:r>
            <a:r>
              <a:rPr lang="tr-TR" dirty="0"/>
              <a:t>. </a:t>
            </a:r>
            <a:r>
              <a:rPr lang="tr-TR" dirty="0" smtClean="0"/>
              <a:t>Çalışanların </a:t>
            </a:r>
            <a:r>
              <a:rPr lang="tr-TR" dirty="0"/>
              <a:t>daha az verimli alanlarda istihdam edilmesinden dolayı </a:t>
            </a:r>
            <a:r>
              <a:rPr lang="tr-TR" dirty="0" smtClean="0"/>
              <a:t>beşeri </a:t>
            </a:r>
            <a:r>
              <a:rPr lang="tr-TR" dirty="0"/>
              <a:t>sermayenin </a:t>
            </a:r>
            <a:r>
              <a:rPr lang="tr-TR" dirty="0" smtClean="0"/>
              <a:t>gelişmesi </a:t>
            </a:r>
            <a:r>
              <a:rPr lang="tr-TR" dirty="0"/>
              <a:t>de </a:t>
            </a:r>
            <a:r>
              <a:rPr lang="tr-TR" dirty="0" smtClean="0"/>
              <a:t>engellenmiştir</a:t>
            </a:r>
            <a:r>
              <a:rPr lang="tr-TR" dirty="0"/>
              <a:t>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6228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86137" y="1701478"/>
            <a:ext cx="7913359" cy="3339304"/>
          </a:xfrm>
        </p:spPr>
        <p:txBody>
          <a:bodyPr/>
          <a:lstStyle/>
          <a:p>
            <a:r>
              <a:rPr lang="tr-TR" dirty="0"/>
              <a:t> Türkiye'de zaman içerisinde tarım sektöründen sanayi ve hizmet sektörlerine </a:t>
            </a:r>
            <a:r>
              <a:rPr lang="tr-TR" dirty="0" smtClean="0"/>
              <a:t>iş </a:t>
            </a:r>
            <a:r>
              <a:rPr lang="tr-TR" dirty="0"/>
              <a:t>gücü </a:t>
            </a:r>
            <a:r>
              <a:rPr lang="tr-TR" dirty="0" smtClean="0"/>
              <a:t>akışının gerçekleşmesi</a:t>
            </a:r>
            <a:r>
              <a:rPr lang="tr-TR" dirty="0"/>
              <a:t>, ilerleyen teknoloji ile </a:t>
            </a:r>
            <a:r>
              <a:rPr lang="tr-TR" dirty="0" smtClean="0"/>
              <a:t>bilişim </a:t>
            </a:r>
            <a:r>
              <a:rPr lang="tr-TR" dirty="0"/>
              <a:t>ve </a:t>
            </a:r>
            <a:r>
              <a:rPr lang="tr-TR" dirty="0" smtClean="0"/>
              <a:t>iletişim </a:t>
            </a:r>
            <a:r>
              <a:rPr lang="tr-TR" dirty="0"/>
              <a:t>teknolojilerine hâkim olabilecek eğitimli kullanıcı ihtiyacını </a:t>
            </a:r>
            <a:r>
              <a:rPr lang="tr-TR" dirty="0" smtClean="0"/>
              <a:t>doğurmuştur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Tarım </a:t>
            </a:r>
            <a:r>
              <a:rPr lang="tr-TR" dirty="0"/>
              <a:t>sektöründe istihdam edilen kol gücüne dayalı </a:t>
            </a:r>
            <a:r>
              <a:rPr lang="tr-TR" dirty="0" smtClean="0"/>
              <a:t>çalışan işçiler</a:t>
            </a:r>
            <a:r>
              <a:rPr lang="tr-TR" dirty="0"/>
              <a:t>, daha iyi eğitim ve teknoloji kullanmayı gerektiren bu sektörlerde istihdam edilecek yeterli donanım ve birikime sahip değildirler. Bu eksikliklerin giderilmesi adına </a:t>
            </a:r>
            <a:r>
              <a:rPr lang="tr-TR" dirty="0" smtClean="0"/>
              <a:t>iş </a:t>
            </a:r>
            <a:r>
              <a:rPr lang="tr-TR" dirty="0"/>
              <a:t>gücünün iyi bir eğitim sürecinden geçmesi, sağlık ve beslenme konularında maddi ve manevi yeterliliklerin sağlanması </a:t>
            </a:r>
            <a:r>
              <a:rPr lang="tr-TR" dirty="0" smtClean="0"/>
              <a:t>gerekmektedir.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12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39837" y="1817225"/>
            <a:ext cx="8310623" cy="3240912"/>
          </a:xfrm>
        </p:spPr>
        <p:txBody>
          <a:bodyPr/>
          <a:lstStyle/>
          <a:p>
            <a:r>
              <a:rPr lang="tr-TR" dirty="0"/>
              <a:t>1990 yılında kurulan Toplu Konut </a:t>
            </a:r>
            <a:r>
              <a:rPr lang="tr-TR" dirty="0" smtClean="0"/>
              <a:t>İdaresi </a:t>
            </a:r>
            <a:r>
              <a:rPr lang="tr-TR" dirty="0"/>
              <a:t>(</a:t>
            </a:r>
            <a:r>
              <a:rPr lang="tr-TR" dirty="0" smtClean="0"/>
              <a:t>TOKİ) </a:t>
            </a:r>
            <a:r>
              <a:rPr lang="tr-TR" dirty="0"/>
              <a:t>2003 yılında </a:t>
            </a:r>
            <a:r>
              <a:rPr lang="tr-TR" dirty="0" smtClean="0"/>
              <a:t>Türkiye’de </a:t>
            </a:r>
            <a:r>
              <a:rPr lang="tr-TR" dirty="0"/>
              <a:t>konut üretiminde atağa </a:t>
            </a:r>
            <a:r>
              <a:rPr lang="tr-TR" dirty="0" smtClean="0"/>
              <a:t>geçmiş </a:t>
            </a:r>
            <a:r>
              <a:rPr lang="tr-TR" dirty="0"/>
              <a:t>ve 500 bin konut hedefi </a:t>
            </a:r>
            <a:r>
              <a:rPr lang="tr-TR" dirty="0" smtClean="0"/>
              <a:t>belirlenmiştir</a:t>
            </a:r>
            <a:r>
              <a:rPr lang="tr-TR" dirty="0"/>
              <a:t>. Bu hedefe 2014 yılı itibari ile </a:t>
            </a:r>
            <a:r>
              <a:rPr lang="tr-TR" dirty="0" smtClean="0"/>
              <a:t>ulaşılmış </a:t>
            </a:r>
            <a:r>
              <a:rPr lang="tr-TR" dirty="0"/>
              <a:t>ve ikinci 500 bin konut hedefi için </a:t>
            </a:r>
            <a:r>
              <a:rPr lang="tr-TR" dirty="0" smtClean="0"/>
              <a:t>çalışmalar </a:t>
            </a:r>
            <a:r>
              <a:rPr lang="tr-TR" dirty="0"/>
              <a:t>devam etmektedir. </a:t>
            </a:r>
            <a:r>
              <a:rPr lang="tr-TR" dirty="0" smtClean="0"/>
              <a:t>TOKİ </a:t>
            </a:r>
            <a:r>
              <a:rPr lang="tr-TR" dirty="0"/>
              <a:t>Üretim </a:t>
            </a:r>
            <a:r>
              <a:rPr lang="tr-TR" dirty="0" smtClean="0"/>
              <a:t>Raporu’ndan </a:t>
            </a:r>
            <a:r>
              <a:rPr lang="tr-TR" dirty="0"/>
              <a:t>alınan son verilere göre </a:t>
            </a:r>
            <a:r>
              <a:rPr lang="tr-TR" dirty="0" smtClean="0"/>
              <a:t>Türkiye’de </a:t>
            </a:r>
            <a:r>
              <a:rPr lang="tr-TR" dirty="0"/>
              <a:t>konut ihtiyacının yıllık tabanda %10‟ünü Toplu Konut </a:t>
            </a:r>
            <a:r>
              <a:rPr lang="tr-TR" dirty="0" smtClean="0"/>
              <a:t>İdaresi </a:t>
            </a:r>
            <a:r>
              <a:rPr lang="tr-TR" dirty="0"/>
              <a:t>tarafından </a:t>
            </a:r>
            <a:r>
              <a:rPr lang="tr-TR" dirty="0" smtClean="0"/>
              <a:t>karşılandığı </a:t>
            </a:r>
            <a:r>
              <a:rPr lang="tr-TR" dirty="0"/>
              <a:t>görülmektedir.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Toplu </a:t>
            </a:r>
            <a:r>
              <a:rPr lang="tr-TR" dirty="0"/>
              <a:t>Konut </a:t>
            </a:r>
            <a:r>
              <a:rPr lang="tr-TR" dirty="0" smtClean="0"/>
              <a:t>İdaresi başta </a:t>
            </a:r>
            <a:r>
              <a:rPr lang="tr-TR" dirty="0"/>
              <a:t>olmak üzere </a:t>
            </a:r>
            <a:r>
              <a:rPr lang="tr-TR" dirty="0" smtClean="0"/>
              <a:t>Büyükşehir </a:t>
            </a:r>
            <a:r>
              <a:rPr lang="tr-TR" dirty="0"/>
              <a:t>Belediyeleri ve büyük </a:t>
            </a:r>
            <a:r>
              <a:rPr lang="tr-TR" dirty="0" smtClean="0"/>
              <a:t>inşaat </a:t>
            </a:r>
            <a:r>
              <a:rPr lang="tr-TR" dirty="0"/>
              <a:t>firmaları tarafından yapılan konutlarda </a:t>
            </a:r>
            <a:r>
              <a:rPr lang="tr-TR" dirty="0" smtClean="0"/>
              <a:t>iş </a:t>
            </a:r>
            <a:r>
              <a:rPr lang="tr-TR" dirty="0"/>
              <a:t>ve </a:t>
            </a:r>
            <a:r>
              <a:rPr lang="tr-TR" dirty="0" smtClean="0"/>
              <a:t>işlemleri </a:t>
            </a:r>
            <a:r>
              <a:rPr lang="tr-TR" dirty="0"/>
              <a:t>yürütmek için 634 sayılı Kat Mülkiyeti Kanunu çerçevesinde site yönetimleri </a:t>
            </a:r>
            <a:r>
              <a:rPr lang="tr-TR" dirty="0" smtClean="0"/>
              <a:t>oluşturularak </a:t>
            </a:r>
            <a:r>
              <a:rPr lang="tr-TR" dirty="0"/>
              <a:t>istihdama olumlu yönde katkı sağlanmaktadır.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678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35666" y="1794075"/>
            <a:ext cx="8472668" cy="3962237"/>
          </a:xfrm>
        </p:spPr>
        <p:txBody>
          <a:bodyPr/>
          <a:lstStyle/>
          <a:p>
            <a:r>
              <a:rPr lang="tr-TR" sz="1800" dirty="0"/>
              <a:t>Site yönetim firmaları belli bir birlik adı altında veya bağlayıcı bir kanun hükmüne göre kurulmadıkları için ülkemizde toplam kaç yönetim firması olduğunu tespit etmek </a:t>
            </a:r>
            <a:r>
              <a:rPr lang="tr-TR" sz="1800" dirty="0" smtClean="0"/>
              <a:t>şu </a:t>
            </a:r>
            <a:r>
              <a:rPr lang="tr-TR" sz="1800" dirty="0"/>
              <a:t>an itibariyle istatistiksel olarak mümkün değildir. Toplu konut </a:t>
            </a:r>
            <a:r>
              <a:rPr lang="tr-TR" sz="1800" dirty="0" smtClean="0"/>
              <a:t>inşaatı </a:t>
            </a:r>
            <a:r>
              <a:rPr lang="tr-TR" sz="1800" dirty="0"/>
              <a:t>yapan firmalar site yönetim hizmetini kendi bünyesinde farklı isimlerle kurdukları firmalar ile sağlama yoluna gitmektedir. </a:t>
            </a:r>
            <a:endParaRPr lang="tr-TR" sz="1800" dirty="0" smtClean="0"/>
          </a:p>
          <a:p>
            <a:r>
              <a:rPr lang="tr-TR" sz="1800" dirty="0" smtClean="0"/>
              <a:t>Site </a:t>
            </a:r>
            <a:r>
              <a:rPr lang="tr-TR" sz="1800" dirty="0"/>
              <a:t>yönetim hizmeti  Türkiye genelinde </a:t>
            </a:r>
            <a:r>
              <a:rPr lang="tr-TR" sz="1800" dirty="0" smtClean="0"/>
              <a:t>girçok irili ufaklı şirket bulunmaktadır. Özellikle markalı konut üreticileri kendi projelerinde altyapı ve tesislerin iyi işletilmesi, uyumlu bir yönetim sağlanması ve projelerinin değerini koruyup yükseltebilmek için yönetim şirketleri kurmuşlardır.</a:t>
            </a:r>
          </a:p>
          <a:p>
            <a:r>
              <a:rPr lang="tr-TR" sz="1800" dirty="0" smtClean="0"/>
              <a:t>Bu şirketler, kendi kadroları, sınırlı hizmet verdikleri işler ve yönettikleri site ve binaların kendi petsonelleri olmak üzere istihdam yaratmaktadırlar.</a:t>
            </a:r>
          </a:p>
          <a:p>
            <a:r>
              <a:rPr lang="tr-TR" sz="1800" dirty="0" smtClean="0"/>
              <a:t>Aşağıda sektörde öncü, büyük ve özellik taşıyan Tesis Yönetim Derneği üyesi şirketlerin isimleri yer almaktadır.</a:t>
            </a:r>
            <a:endParaRPr lang="tr-TR" sz="18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982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40575" y="1205345"/>
            <a:ext cx="7071395" cy="4621877"/>
          </a:xfrm>
        </p:spPr>
        <p:txBody>
          <a:bodyPr/>
          <a:lstStyle/>
          <a:p>
            <a:pPr marL="0" indent="0">
              <a:buNone/>
            </a:pPr>
            <a:r>
              <a:rPr lang="tr-TR" sz="1000" dirty="0" smtClean="0"/>
              <a:t>A </a:t>
            </a:r>
            <a:r>
              <a:rPr lang="tr-TR" sz="1000" dirty="0"/>
              <a:t>PLUS HASTANE OTELCİLİK HİZMETLERİ A.Ş.</a:t>
            </a:r>
            <a:br>
              <a:rPr lang="tr-TR" sz="1000" dirty="0"/>
            </a:br>
            <a:r>
              <a:rPr lang="tr-TR" sz="1000" dirty="0"/>
              <a:t>AĞAOĞLU YÖNETİM HİZMETLERİ A.Ş.</a:t>
            </a:r>
            <a:br>
              <a:rPr lang="tr-TR" sz="1000" dirty="0"/>
            </a:br>
            <a:r>
              <a:rPr lang="tr-TR" sz="1000" dirty="0"/>
              <a:t>ATALIAN ENTEGRE TESİS YÖNETİMİ HİZMETLERİ A.Ş.</a:t>
            </a:r>
            <a:br>
              <a:rPr lang="tr-TR" sz="1000" dirty="0"/>
            </a:br>
            <a:r>
              <a:rPr lang="tr-TR" sz="1000" dirty="0"/>
              <a:t>BOĞAZİÇİ KONUT HİZMET YÖNETİM İŞLETMECİLİĞİ VE TİC. A.Ş.</a:t>
            </a:r>
            <a:br>
              <a:rPr lang="tr-TR" sz="1000" dirty="0"/>
            </a:br>
            <a:r>
              <a:rPr lang="tr-TR" sz="1000" dirty="0"/>
              <a:t>DGR SERVİS HİZMETLERİ A.Ş.</a:t>
            </a:r>
            <a:br>
              <a:rPr lang="tr-TR" sz="1000" dirty="0"/>
            </a:br>
            <a:r>
              <a:rPr lang="tr-TR" sz="1000" dirty="0"/>
              <a:t>EFM TESİS YÖNETİMİ VE SERVİS HİZMETLERİ A.Ş.</a:t>
            </a:r>
            <a:br>
              <a:rPr lang="tr-TR" sz="1000" dirty="0"/>
            </a:br>
            <a:r>
              <a:rPr lang="tr-TR" sz="1000" dirty="0"/>
              <a:t>EMLAK YÖNETİM HİZMETLERİ VE TİCARET A.Ş</a:t>
            </a:r>
            <a:br>
              <a:rPr lang="tr-TR" sz="1000" dirty="0"/>
            </a:br>
            <a:r>
              <a:rPr lang="tr-TR" sz="1000" dirty="0"/>
              <a:t>EUBSA BSG TESİS YÖNETİM VE İŞLETME HİZMETLERİ LTD. ŞTİ.</a:t>
            </a:r>
            <a:br>
              <a:rPr lang="tr-TR" sz="1000" dirty="0"/>
            </a:br>
            <a:r>
              <a:rPr lang="tr-TR" sz="1000" dirty="0"/>
              <a:t>EUROSERVE HİZMET VE İŞLETMECİLİK A.Ş.</a:t>
            </a:r>
            <a:br>
              <a:rPr lang="tr-TR" sz="1000" dirty="0"/>
            </a:br>
            <a:r>
              <a:rPr lang="tr-TR" sz="1000" dirty="0"/>
              <a:t>FMS HİZMET YÖNETİMİ A.Ş.</a:t>
            </a:r>
            <a:br>
              <a:rPr lang="tr-TR" sz="1000" dirty="0"/>
            </a:br>
            <a:r>
              <a:rPr lang="tr-TR" sz="1000" dirty="0"/>
              <a:t>IB EGE GRUP YÖN. HİZ. LTD. ŞTİ.</a:t>
            </a:r>
            <a:br>
              <a:rPr lang="tr-TR" sz="1000" dirty="0"/>
            </a:br>
            <a:r>
              <a:rPr lang="tr-TR" sz="1000" dirty="0"/>
              <a:t>ISS TESİS YÖNETİM HİZMETLERİ A.Ş.</a:t>
            </a:r>
            <a:br>
              <a:rPr lang="tr-TR" sz="1000" dirty="0"/>
            </a:br>
            <a:r>
              <a:rPr lang="tr-TR" sz="1000" dirty="0"/>
              <a:t>İNALTAY SİTE YÖNETİM GAYRİMENKUL DAN.VE PAZ.LTD.ŞTİ</a:t>
            </a:r>
            <a:br>
              <a:rPr lang="tr-TR" sz="1000" dirty="0"/>
            </a:br>
            <a:r>
              <a:rPr lang="tr-TR" sz="1000" dirty="0"/>
              <a:t>İŞ MERKEZLERİ YÖNETİM VE İŞLETİM A.Ş.</a:t>
            </a:r>
            <a:br>
              <a:rPr lang="tr-TR" sz="1000" dirty="0"/>
            </a:br>
            <a:r>
              <a:rPr lang="tr-TR" sz="1000" dirty="0"/>
              <a:t>KLÜH PROFESYONEL HİZMETLER TİCARET A.Ş.</a:t>
            </a:r>
            <a:br>
              <a:rPr lang="tr-TR" sz="1000" dirty="0"/>
            </a:br>
            <a:r>
              <a:rPr lang="tr-TR" sz="1000" dirty="0"/>
              <a:t>KOZA YÖNETİM VE SERVİS A.Ş.</a:t>
            </a:r>
            <a:br>
              <a:rPr lang="tr-TR" sz="1000" dirty="0"/>
            </a:br>
            <a:r>
              <a:rPr lang="tr-TR" sz="1000" dirty="0"/>
              <a:t>MPLUS GRUP YÖNETİM DANIŞMANLIĞI TİC. A.Ş</a:t>
            </a:r>
            <a:br>
              <a:rPr lang="tr-TR" sz="1000" dirty="0"/>
            </a:br>
            <a:r>
              <a:rPr lang="tr-TR" sz="1000" dirty="0"/>
              <a:t>RGM TURKEY GAYRIMENKUL YÖNETİM VE İŞLETME A.Ş.</a:t>
            </a:r>
            <a:br>
              <a:rPr lang="tr-TR" sz="1000" dirty="0"/>
            </a:br>
            <a:r>
              <a:rPr lang="tr-TR" sz="1000" dirty="0"/>
              <a:t>SE CLUB GAYRIMENKUL YÖNETİM PAZ. VE DAN. A.Ş.</a:t>
            </a:r>
            <a:br>
              <a:rPr lang="tr-TR" sz="1000" dirty="0"/>
            </a:br>
            <a:r>
              <a:rPr lang="tr-TR" sz="1000" dirty="0"/>
              <a:t>SİMYA TESİS YÖNETİM HİZMETLERİ A.Ş.</a:t>
            </a:r>
            <a:br>
              <a:rPr lang="tr-TR" sz="1000" dirty="0"/>
            </a:br>
            <a:r>
              <a:rPr lang="tr-TR" sz="1000" dirty="0"/>
              <a:t>SODEXO ENTEGRE HİZMET YÖNETİMİ A.Ş.</a:t>
            </a:r>
            <a:br>
              <a:rPr lang="tr-TR" sz="1000" dirty="0"/>
            </a:br>
            <a:r>
              <a:rPr lang="tr-TR" sz="1000" dirty="0"/>
              <a:t>SOLUTO TESİS YÖNETİM HİZMETLERİ A.Ş.</a:t>
            </a:r>
            <a:br>
              <a:rPr lang="tr-TR" sz="1000" dirty="0"/>
            </a:br>
            <a:r>
              <a:rPr lang="tr-TR" sz="1000" dirty="0"/>
              <a:t>TEKFEN TURİZM VE İŞLETMECİLİK A.Ş</a:t>
            </a:r>
            <a:br>
              <a:rPr lang="tr-TR" sz="1000" dirty="0"/>
            </a:br>
            <a:r>
              <a:rPr lang="tr-TR" sz="1000" dirty="0"/>
              <a:t>TEKPAŞ BİNA VE TESİS YÖNETİMİ TİC. LTD. ŞTİ</a:t>
            </a:r>
            <a:br>
              <a:rPr lang="tr-TR" sz="1000" dirty="0"/>
            </a:br>
            <a:r>
              <a:rPr lang="tr-TR" sz="1000" dirty="0"/>
              <a:t>TEPE SERVİS VE YÖNETİM A.Ş.</a:t>
            </a:r>
            <a:br>
              <a:rPr lang="tr-TR" sz="1000" dirty="0"/>
            </a:br>
            <a:r>
              <a:rPr lang="tr-TR" sz="1000" dirty="0"/>
              <a:t>TFM HİZMET VE İŞLETMECİLİK TİC. LTD. ŞTİ.</a:t>
            </a:r>
            <a:br>
              <a:rPr lang="tr-TR" sz="1000" dirty="0"/>
            </a:br>
            <a:r>
              <a:rPr lang="tr-TR" sz="1000" dirty="0"/>
              <a:t>TSP YAPI YÖNETİM İŞLETİM VE DANIŞMANLIK A.Ş.</a:t>
            </a:r>
            <a:br>
              <a:rPr lang="tr-TR" sz="1000" dirty="0"/>
            </a:br>
            <a:r>
              <a:rPr lang="tr-TR" sz="1000" dirty="0"/>
              <a:t>UFS TESİS YÖNETİM HİZMETLERİ A.Ş.</a:t>
            </a:r>
            <a:br>
              <a:rPr lang="tr-TR" sz="1000" dirty="0"/>
            </a:br>
            <a:r>
              <a:rPr lang="tr-TR" sz="1000" dirty="0"/>
              <a:t>WOM YÖNETİM HİZMETLERİ A.Ş.</a:t>
            </a:r>
            <a:br>
              <a:rPr lang="tr-TR" sz="1000" dirty="0"/>
            </a:br>
            <a:r>
              <a:rPr lang="tr-TR" sz="1000" dirty="0"/>
              <a:t>YKS TESİS YÖNETİM HİZMETLERİ A.Ş.</a:t>
            </a:r>
            <a:br>
              <a:rPr lang="tr-TR" sz="1000" dirty="0"/>
            </a:br>
            <a:r>
              <a:rPr lang="tr-TR" sz="1000" dirty="0"/>
              <a:t>ZORLU TESİS YÖNETİM A.Ş.</a:t>
            </a:r>
            <a:endParaRPr lang="tr-TR" sz="1000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544011" y="532435"/>
            <a:ext cx="63613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b="1" dirty="0"/>
              <a:t>Yapılan araştırma sonucu tespit edilen şirketler; </a:t>
            </a:r>
          </a:p>
        </p:txBody>
      </p:sp>
    </p:spTree>
    <p:extLst>
      <p:ext uri="{BB962C8B-B14F-4D97-AF65-F5344CB8AC3E}">
        <p14:creationId xmlns:p14="http://schemas.microsoft.com/office/powerpoint/2010/main" val="340484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4563" y="1666754"/>
            <a:ext cx="7847634" cy="4085864"/>
          </a:xfrm>
        </p:spPr>
        <p:txBody>
          <a:bodyPr/>
          <a:lstStyle/>
          <a:p>
            <a:r>
              <a:rPr lang="tr-TR" sz="1800" dirty="0"/>
              <a:t>Toplu yapı yönetiminin (site yönetimi) </a:t>
            </a:r>
            <a:r>
              <a:rPr lang="tr-TR" sz="1800" dirty="0" smtClean="0"/>
              <a:t>oluşabilmesi </a:t>
            </a:r>
            <a:r>
              <a:rPr lang="tr-TR" sz="1800" dirty="0"/>
              <a:t>için üretilen ve faaliyete geçirilen toplu konut sayısında da bir </a:t>
            </a:r>
            <a:r>
              <a:rPr lang="tr-TR" sz="1800" dirty="0" smtClean="0"/>
              <a:t>artış </a:t>
            </a:r>
            <a:r>
              <a:rPr lang="tr-TR" sz="1800" dirty="0"/>
              <a:t>olması gerekmektedir. </a:t>
            </a:r>
            <a:endParaRPr lang="tr-TR" sz="1800" dirty="0" smtClean="0"/>
          </a:p>
          <a:p>
            <a:pPr marL="0" indent="0">
              <a:buNone/>
            </a:pPr>
            <a:endParaRPr lang="tr-TR" sz="1800" dirty="0" smtClean="0"/>
          </a:p>
          <a:p>
            <a:r>
              <a:rPr lang="tr-TR" sz="1800" dirty="0"/>
              <a:t>S</a:t>
            </a:r>
            <a:r>
              <a:rPr lang="tr-TR" sz="1800" dirty="0" smtClean="0"/>
              <a:t>igortalı çalışan </a:t>
            </a:r>
            <a:r>
              <a:rPr lang="tr-TR" sz="1800" dirty="0"/>
              <a:t>ücretli sayısındaki en </a:t>
            </a:r>
            <a:r>
              <a:rPr lang="tr-TR" sz="1800" dirty="0" smtClean="0"/>
              <a:t>fazla artışın </a:t>
            </a:r>
            <a:r>
              <a:rPr lang="tr-TR" sz="1800" dirty="0"/>
              <a:t>sağlandığı sektörlerin </a:t>
            </a:r>
            <a:r>
              <a:rPr lang="tr-TR" sz="1800" dirty="0" smtClean="0"/>
              <a:t>başında </a:t>
            </a:r>
            <a:r>
              <a:rPr lang="tr-TR" sz="1800" dirty="0"/>
              <a:t>bina </a:t>
            </a:r>
            <a:r>
              <a:rPr lang="tr-TR" sz="1800" dirty="0" smtClean="0"/>
              <a:t>inşaat </a:t>
            </a:r>
            <a:r>
              <a:rPr lang="tr-TR" sz="1800" dirty="0"/>
              <a:t>sektörünün </a:t>
            </a:r>
            <a:r>
              <a:rPr lang="tr-TR" sz="1800" dirty="0" smtClean="0"/>
              <a:t>yer almaktadır. Dolayısıyla inşaat </a:t>
            </a:r>
            <a:r>
              <a:rPr lang="tr-TR" sz="1800" dirty="0"/>
              <a:t>sektöründeki büyüme ve </a:t>
            </a:r>
            <a:r>
              <a:rPr lang="tr-TR" sz="1800" dirty="0" smtClean="0"/>
              <a:t>çalışan </a:t>
            </a:r>
            <a:r>
              <a:rPr lang="tr-TR" sz="1800" dirty="0"/>
              <a:t>sayısındaki </a:t>
            </a:r>
            <a:r>
              <a:rPr lang="tr-TR" sz="1800" dirty="0" smtClean="0"/>
              <a:t>artış </a:t>
            </a:r>
            <a:r>
              <a:rPr lang="tr-TR" sz="1800" dirty="0"/>
              <a:t>aynı zamanda beraberinde toplu konut yapısındaki istihdam </a:t>
            </a:r>
            <a:r>
              <a:rPr lang="tr-TR" sz="1800" dirty="0" smtClean="0"/>
              <a:t>artışını</a:t>
            </a:r>
            <a:r>
              <a:rPr lang="tr-TR" sz="1800" dirty="0"/>
              <a:t>, site yönetimindeki </a:t>
            </a:r>
            <a:r>
              <a:rPr lang="tr-TR" sz="1800" dirty="0" smtClean="0"/>
              <a:t>artışı</a:t>
            </a:r>
            <a:r>
              <a:rPr lang="tr-TR" sz="1800" dirty="0"/>
              <a:t>, gelir </a:t>
            </a:r>
            <a:r>
              <a:rPr lang="tr-TR" sz="1800" dirty="0" smtClean="0"/>
              <a:t>artışını</a:t>
            </a:r>
            <a:r>
              <a:rPr lang="tr-TR" sz="1800" dirty="0"/>
              <a:t>, </a:t>
            </a:r>
            <a:r>
              <a:rPr lang="tr-TR" sz="1800" dirty="0" smtClean="0"/>
              <a:t>sosyo-kültürel </a:t>
            </a:r>
            <a:r>
              <a:rPr lang="tr-TR" sz="1800" dirty="0"/>
              <a:t>alandaki </a:t>
            </a:r>
            <a:r>
              <a:rPr lang="tr-TR" sz="1800" dirty="0" smtClean="0"/>
              <a:t>artışı </a:t>
            </a:r>
            <a:r>
              <a:rPr lang="tr-TR" sz="1800" dirty="0"/>
              <a:t>da beraberinde getirecektir. </a:t>
            </a:r>
            <a:endParaRPr lang="tr-TR" sz="1800" dirty="0" smtClean="0"/>
          </a:p>
          <a:p>
            <a:endParaRPr lang="tr-TR" sz="1800" dirty="0"/>
          </a:p>
          <a:p>
            <a:r>
              <a:rPr lang="tr-TR" sz="1800" dirty="0" smtClean="0"/>
              <a:t>Sonuç </a:t>
            </a:r>
            <a:r>
              <a:rPr lang="tr-TR" sz="1800" dirty="0"/>
              <a:t>olarak bina </a:t>
            </a:r>
            <a:r>
              <a:rPr lang="tr-TR" sz="1800" dirty="0" smtClean="0"/>
              <a:t>inşaat sektöründeki artış </a:t>
            </a:r>
            <a:r>
              <a:rPr lang="tr-TR" sz="1800" dirty="0"/>
              <a:t>ile toplu yapı yönetim hizmetindeki istihdam </a:t>
            </a:r>
            <a:r>
              <a:rPr lang="tr-TR" sz="1800" dirty="0" smtClean="0"/>
              <a:t>artışı </a:t>
            </a:r>
            <a:r>
              <a:rPr lang="tr-TR" sz="1800" dirty="0"/>
              <a:t>doğru orantılıdır.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03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44501" y="231493"/>
            <a:ext cx="7654996" cy="333325"/>
          </a:xfrm>
        </p:spPr>
        <p:txBody>
          <a:bodyPr/>
          <a:lstStyle/>
          <a:p>
            <a:pPr algn="ctr"/>
            <a:r>
              <a:rPr lang="tr-TR" sz="2400" dirty="0"/>
              <a:t>TOPLU YAPI </a:t>
            </a:r>
            <a:r>
              <a:rPr lang="tr-TR" sz="2400" dirty="0" smtClean="0"/>
              <a:t>YÖNETİMİNİN KENTLEŞME VE PLANLAMAYA ETKİSİ</a:t>
            </a:r>
            <a:endParaRPr lang="tr-TR" sz="24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3068" y="2095018"/>
            <a:ext cx="8156429" cy="2945764"/>
          </a:xfrm>
        </p:spPr>
        <p:txBody>
          <a:bodyPr/>
          <a:lstStyle/>
          <a:p>
            <a:r>
              <a:rPr lang="tr-TR" dirty="0"/>
              <a:t>N</a:t>
            </a:r>
            <a:r>
              <a:rPr lang="tr-TR" dirty="0" smtClean="0"/>
              <a:t>itelikli </a:t>
            </a:r>
            <a:r>
              <a:rPr lang="tr-TR" dirty="0"/>
              <a:t>bir </a:t>
            </a:r>
            <a:r>
              <a:rPr lang="tr-TR" dirty="0" smtClean="0"/>
              <a:t>yaşam</a:t>
            </a:r>
            <a:r>
              <a:rPr lang="tr-TR" dirty="0"/>
              <a:t>, konut hakkı temeli üzerine kurulmakta ve bunun için de </a:t>
            </a:r>
            <a:r>
              <a:rPr lang="tr-TR" dirty="0" smtClean="0"/>
              <a:t>yerleşme </a:t>
            </a:r>
            <a:r>
              <a:rPr lang="tr-TR" dirty="0"/>
              <a:t>özgürlüğüne gereksinim duyulmaktadır. Ancak bunun ötesinde </a:t>
            </a:r>
            <a:r>
              <a:rPr lang="tr-TR" dirty="0" smtClean="0"/>
              <a:t>yaşam </a:t>
            </a:r>
            <a:r>
              <a:rPr lang="tr-TR" dirty="0"/>
              <a:t>kalitesini elde edebilmek için devlete ve hak öznelerine </a:t>
            </a:r>
            <a:r>
              <a:rPr lang="tr-TR" dirty="0" smtClean="0"/>
              <a:t>düşen </a:t>
            </a:r>
            <a:r>
              <a:rPr lang="tr-TR" dirty="0"/>
              <a:t>görevler bulunmaktadır.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Belirli </a:t>
            </a:r>
            <a:r>
              <a:rPr lang="tr-TR" dirty="0"/>
              <a:t>bir </a:t>
            </a:r>
            <a:r>
              <a:rPr lang="tr-TR" dirty="0" smtClean="0"/>
              <a:t>yaşam </a:t>
            </a:r>
            <a:r>
              <a:rPr lang="tr-TR" dirty="0"/>
              <a:t>kalitesine </a:t>
            </a:r>
            <a:r>
              <a:rPr lang="tr-TR" dirty="0" smtClean="0"/>
              <a:t>ulaşmak </a:t>
            </a:r>
            <a:r>
              <a:rPr lang="tr-TR" dirty="0"/>
              <a:t>da çevresel ortam ve </a:t>
            </a:r>
            <a:r>
              <a:rPr lang="tr-TR" dirty="0" smtClean="0"/>
              <a:t>koşullar</a:t>
            </a:r>
            <a:r>
              <a:rPr lang="tr-TR" dirty="0"/>
              <a:t>, kent çevresi, düzenli </a:t>
            </a:r>
            <a:r>
              <a:rPr lang="tr-TR" dirty="0" smtClean="0"/>
              <a:t>kentleşme </a:t>
            </a:r>
            <a:r>
              <a:rPr lang="tr-TR" dirty="0"/>
              <a:t>ve planlama, etkili ve katılımcı bir kent yönetimine sahip olmakla mümkündür.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317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74562" y="1527857"/>
            <a:ext cx="7924934" cy="384279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Bu </a:t>
            </a:r>
            <a:r>
              <a:rPr lang="tr-TR" dirty="0"/>
              <a:t>koşullar aşağıdaki gibi sıralamıştır;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/>
              <a:t>1. Güvenlik: </a:t>
            </a:r>
            <a:r>
              <a:rPr lang="tr-TR" dirty="0"/>
              <a:t>Mümkün olduğunca suç, şiddet ve yaşadığı olaylardan arındırılmış, emin ve güvenli bir kent, </a:t>
            </a:r>
          </a:p>
          <a:p>
            <a:pPr marL="0" indent="0">
              <a:buNone/>
            </a:pPr>
            <a:r>
              <a:rPr lang="tr-TR" b="1" dirty="0"/>
              <a:t>2. Kirletilmemiş Sağlıklı Bir Çevre: </a:t>
            </a:r>
            <a:r>
              <a:rPr lang="tr-TR" dirty="0"/>
              <a:t>hava, gürültü, su ve toprak kirliliği olmayan, doğası ve doğal kaynakları korunan bir çevre, 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3</a:t>
            </a:r>
            <a:r>
              <a:rPr lang="tr-TR" b="1" dirty="0"/>
              <a:t>. </a:t>
            </a:r>
            <a:r>
              <a:rPr lang="tr-TR" b="1" dirty="0" smtClean="0"/>
              <a:t>İstihdam</a:t>
            </a:r>
            <a:r>
              <a:rPr lang="tr-TR" b="1" dirty="0"/>
              <a:t>: </a:t>
            </a:r>
            <a:r>
              <a:rPr lang="tr-TR" dirty="0"/>
              <a:t>Yeterli istihdam olanaklarının yaratılarak, ekonomik kalkınmadan pay alabilme </a:t>
            </a:r>
            <a:r>
              <a:rPr lang="tr-TR" dirty="0" smtClean="0"/>
              <a:t>şansının </a:t>
            </a:r>
            <a:r>
              <a:rPr lang="tr-TR" dirty="0"/>
              <a:t>ve </a:t>
            </a:r>
            <a:r>
              <a:rPr lang="tr-TR" dirty="0" smtClean="0"/>
              <a:t>kişisel </a:t>
            </a:r>
            <a:r>
              <a:rPr lang="tr-TR" dirty="0"/>
              <a:t>ekonomik özgürlüklerin sağlanması, </a:t>
            </a:r>
          </a:p>
          <a:p>
            <a:pPr marL="0" indent="0">
              <a:buNone/>
            </a:pPr>
            <a:r>
              <a:rPr lang="tr-TR" b="1" dirty="0"/>
              <a:t>4. Konut: </a:t>
            </a:r>
            <a:r>
              <a:rPr lang="tr-TR" dirty="0"/>
              <a:t>Mahremiyet ve dokunulmazlığının garanti edildiği, sağlıklı, satın alınabilir, yeterli konut stokunun sağlanması,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4300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12523</TotalTime>
  <Words>1257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ekonomi</vt:lpstr>
      <vt:lpstr>1_Rics</vt:lpstr>
      <vt:lpstr>h.t.</vt:lpstr>
      <vt:lpstr>PowerPoint Presentation</vt:lpstr>
      <vt:lpstr>TOPLU YAPI YÖNETİMİNDE SİTE YÖNETİMİNİN ETKİLERİ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TOPLU YAPI YÖNETİMİNİN KENTLEŞME VE PLANLAMAYA ETKİSİ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TOPLU YAPI YÖNETİMİNİN SOSYO - KÜLTÜREL YAPIYA ETKİSİ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MCEKICI</cp:lastModifiedBy>
  <cp:revision>826</cp:revision>
  <cp:lastPrinted>2016-10-24T07:53:35Z</cp:lastPrinted>
  <dcterms:created xsi:type="dcterms:W3CDTF">2016-09-18T09:35:24Z</dcterms:created>
  <dcterms:modified xsi:type="dcterms:W3CDTF">2020-04-11T08:43:09Z</dcterms:modified>
</cp:coreProperties>
</file>