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7" r:id="rId2"/>
    <p:sldId id="298" r:id="rId3"/>
    <p:sldId id="299" r:id="rId4"/>
    <p:sldId id="300" r:id="rId5"/>
    <p:sldId id="301" r:id="rId6"/>
    <p:sldId id="302" r:id="rId7"/>
    <p:sldId id="303" r:id="rId8"/>
    <p:sldId id="304" r:id="rId9"/>
    <p:sldId id="305" r:id="rId10"/>
    <p:sldId id="306" r:id="rId11"/>
    <p:sldId id="307"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ACA"/>
          </a:solidFill>
        </a:fill>
      </a:tcStyle>
    </a:wholeTbl>
    <a:band2H>
      <a:tcTxStyle/>
      <a:tcStyle>
        <a:tcBdr/>
        <a:fill>
          <a:solidFill>
            <a:srgbClr val="F1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CD4"/>
          </a:solidFill>
        </a:fill>
      </a:tcStyle>
    </a:wholeTbl>
    <a:band2H>
      <a:tcTxStyle/>
      <a:tcStyle>
        <a:tcBdr/>
        <a:fill>
          <a:solidFill>
            <a:srgbClr val="F1EEEA"/>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ACA"/>
          </a:solidFill>
        </a:fill>
      </a:tcStyle>
    </a:wholeTbl>
    <a:band2H>
      <a:tcTxStyle/>
      <a:tcStyle>
        <a:tcBdr/>
        <a:fill>
          <a:solidFill>
            <a:srgbClr val="EB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11"/>
  </p:normalViewPr>
  <p:slideViewPr>
    <p:cSldViewPr snapToGrid="0" snapToObjects="1">
      <p:cViewPr varScale="1">
        <p:scale>
          <a:sx n="80" d="100"/>
          <a:sy n="80" d="100"/>
        </p:scale>
        <p:origin x="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 name="Başlık Metni"/>
          <p:cNvSpPr txBox="1">
            <a:spLocks noGrp="1"/>
          </p:cNvSpPr>
          <p:nvPr>
            <p:ph type="title"/>
          </p:nvPr>
        </p:nvSpPr>
        <p:spPr>
          <a:xfrm>
            <a:off x="762000" y="3200400"/>
            <a:ext cx="7543800" cy="1524000"/>
          </a:xfrm>
          <a:prstGeom prst="rect">
            <a:avLst/>
          </a:prstGeom>
        </p:spPr>
        <p:txBody>
          <a:bodyPr/>
          <a:lstStyle>
            <a:lvl1pPr>
              <a:defRPr sz="8000"/>
            </a:lvl1pPr>
          </a:lstStyle>
          <a:p>
            <a:r>
              <a:t>Başlık Metni</a:t>
            </a:r>
          </a:p>
        </p:txBody>
      </p:sp>
      <p:sp>
        <p:nvSpPr>
          <p:cNvPr id="15" name="Gövde Düzeyi Bir…"/>
          <p:cNvSpPr txBox="1">
            <a:spLocks noGrp="1"/>
          </p:cNvSpPr>
          <p:nvPr>
            <p:ph type="body" sz="quarter" idx="1"/>
          </p:nvPr>
        </p:nvSpPr>
        <p:spPr>
          <a:xfrm>
            <a:off x="762000" y="4724400"/>
            <a:ext cx="6858000" cy="9906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1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Başlık Metni"/>
          <p:cNvSpPr txBox="1">
            <a:spLocks noGrp="1"/>
          </p:cNvSpPr>
          <p:nvPr>
            <p:ph type="title"/>
          </p:nvPr>
        </p:nvSpPr>
        <p:spPr>
          <a:xfrm>
            <a:off x="762000" y="685801"/>
            <a:ext cx="1828800" cy="5410199"/>
          </a:xfrm>
          <a:prstGeom prst="rect">
            <a:avLst/>
          </a:prstGeom>
        </p:spPr>
        <p:txBody>
          <a:bodyPr/>
          <a:lstStyle/>
          <a:p>
            <a:r>
              <a:t>Başlık Metni</a:t>
            </a:r>
          </a:p>
        </p:txBody>
      </p:sp>
      <p:sp>
        <p:nvSpPr>
          <p:cNvPr id="111" name="Gövde Düzeyi Bir…"/>
          <p:cNvSpPr txBox="1">
            <a:spLocks noGrp="1"/>
          </p:cNvSpPr>
          <p:nvPr>
            <p:ph type="body" idx="1"/>
          </p:nvPr>
        </p:nvSpPr>
        <p:spPr>
          <a:xfrm>
            <a:off x="2590800" y="685801"/>
            <a:ext cx="5715000" cy="4876801"/>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4" name="Başlık Metni"/>
          <p:cNvSpPr txBox="1">
            <a:spLocks noGrp="1"/>
          </p:cNvSpPr>
          <p:nvPr>
            <p:ph type="title"/>
          </p:nvPr>
        </p:nvSpPr>
        <p:spPr>
          <a:xfrm>
            <a:off x="762000" y="3276600"/>
            <a:ext cx="7543800" cy="1676400"/>
          </a:xfrm>
          <a:prstGeom prst="rect">
            <a:avLst/>
          </a:prstGeom>
        </p:spPr>
        <p:txBody>
          <a:bodyPr/>
          <a:lstStyle>
            <a:lvl1pPr>
              <a:defRPr cap="all"/>
            </a:lvl1pPr>
          </a:lstStyle>
          <a:p>
            <a:r>
              <a:t>Başlık Metni</a:t>
            </a:r>
          </a:p>
        </p:txBody>
      </p:sp>
      <p:sp>
        <p:nvSpPr>
          <p:cNvPr id="35" name="Gövde Düzeyi Bir…"/>
          <p:cNvSpPr txBox="1">
            <a:spLocks noGrp="1"/>
          </p:cNvSpPr>
          <p:nvPr>
            <p:ph type="body" sz="quarter" idx="1"/>
          </p:nvPr>
        </p:nvSpPr>
        <p:spPr>
          <a:xfrm>
            <a:off x="762000" y="4953000"/>
            <a:ext cx="6858000" cy="9144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3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45" name="Gövde Düzeyi Bir…"/>
          <p:cNvSpPr txBox="1">
            <a:spLocks noGrp="1"/>
          </p:cNvSpPr>
          <p:nvPr>
            <p:ph type="body" sz="half" idx="1"/>
          </p:nvPr>
        </p:nvSpPr>
        <p:spPr>
          <a:xfrm>
            <a:off x="762000" y="609601"/>
            <a:ext cx="3657600" cy="3767329"/>
          </a:xfrm>
          <a:prstGeom prst="rect">
            <a:avLst/>
          </a:prstGeom>
        </p:spPr>
        <p:txBody>
          <a:bodyPr/>
          <a:lstStyle>
            <a:lvl1pPr>
              <a:spcBef>
                <a:spcPts val="600"/>
              </a:spcBef>
              <a:defRPr sz="2800"/>
            </a:lvl1pPr>
            <a:lvl2pPr marL="640080" indent="-320040">
              <a:spcBef>
                <a:spcPts val="600"/>
              </a:spcBef>
              <a:defRPr sz="2800"/>
            </a:lvl2pPr>
            <a:lvl3pPr marL="960119" indent="-320039">
              <a:spcBef>
                <a:spcPts val="600"/>
              </a:spcBef>
              <a:defRPr sz="2800"/>
            </a:lvl3pPr>
            <a:lvl4pPr marL="1270000" indent="-355600">
              <a:spcBef>
                <a:spcPts val="600"/>
              </a:spcBef>
              <a:defRPr sz="2800"/>
            </a:lvl4pPr>
            <a:lvl5pPr marL="1498600" indent="-355600">
              <a:spcBef>
                <a:spcPts val="600"/>
              </a:spcBef>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4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54" name="Gövde Düzeyi Bir…"/>
          <p:cNvSpPr txBox="1">
            <a:spLocks noGrp="1"/>
          </p:cNvSpPr>
          <p:nvPr>
            <p:ph type="body" sz="quarter" idx="1"/>
          </p:nvPr>
        </p:nvSpPr>
        <p:spPr>
          <a:xfrm>
            <a:off x="758951" y="609600"/>
            <a:ext cx="3657601" cy="639763"/>
          </a:xfrm>
          <a:prstGeom prst="rect">
            <a:avLst/>
          </a:prstGeom>
        </p:spPr>
        <p:txBody>
          <a:bodyPr anchor="b"/>
          <a:lstStyle>
            <a:lvl1pPr marL="0" indent="0">
              <a:spcBef>
                <a:spcPts val="600"/>
              </a:spcBef>
              <a:buClrTx/>
              <a:buSzTx/>
              <a:buFontTx/>
              <a:buNone/>
              <a:defRPr sz="2800">
                <a:latin typeface="Impact"/>
                <a:ea typeface="Impact"/>
                <a:cs typeface="Impact"/>
                <a:sym typeface="Impact"/>
              </a:defRPr>
            </a:lvl1pPr>
            <a:lvl2pPr marL="0" indent="457200">
              <a:spcBef>
                <a:spcPts val="600"/>
              </a:spcBef>
              <a:buClrTx/>
              <a:buSzTx/>
              <a:buFontTx/>
              <a:buNone/>
              <a:defRPr sz="2800">
                <a:latin typeface="Impact"/>
                <a:ea typeface="Impact"/>
                <a:cs typeface="Impact"/>
                <a:sym typeface="Impact"/>
              </a:defRPr>
            </a:lvl2pPr>
            <a:lvl3pPr marL="0" indent="914400">
              <a:spcBef>
                <a:spcPts val="600"/>
              </a:spcBef>
              <a:buClrTx/>
              <a:buSzTx/>
              <a:buFontTx/>
              <a:buNone/>
              <a:defRPr sz="2800">
                <a:latin typeface="Impact"/>
                <a:ea typeface="Impact"/>
                <a:cs typeface="Impact"/>
                <a:sym typeface="Impact"/>
              </a:defRPr>
            </a:lvl3pPr>
            <a:lvl4pPr marL="0" indent="1371600">
              <a:spcBef>
                <a:spcPts val="600"/>
              </a:spcBef>
              <a:buClrTx/>
              <a:buSzTx/>
              <a:buFontTx/>
              <a:buNone/>
              <a:defRPr sz="2800">
                <a:latin typeface="Impact"/>
                <a:ea typeface="Impact"/>
                <a:cs typeface="Impact"/>
                <a:sym typeface="Impact"/>
              </a:defRPr>
            </a:lvl4pPr>
            <a:lvl5pPr marL="0" indent="1828800">
              <a:spcBef>
                <a:spcPts val="600"/>
              </a:spcBef>
              <a:buClrTx/>
              <a:buSzTx/>
              <a:buFontTx/>
              <a:buNone/>
              <a:defRPr sz="2800">
                <a:latin typeface="Impact"/>
                <a:ea typeface="Impact"/>
                <a:cs typeface="Impact"/>
                <a:sym typeface="Impac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55" name="Dikdörtgen"/>
          <p:cNvSpPr>
            <a:spLocks noGrp="1"/>
          </p:cNvSpPr>
          <p:nvPr>
            <p:ph type="body" sz="quarter" idx="13"/>
          </p:nvPr>
        </p:nvSpPr>
        <p:spPr>
          <a:xfrm>
            <a:off x="4645152" y="609600"/>
            <a:ext cx="3657601" cy="639763"/>
          </a:xfrm>
          <a:prstGeom prst="rect">
            <a:avLst/>
          </a:prstGeom>
        </p:spPr>
        <p:txBody>
          <a:bodyPr anchor="b"/>
          <a:lstStyle/>
          <a:p>
            <a:pPr marL="0" indent="0">
              <a:spcBef>
                <a:spcPts val="600"/>
              </a:spcBef>
              <a:buClrTx/>
              <a:buSzTx/>
              <a:buFontTx/>
              <a:buNone/>
              <a:defRPr sz="2800">
                <a:latin typeface="Impact"/>
                <a:ea typeface="Impact"/>
                <a:cs typeface="Impact"/>
                <a:sym typeface="Impact"/>
              </a:defRPr>
            </a:pPr>
            <a:endParaRPr/>
          </a:p>
        </p:txBody>
      </p:sp>
      <p:sp>
        <p:nvSpPr>
          <p:cNvPr id="56" name="Çizgi"/>
          <p:cNvSpPr/>
          <p:nvPr/>
        </p:nvSpPr>
        <p:spPr>
          <a:xfrm>
            <a:off x="758951" y="1249362"/>
            <a:ext cx="3657602" cy="1588"/>
          </a:xfrm>
          <a:prstGeom prst="line">
            <a:avLst/>
          </a:prstGeom>
          <a:ln w="15875">
            <a:solidFill>
              <a:schemeClr val="accent1"/>
            </a:solidFill>
          </a:ln>
        </p:spPr>
        <p:txBody>
          <a:bodyPr lIns="45719" rIns="45719"/>
          <a:lstStyle/>
          <a:p>
            <a:endParaRPr/>
          </a:p>
        </p:txBody>
      </p:sp>
      <p:sp>
        <p:nvSpPr>
          <p:cNvPr id="57" name="Çizgi"/>
          <p:cNvSpPr/>
          <p:nvPr/>
        </p:nvSpPr>
        <p:spPr>
          <a:xfrm>
            <a:off x="4645152" y="1249362"/>
            <a:ext cx="3657601" cy="1588"/>
          </a:xfrm>
          <a:prstGeom prst="line">
            <a:avLst/>
          </a:prstGeom>
          <a:ln w="15875">
            <a:solidFill>
              <a:schemeClr val="accent1"/>
            </a:solidFill>
          </a:ln>
        </p:spPr>
        <p:txBody>
          <a:bodyPr lIns="45719" rIns="45719"/>
          <a:lstStyle/>
          <a:p>
            <a:endParaRP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6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Başlık Metni"/>
          <p:cNvSpPr txBox="1">
            <a:spLocks noGrp="1"/>
          </p:cNvSpPr>
          <p:nvPr>
            <p:ph type="title"/>
          </p:nvPr>
        </p:nvSpPr>
        <p:spPr>
          <a:xfrm>
            <a:off x="762000" y="4572000"/>
            <a:ext cx="6784848" cy="1600200"/>
          </a:xfrm>
          <a:prstGeom prst="rect">
            <a:avLst/>
          </a:prstGeom>
        </p:spPr>
        <p:txBody>
          <a:bodyPr/>
          <a:lstStyle/>
          <a:p>
            <a:r>
              <a:t>Başlık Metni</a:t>
            </a:r>
          </a:p>
        </p:txBody>
      </p:sp>
      <p:sp>
        <p:nvSpPr>
          <p:cNvPr id="81" name="Gövde Düzeyi Bir…"/>
          <p:cNvSpPr txBox="1">
            <a:spLocks noGrp="1"/>
          </p:cNvSpPr>
          <p:nvPr>
            <p:ph type="body" sz="half" idx="1"/>
          </p:nvPr>
        </p:nvSpPr>
        <p:spPr>
          <a:xfrm>
            <a:off x="3710866" y="457200"/>
            <a:ext cx="4594934" cy="4114799"/>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82" name="Dikdörtgen"/>
          <p:cNvSpPr>
            <a:spLocks noGrp="1"/>
          </p:cNvSpPr>
          <p:nvPr>
            <p:ph type="body" sz="quarter" idx="13"/>
          </p:nvPr>
        </p:nvSpPr>
        <p:spPr>
          <a:xfrm>
            <a:off x="762001" y="457200"/>
            <a:ext cx="2673657" cy="4114800"/>
          </a:xfrm>
          <a:prstGeom prst="rect">
            <a:avLst/>
          </a:prstGeom>
        </p:spPr>
        <p:txBody>
          <a:bodyPr/>
          <a:lstStyle/>
          <a:p>
            <a:pPr marL="0" indent="0">
              <a:buClrTx/>
              <a:buSzTx/>
              <a:buFontTx/>
              <a:buNone/>
              <a:defRPr sz="2100"/>
            </a:pPr>
            <a:endParaRPr/>
          </a:p>
        </p:txBody>
      </p:sp>
      <p:sp>
        <p:nvSpPr>
          <p:cNvPr id="83" name="Çizgi"/>
          <p:cNvSpPr/>
          <p:nvPr/>
        </p:nvSpPr>
        <p:spPr>
          <a:xfrm flipH="1">
            <a:off x="3581399" y="610393"/>
            <a:ext cx="1590" cy="3810001"/>
          </a:xfrm>
          <a:prstGeom prst="line">
            <a:avLst/>
          </a:prstGeom>
          <a:ln w="15875">
            <a:solidFill>
              <a:srgbClr val="989898"/>
            </a:solidFill>
          </a:ln>
        </p:spPr>
        <p:txBody>
          <a:bodyPr lIns="45719" rIns="45719"/>
          <a:lstStyle/>
          <a:p>
            <a:endParaRP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Başlık Metni"/>
          <p:cNvSpPr txBox="1">
            <a:spLocks noGrp="1"/>
          </p:cNvSpPr>
          <p:nvPr>
            <p:ph type="title"/>
          </p:nvPr>
        </p:nvSpPr>
        <p:spPr>
          <a:xfrm>
            <a:off x="758951" y="4572000"/>
            <a:ext cx="6784849" cy="1600200"/>
          </a:xfrm>
          <a:prstGeom prst="rect">
            <a:avLst/>
          </a:prstGeom>
        </p:spPr>
        <p:txBody>
          <a:bodyPr/>
          <a:lstStyle/>
          <a:p>
            <a:r>
              <a:t>Başlık Metni</a:t>
            </a:r>
          </a:p>
        </p:txBody>
      </p:sp>
      <p:sp>
        <p:nvSpPr>
          <p:cNvPr id="92" name="Görüntü"/>
          <p:cNvSpPr>
            <a:spLocks noGrp="1"/>
          </p:cNvSpPr>
          <p:nvPr>
            <p:ph type="pic" sz="half" idx="13"/>
          </p:nvPr>
        </p:nvSpPr>
        <p:spPr>
          <a:xfrm>
            <a:off x="777240" y="457200"/>
            <a:ext cx="7543801" cy="2895600"/>
          </a:xfrm>
          <a:prstGeom prst="rect">
            <a:avLst/>
          </a:prstGeom>
          <a:ln w="6350">
            <a:solidFill>
              <a:srgbClr val="303030"/>
            </a:solidFill>
            <a:round/>
          </a:ln>
        </p:spPr>
        <p:txBody>
          <a:bodyPr lIns="91439" rIns="91439" anchor="t">
            <a:noAutofit/>
          </a:bodyPr>
          <a:lstStyle/>
          <a:p>
            <a:endParaRPr/>
          </a:p>
        </p:txBody>
      </p:sp>
      <p:sp>
        <p:nvSpPr>
          <p:cNvPr id="93" name="Gövde Düzeyi Bir…"/>
          <p:cNvSpPr txBox="1">
            <a:spLocks noGrp="1"/>
          </p:cNvSpPr>
          <p:nvPr>
            <p:ph type="body" sz="quarter" idx="1"/>
          </p:nvPr>
        </p:nvSpPr>
        <p:spPr>
          <a:xfrm>
            <a:off x="850391" y="3505200"/>
            <a:ext cx="7391401" cy="804863"/>
          </a:xfrm>
          <a:prstGeom prst="rect">
            <a:avLst/>
          </a:prstGeom>
        </p:spPr>
        <p:txBody>
          <a:bodyPr anchor="t"/>
          <a:lstStyle>
            <a:lvl1pPr marL="0" indent="0">
              <a:spcBef>
                <a:spcPts val="400"/>
              </a:spcBef>
              <a:buClrTx/>
              <a:buSzTx/>
              <a:buFontTx/>
              <a:buNone/>
              <a:defRPr sz="1800"/>
            </a:lvl1pPr>
            <a:lvl2pPr marL="0" indent="457200">
              <a:spcBef>
                <a:spcPts val="400"/>
              </a:spcBef>
              <a:buClrTx/>
              <a:buSzTx/>
              <a:buFontTx/>
              <a:buNone/>
              <a:defRPr sz="1800"/>
            </a:lvl2pPr>
            <a:lvl3pPr marL="0" indent="914400">
              <a:spcBef>
                <a:spcPts val="400"/>
              </a:spcBef>
              <a:buClrTx/>
              <a:buSzTx/>
              <a:buFontTx/>
              <a:buNone/>
              <a:defRPr sz="1800"/>
            </a:lvl3pPr>
            <a:lvl4pPr marL="0" indent="1371600">
              <a:spcBef>
                <a:spcPts val="400"/>
              </a:spcBef>
              <a:buClrTx/>
              <a:buSzTx/>
              <a:buFontTx/>
              <a:buNone/>
              <a:defRPr sz="1800"/>
            </a:lvl4pPr>
            <a:lvl5pPr marL="0" indent="1828800">
              <a:spcBef>
                <a:spcPts val="400"/>
              </a:spcBef>
              <a:buClrTx/>
              <a:buSzTx/>
              <a:buFontTx/>
              <a:buNone/>
              <a:defRPr sz="1800"/>
            </a:lvl5pPr>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102" name="Gövde Düzeyi Bir…"/>
          <p:cNvSpPr txBox="1">
            <a:spLocks noGrp="1"/>
          </p:cNvSpPr>
          <p:nvPr>
            <p:ph type="body" idx="1"/>
          </p:nvPr>
        </p:nvSpPr>
        <p:spPr>
          <a:xfrm>
            <a:off x="914400" y="685800"/>
            <a:ext cx="7239000" cy="3886200"/>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Dikdörtgen"/>
          <p:cNvSpPr/>
          <p:nvPr/>
        </p:nvSpPr>
        <p:spPr>
          <a:xfrm>
            <a:off x="777240" y="0"/>
            <a:ext cx="7543801" cy="381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Başlık Metni"/>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Başlık Metni</a:t>
            </a:r>
          </a:p>
        </p:txBody>
      </p:sp>
      <p:sp>
        <p:nvSpPr>
          <p:cNvPr id="5" name="Gövde Düzeyi Bir…"/>
          <p:cNvSpPr txBox="1">
            <a:spLocks noGrp="1"/>
          </p:cNvSpPr>
          <p:nvPr>
            <p:ph type="body" idx="1"/>
          </p:nvPr>
        </p:nvSpPr>
        <p:spPr>
          <a:xfrm>
            <a:off x="457200" y="1417637"/>
            <a:ext cx="8229600" cy="4891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6" name="Slayt Numarası"/>
          <p:cNvSpPr txBox="1">
            <a:spLocks noGrp="1"/>
          </p:cNvSpPr>
          <p:nvPr>
            <p:ph type="sldNum" sz="quarter" idx="2"/>
          </p:nvPr>
        </p:nvSpPr>
        <p:spPr>
          <a:xfrm>
            <a:off x="7998360" y="5640260"/>
            <a:ext cx="383640" cy="459741"/>
          </a:xfrm>
          <a:prstGeom prst="rect">
            <a:avLst/>
          </a:prstGeom>
          <a:ln w="12700">
            <a:miter lim="400000"/>
          </a:ln>
        </p:spPr>
        <p:txBody>
          <a:bodyPr wrap="none" lIns="45719" rIns="45719" anchor="ctr">
            <a:spAutoFit/>
          </a:bodyPr>
          <a:lstStyle>
            <a:lvl1pPr algn="r">
              <a:defRPr sz="2400">
                <a:solidFill>
                  <a:srgbClr val="262626"/>
                </a:solidFill>
                <a:latin typeface="Impact"/>
                <a:ea typeface="Impact"/>
                <a:cs typeface="Impact"/>
                <a:sym typeface="Impac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1pPr>
      <a:lvl2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2pPr>
      <a:lvl3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3pPr>
      <a:lvl4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4pPr>
      <a:lvl5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5pPr>
      <a:lvl6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6pPr>
      <a:lvl7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7pPr>
      <a:lvl8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8pPr>
      <a:lvl9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9pPr>
    </p:titleStyle>
    <p:bodyStyle>
      <a:lvl1pPr marL="274320" marR="0" indent="-27432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1pPr>
      <a:lvl2pPr marL="619298" marR="0" indent="-299258"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2pPr>
      <a:lvl3pPr marL="914400"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3pPr>
      <a:lvl4pPr marL="12192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4pPr>
      <a:lvl5pPr marL="14478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5pPr>
      <a:lvl6pPr marL="176022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6pPr>
      <a:lvl7pPr marL="2016251"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7pPr>
      <a:lvl8pPr marL="230886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8pPr>
      <a:lvl9pPr marL="2583179"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1pPr>
      <a:lvl2pPr marL="0" marR="0" indent="457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2pPr>
      <a:lvl3pPr marL="0" marR="0" indent="914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3pPr>
      <a:lvl4pPr marL="0" marR="0" indent="1371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4pPr>
      <a:lvl5pPr marL="0" marR="0" indent="18288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5pPr>
      <a:lvl6pPr marL="0" marR="0" indent="22860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6pPr>
      <a:lvl7pPr marL="0" marR="0" indent="2743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7pPr>
      <a:lvl8pPr marL="0" marR="0" indent="3200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8pPr>
      <a:lvl9pPr marL="0" marR="0" indent="3657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Bilinçli Sedasyon Sırasında Yardımcı Personelin Yapması Gerekenler"/>
          <p:cNvSpPr txBox="1">
            <a:spLocks noGrp="1"/>
          </p:cNvSpPr>
          <p:nvPr>
            <p:ph type="ctrTitle"/>
          </p:nvPr>
        </p:nvSpPr>
        <p:spPr>
          <a:prstGeom prst="rect">
            <a:avLst/>
          </a:prstGeom>
        </p:spPr>
        <p:txBody>
          <a:bodyPr/>
          <a:lstStyle>
            <a:lvl1pPr>
              <a:defRPr sz="3600"/>
            </a:lvl1pPr>
          </a:lstStyle>
          <a:p>
            <a:r>
              <a:rPr dirty="0"/>
              <a:t>Bilinçli Sedasyon Sırasında Yardımcı Personelin Yapması Gerekenler</a:t>
            </a:r>
          </a:p>
        </p:txBody>
      </p:sp>
      <p:sp>
        <p:nvSpPr>
          <p:cNvPr id="323" name="Uzm. Dr. Dt. Mehmet Emre YURTTUTAN"/>
          <p:cNvSpPr txBox="1">
            <a:spLocks noGrp="1"/>
          </p:cNvSpPr>
          <p:nvPr>
            <p:ph type="subTitle" sz="quarter" idx="1"/>
          </p:nvPr>
        </p:nvSpPr>
        <p:spPr>
          <a:prstGeom prst="rect">
            <a:avLst/>
          </a:prstGeom>
        </p:spPr>
        <p:txBody>
          <a:bodyPr/>
          <a:lstStyle/>
          <a:p>
            <a:r>
              <a:t>Uzm. Dr. Dt. Mehmet Emre YURTTUTAN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Bilinçli sedasyon uygulanan hastaların postoperatif dönemde bakım ve derlenmeleri için ayrı bir ortama alınmaları daha uygun olur. Hastanın bu ortamdan çıkarılması, bekleme salonuna alınması ve eve yollanabilmesi için bazı şartların sağlanması gereklidir.…"/>
          <p:cNvSpPr txBox="1">
            <a:spLocks noGrp="1"/>
          </p:cNvSpPr>
          <p:nvPr>
            <p:ph type="body" sz="half" idx="1"/>
          </p:nvPr>
        </p:nvSpPr>
        <p:spPr>
          <a:xfrm>
            <a:off x="762000" y="609599"/>
            <a:ext cx="3657600" cy="5562601"/>
          </a:xfrm>
          <a:prstGeom prst="rect">
            <a:avLst/>
          </a:prstGeom>
        </p:spPr>
        <p:txBody>
          <a:bodyPr/>
          <a:lstStyle/>
          <a:p>
            <a:pPr>
              <a:lnSpc>
                <a:spcPct val="110000"/>
              </a:lnSpc>
              <a:spcBef>
                <a:spcPts val="400"/>
              </a:spcBef>
              <a:defRPr sz="2000"/>
            </a:pPr>
            <a:r>
              <a:t>Bilinçli sedasyon uygulanan hastaların postoperatif dönemde bakım ve derlenmeleri için ayrı bir ortama alınmaları daha uygun olur. Hastanın bu ortamdan çıkarılması, bekleme salonuna alınması ve eve yollanabilmesi için bazı şartların sağlanması gereklidir. </a:t>
            </a:r>
          </a:p>
          <a:p>
            <a:pPr>
              <a:lnSpc>
                <a:spcPct val="110000"/>
              </a:lnSpc>
              <a:spcBef>
                <a:spcPts val="400"/>
              </a:spcBef>
              <a:defRPr sz="2000"/>
            </a:pPr>
            <a:r>
              <a:t>Sedasyon uygulaması yapacak olan her kliniğin kendi spesifik hasta ve işlemlerine göre derlenme ve taburcu kriterleri geliştirmesi daha uygun olabilir. </a:t>
            </a:r>
          </a:p>
        </p:txBody>
      </p:sp>
      <p:pic>
        <p:nvPicPr>
          <p:cNvPr id="357" name="3AD96D4500000578-3981520-image-a-4_1480412250159.jpg" descr="3AD96D4500000578-3981520-image-a-4_1480412250159.jpg"/>
          <p:cNvPicPr>
            <a:picLocks noChangeAspect="1"/>
          </p:cNvPicPr>
          <p:nvPr/>
        </p:nvPicPr>
        <p:blipFill>
          <a:blip r:embed="rId2">
            <a:extLst/>
          </a:blip>
          <a:stretch>
            <a:fillRect/>
          </a:stretch>
        </p:blipFill>
        <p:spPr>
          <a:xfrm>
            <a:off x="4648200" y="609601"/>
            <a:ext cx="3657600" cy="550370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Uyanık ve oryante olmalıdır.…"/>
          <p:cNvSpPr txBox="1">
            <a:spLocks noGrp="1"/>
          </p:cNvSpPr>
          <p:nvPr>
            <p:ph type="body" sz="half" idx="1"/>
          </p:nvPr>
        </p:nvSpPr>
        <p:spPr>
          <a:xfrm>
            <a:off x="762000" y="609599"/>
            <a:ext cx="3657600" cy="5510731"/>
          </a:xfrm>
          <a:prstGeom prst="rect">
            <a:avLst/>
          </a:prstGeom>
        </p:spPr>
        <p:txBody>
          <a:bodyPr/>
          <a:lstStyle/>
          <a:p>
            <a:pPr>
              <a:spcBef>
                <a:spcPts val="300"/>
              </a:spcBef>
              <a:defRPr sz="1600"/>
            </a:pPr>
            <a:r>
              <a:t>Uyanık ve oryante olmalıdır. </a:t>
            </a:r>
          </a:p>
          <a:p>
            <a:pPr>
              <a:spcBef>
                <a:spcPts val="300"/>
              </a:spcBef>
              <a:defRPr sz="1600"/>
            </a:pPr>
            <a:r>
              <a:t>Çocuklar ve mental retardasyonlu hastalar başlangıç değerlerine dönmüş olmalıdır. </a:t>
            </a:r>
          </a:p>
          <a:p>
            <a:pPr>
              <a:spcBef>
                <a:spcPts val="300"/>
              </a:spcBef>
              <a:defRPr sz="1600"/>
            </a:pPr>
            <a:r>
              <a:t>Vital bulgular stabil ve kabul edilebilir sınırlar içerisinde olmalıdır. </a:t>
            </a:r>
          </a:p>
          <a:p>
            <a:pPr>
              <a:spcBef>
                <a:spcPts val="300"/>
              </a:spcBef>
              <a:defRPr sz="1600"/>
            </a:pPr>
            <a:r>
              <a:t>Reversal ajanların uygulanışından sonra yeterince zaman (2 saat kadar) geçmiş olmalı ve yan etkilerinin olup olmadığı kontrol edilmelidir. </a:t>
            </a:r>
          </a:p>
          <a:p>
            <a:pPr>
              <a:spcBef>
                <a:spcPts val="300"/>
              </a:spcBef>
              <a:defRPr sz="1600"/>
            </a:pPr>
            <a:r>
              <a:t>Poliklinik hastaları eve yollanırken refakatlerinde eşlik edecek ve işlem sonrası komplikasyonları bildirebilecek bir yetişkin ile beraber taburcu edilmelidir. </a:t>
            </a:r>
          </a:p>
          <a:p>
            <a:pPr>
              <a:spcBef>
                <a:spcPts val="300"/>
              </a:spcBef>
              <a:defRPr sz="1600"/>
            </a:pPr>
            <a:r>
              <a:t>Hastalar işlemler sonrası diyet, ilaç kullanımı, fiziksel aktiviteler ve acil durumda yardım için telefon numarası yazılı olarak verilmeden taburcu edilmemelidir.</a:t>
            </a:r>
          </a:p>
        </p:txBody>
      </p:sp>
      <p:pic>
        <p:nvPicPr>
          <p:cNvPr id="360" name="ba24b2cea685fec410c48c47d0f9464c_farewell-clip-art-farewell-clipart-nature_177-231.gif" descr="ba24b2cea685fec410c48c47d0f9464c_farewell-clip-art-farewell-clipart-nature_177-231.gif"/>
          <p:cNvPicPr>
            <a:picLocks noChangeAspect="1"/>
          </p:cNvPicPr>
          <p:nvPr/>
        </p:nvPicPr>
        <p:blipFill>
          <a:blip r:embed="rId2">
            <a:extLst/>
          </a:blip>
          <a:stretch>
            <a:fillRect/>
          </a:stretch>
        </p:blipFill>
        <p:spPr>
          <a:xfrm>
            <a:off x="4648200" y="609598"/>
            <a:ext cx="3657600" cy="405471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edasyon, farklı ajanlar ve yöntemler kullanılarak hastanın Santral Sinir Sistemi’nin baskılanması sonucu çevreyle olan ilişkisinin ve bilincinin azaltılması işlemidir.…"/>
          <p:cNvSpPr txBox="1">
            <a:spLocks noGrp="1"/>
          </p:cNvSpPr>
          <p:nvPr>
            <p:ph type="body" sz="half" idx="1"/>
          </p:nvPr>
        </p:nvSpPr>
        <p:spPr>
          <a:xfrm>
            <a:off x="762000" y="609599"/>
            <a:ext cx="3657600" cy="5510731"/>
          </a:xfrm>
          <a:prstGeom prst="rect">
            <a:avLst/>
          </a:prstGeom>
        </p:spPr>
        <p:txBody>
          <a:bodyPr/>
          <a:lstStyle/>
          <a:p>
            <a:pPr>
              <a:lnSpc>
                <a:spcPct val="80000"/>
              </a:lnSpc>
              <a:spcBef>
                <a:spcPts val="400"/>
              </a:spcBef>
              <a:defRPr sz="1900"/>
            </a:pPr>
            <a:r>
              <a:t>Sedasyon, farklı ajanlar ve yöntemler kullanılarak hastanın Santral Sinir Sistemi’nin baskılanması sonucu çevreyle olan ilişkisinin ve bilincinin azaltılması işlemidir. </a:t>
            </a:r>
          </a:p>
          <a:p>
            <a:pPr>
              <a:lnSpc>
                <a:spcPct val="80000"/>
              </a:lnSpc>
              <a:spcBef>
                <a:spcPts val="400"/>
              </a:spcBef>
              <a:defRPr sz="1900"/>
            </a:pPr>
            <a:r>
              <a:t>Amaç hastanın anksiyetesini, dental işlemlere duyduğu korkuyu azaltmak, hastayı rahatlatmak, dental işlemleri tolere edebilmesini sağlamak amaçlanmaktadır. </a:t>
            </a:r>
          </a:p>
          <a:p>
            <a:pPr>
              <a:lnSpc>
                <a:spcPct val="80000"/>
              </a:lnSpc>
              <a:spcBef>
                <a:spcPts val="400"/>
              </a:spcBef>
              <a:defRPr sz="1900"/>
            </a:pPr>
            <a:r>
              <a:t>Bilinçli sedasyon, hastanın havayolunu bağımsız olarak ve devamlı açık tutabildiği, fiziksel uyaranlara ve sözlü komutlara uygun cevap verebildiği, bilincin minimal  düzeyde baskılandığı durumdur. </a:t>
            </a:r>
          </a:p>
        </p:txBody>
      </p:sp>
      <p:pic>
        <p:nvPicPr>
          <p:cNvPr id="326" name="dis-hekimi-korkularina-karsi-guvenilir-ve-etkili-cozum-bilincli-sedasyon-83s64.jpg" descr="dis-hekimi-korkularina-karsi-guvenilir-ve-etkili-cozum-bilincli-sedasyon-83s64.jpg"/>
          <p:cNvPicPr>
            <a:picLocks noChangeAspect="1"/>
          </p:cNvPicPr>
          <p:nvPr/>
        </p:nvPicPr>
        <p:blipFill>
          <a:blip r:embed="rId2">
            <a:extLst/>
          </a:blip>
          <a:stretch>
            <a:fillRect/>
          </a:stretch>
        </p:blipFill>
        <p:spPr>
          <a:xfrm>
            <a:off x="4735781" y="609601"/>
            <a:ext cx="3711416" cy="286191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Başlık"/>
          <p:cNvSpPr txBox="1">
            <a:spLocks noGrp="1"/>
          </p:cNvSpPr>
          <p:nvPr>
            <p:ph type="title"/>
          </p:nvPr>
        </p:nvSpPr>
        <p:spPr>
          <a:prstGeom prst="rect">
            <a:avLst/>
          </a:prstGeom>
        </p:spPr>
        <p:txBody>
          <a:bodyPr/>
          <a:lstStyle/>
          <a:p>
            <a:pPr defTabSz="822959">
              <a:defRPr sz="4860"/>
            </a:pPr>
            <a:endParaRPr/>
          </a:p>
        </p:txBody>
      </p:sp>
      <p:sp>
        <p:nvSpPr>
          <p:cNvPr id="329" name="Hastalar bilinçli sedasyon öncesi mutlaka  bir ön değerlendirmeden geçmelidirler.…"/>
          <p:cNvSpPr txBox="1">
            <a:spLocks noGrp="1"/>
          </p:cNvSpPr>
          <p:nvPr>
            <p:ph type="body" idx="1"/>
          </p:nvPr>
        </p:nvSpPr>
        <p:spPr>
          <a:xfrm>
            <a:off x="762000" y="609600"/>
            <a:ext cx="7543800" cy="3408578"/>
          </a:xfrm>
          <a:prstGeom prst="rect">
            <a:avLst/>
          </a:prstGeom>
        </p:spPr>
        <p:txBody>
          <a:bodyPr/>
          <a:lstStyle/>
          <a:p>
            <a:pPr>
              <a:lnSpc>
                <a:spcPct val="90000"/>
              </a:lnSpc>
              <a:defRPr sz="2500"/>
            </a:pPr>
            <a:r>
              <a:t>Hastalar bilinçli sedasyon öncesi mutlaka  bir ön değerlendirmeden geçmelidirler. </a:t>
            </a:r>
          </a:p>
          <a:p>
            <a:pPr>
              <a:lnSpc>
                <a:spcPct val="90000"/>
              </a:lnSpc>
              <a:defRPr sz="2500"/>
            </a:pPr>
            <a:r>
              <a:t>Sedasyonun derecesine bağlı olarak sedatiflerin havayolu reflekslerini bozma eğilimleri vardır. Bu nedenle hasta veya yakınları işlem öncesi bilgilendirilerek hastanın aç̧ kalması sağlanmalıdır. Sedasyon uygulanacak olan hastanın işlem öncesinde midenin boş olmasına yetecek kadar zaman önce sıvı ve katı gıda alımı kesilmelidir.</a:t>
            </a:r>
          </a:p>
        </p:txBody>
      </p:sp>
      <p:pic>
        <p:nvPicPr>
          <p:cNvPr id="330" name="Untitled.png" descr="Untitled.png"/>
          <p:cNvPicPr>
            <a:picLocks noChangeAspect="1"/>
          </p:cNvPicPr>
          <p:nvPr/>
        </p:nvPicPr>
        <p:blipFill>
          <a:blip r:embed="rId2">
            <a:extLst/>
          </a:blip>
          <a:stretch>
            <a:fillRect/>
          </a:stretch>
        </p:blipFill>
        <p:spPr>
          <a:xfrm>
            <a:off x="1749774" y="4018177"/>
            <a:ext cx="5595221" cy="243933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Başlık"/>
          <p:cNvSpPr txBox="1">
            <a:spLocks noGrp="1"/>
          </p:cNvSpPr>
          <p:nvPr>
            <p:ph type="title"/>
          </p:nvPr>
        </p:nvSpPr>
        <p:spPr>
          <a:prstGeom prst="rect">
            <a:avLst/>
          </a:prstGeom>
        </p:spPr>
        <p:txBody>
          <a:bodyPr/>
          <a:lstStyle/>
          <a:p>
            <a:pPr defTabSz="822959">
              <a:defRPr sz="4860"/>
            </a:pPr>
            <a:endParaRPr/>
          </a:p>
        </p:txBody>
      </p:sp>
      <p:sp>
        <p:nvSpPr>
          <p:cNvPr id="333" name="Sedasyon için medikal hazırlığı ve alet edevat hazırlığı anestezi uzmanı ve birlikte çalışan anestezi teknikerinin görevleri içindedir. Anestezi uzmanı işlem sırasında hastayı monitörize eder, nabzını ve kan basıncını takip eder."/>
          <p:cNvSpPr txBox="1">
            <a:spLocks noGrp="1"/>
          </p:cNvSpPr>
          <p:nvPr>
            <p:ph type="body" sz="half" idx="1"/>
          </p:nvPr>
        </p:nvSpPr>
        <p:spPr>
          <a:xfrm>
            <a:off x="762000" y="609600"/>
            <a:ext cx="3657600" cy="3767330"/>
          </a:xfrm>
          <a:prstGeom prst="rect">
            <a:avLst/>
          </a:prstGeom>
        </p:spPr>
        <p:txBody>
          <a:bodyPr/>
          <a:lstStyle>
            <a:lvl1pPr>
              <a:lnSpc>
                <a:spcPct val="80000"/>
              </a:lnSpc>
              <a:defRPr sz="2500"/>
            </a:lvl1pPr>
          </a:lstStyle>
          <a:p>
            <a:r>
              <a:t>Sedasyon için medikal hazırlığı ve alet edevat hazırlığı anestezi uzmanı ve birlikte çalışan anestezi teknikerinin görevleri içindedir. Anestezi uzmanı işlem sırasında hastayı monitörize eder, nabzını ve kan basıncını takip eder. </a:t>
            </a:r>
          </a:p>
        </p:txBody>
      </p:sp>
      <p:pic>
        <p:nvPicPr>
          <p:cNvPr id="334" name="Maquet_Flow-I_anesthesia_machine.jpg" descr="Maquet_Flow-I_anesthesia_machine.jpg"/>
          <p:cNvPicPr>
            <a:picLocks noChangeAspect="1"/>
          </p:cNvPicPr>
          <p:nvPr/>
        </p:nvPicPr>
        <p:blipFill>
          <a:blip r:embed="rId2">
            <a:extLst/>
          </a:blip>
          <a:stretch>
            <a:fillRect/>
          </a:stretch>
        </p:blipFill>
        <p:spPr>
          <a:xfrm>
            <a:off x="4648200" y="609601"/>
            <a:ext cx="3657600" cy="459946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Başlık"/>
          <p:cNvSpPr txBox="1">
            <a:spLocks noGrp="1"/>
          </p:cNvSpPr>
          <p:nvPr>
            <p:ph type="title"/>
          </p:nvPr>
        </p:nvSpPr>
        <p:spPr>
          <a:prstGeom prst="rect">
            <a:avLst/>
          </a:prstGeom>
        </p:spPr>
        <p:txBody>
          <a:bodyPr/>
          <a:lstStyle/>
          <a:p>
            <a:pPr defTabSz="822959">
              <a:defRPr sz="4860"/>
            </a:pPr>
            <a:endParaRPr/>
          </a:p>
        </p:txBody>
      </p:sp>
      <p:sp>
        <p:nvSpPr>
          <p:cNvPr id="337" name="Sedatize bir hasta sakinleşmiştir, korku ve kaygısı ortadan kalkmıştır.…"/>
          <p:cNvSpPr txBox="1">
            <a:spLocks noGrp="1"/>
          </p:cNvSpPr>
          <p:nvPr>
            <p:ph type="body" sz="half" idx="1"/>
          </p:nvPr>
        </p:nvSpPr>
        <p:spPr>
          <a:xfrm>
            <a:off x="762000" y="609600"/>
            <a:ext cx="3657600" cy="3767330"/>
          </a:xfrm>
          <a:prstGeom prst="rect">
            <a:avLst/>
          </a:prstGeom>
        </p:spPr>
        <p:txBody>
          <a:bodyPr/>
          <a:lstStyle/>
          <a:p>
            <a:pPr>
              <a:lnSpc>
                <a:spcPct val="90000"/>
              </a:lnSpc>
              <a:defRPr sz="2500"/>
            </a:pPr>
            <a:r>
              <a:t>Sedatize bir hasta sakinleşmiştir, korku ve kaygısı ortadan kalkmıştır. </a:t>
            </a:r>
          </a:p>
          <a:p>
            <a:pPr>
              <a:lnSpc>
                <a:spcPct val="90000"/>
              </a:lnSpc>
              <a:defRPr sz="2500"/>
            </a:pPr>
            <a:r>
              <a:t>Bu sistem genel anestezi değildir. Hasta hekimden aldığı komutları yerine getirir ve sorduğu sorulara cevap verebilir. </a:t>
            </a:r>
          </a:p>
        </p:txBody>
      </p:sp>
      <p:pic>
        <p:nvPicPr>
          <p:cNvPr id="338" name="2010201522-a6899e12-2af4-4da3-9005-592c4a6f7696.jpg" descr="2010201522-a6899e12-2af4-4da3-9005-592c4a6f7696.jpg"/>
          <p:cNvPicPr>
            <a:picLocks noChangeAspect="1"/>
          </p:cNvPicPr>
          <p:nvPr/>
        </p:nvPicPr>
        <p:blipFill>
          <a:blip r:embed="rId2">
            <a:extLst/>
          </a:blip>
          <a:stretch>
            <a:fillRect/>
          </a:stretch>
        </p:blipFill>
        <p:spPr>
          <a:xfrm>
            <a:off x="4648200" y="609601"/>
            <a:ext cx="3907693" cy="293076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Başlık"/>
          <p:cNvSpPr txBox="1">
            <a:spLocks noGrp="1"/>
          </p:cNvSpPr>
          <p:nvPr>
            <p:ph type="title"/>
          </p:nvPr>
        </p:nvSpPr>
        <p:spPr>
          <a:prstGeom prst="rect">
            <a:avLst/>
          </a:prstGeom>
        </p:spPr>
        <p:txBody>
          <a:bodyPr/>
          <a:lstStyle/>
          <a:p>
            <a:pPr defTabSz="822959">
              <a:defRPr sz="4860"/>
            </a:pPr>
            <a:endParaRPr/>
          </a:p>
        </p:txBody>
      </p:sp>
      <p:sp>
        <p:nvSpPr>
          <p:cNvPr id="341" name="Hasta bu derin uyku hali içerisinde kendi havayolunu açık tutabilir, ancak hastanın rekflesleri yavaşlamıştır. Özellikle cerrahi branşı gibi işlemleri uzun süren bölümlerde sedasyon hali derinleşebilir."/>
          <p:cNvSpPr txBox="1">
            <a:spLocks noGrp="1"/>
          </p:cNvSpPr>
          <p:nvPr>
            <p:ph type="body" sz="half" idx="1"/>
          </p:nvPr>
        </p:nvSpPr>
        <p:spPr>
          <a:xfrm>
            <a:off x="762000" y="609600"/>
            <a:ext cx="3657600" cy="3767330"/>
          </a:xfrm>
          <a:prstGeom prst="rect">
            <a:avLst/>
          </a:prstGeom>
        </p:spPr>
        <p:txBody>
          <a:bodyPr/>
          <a:lstStyle>
            <a:lvl1pPr>
              <a:lnSpc>
                <a:spcPct val="90000"/>
              </a:lnSpc>
              <a:defRPr sz="2500"/>
            </a:lvl1pPr>
          </a:lstStyle>
          <a:p>
            <a:r>
              <a:t>Hasta bu derin uyku hali içerisinde kendi havayolunu açık tutabilir, ancak hastanın rekflesleri yavaşlamıştır. Özellikle cerrahi branşı gibi işlemleri uzun süren bölümlerde sedasyon hali derinleşebilir. </a:t>
            </a:r>
          </a:p>
        </p:txBody>
      </p:sp>
      <p:pic>
        <p:nvPicPr>
          <p:cNvPr id="342" name="bilincli-sedasyon-klinikleri.jpg" descr="bilincli-sedasyon-klinikleri.jpg"/>
          <p:cNvPicPr>
            <a:picLocks noChangeAspect="1"/>
          </p:cNvPicPr>
          <p:nvPr/>
        </p:nvPicPr>
        <p:blipFill>
          <a:blip r:embed="rId2">
            <a:extLst/>
          </a:blip>
          <a:stretch>
            <a:fillRect/>
          </a:stretch>
        </p:blipFill>
        <p:spPr>
          <a:xfrm>
            <a:off x="4648200" y="609601"/>
            <a:ext cx="3657600" cy="48768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Başlık"/>
          <p:cNvSpPr txBox="1">
            <a:spLocks noGrp="1"/>
          </p:cNvSpPr>
          <p:nvPr>
            <p:ph type="title"/>
          </p:nvPr>
        </p:nvSpPr>
        <p:spPr>
          <a:prstGeom prst="rect">
            <a:avLst/>
          </a:prstGeom>
        </p:spPr>
        <p:txBody>
          <a:bodyPr/>
          <a:lstStyle/>
          <a:p>
            <a:pPr defTabSz="822959">
              <a:defRPr sz="4860"/>
            </a:pPr>
            <a:endParaRPr/>
          </a:p>
        </p:txBody>
      </p:sp>
      <p:sp>
        <p:nvSpPr>
          <p:cNvPr id="345" name="Bu hastalarda, hekim ve yardımcı personelin dikkat etmesi gereken durum solunumun devamlılığının sağlanmasını engelleyecek herhangi bir yabancı materyalin geriye, soluk borusuna  kaçmasının engellenmesidir."/>
          <p:cNvSpPr txBox="1">
            <a:spLocks noGrp="1"/>
          </p:cNvSpPr>
          <p:nvPr>
            <p:ph type="body" sz="half" idx="1"/>
          </p:nvPr>
        </p:nvSpPr>
        <p:spPr>
          <a:xfrm>
            <a:off x="762000" y="609600"/>
            <a:ext cx="3657600" cy="3767330"/>
          </a:xfrm>
          <a:prstGeom prst="rect">
            <a:avLst/>
          </a:prstGeom>
        </p:spPr>
        <p:txBody>
          <a:bodyPr/>
          <a:lstStyle/>
          <a:p>
            <a:pPr>
              <a:lnSpc>
                <a:spcPct val="80000"/>
              </a:lnSpc>
              <a:defRPr sz="2500"/>
            </a:pPr>
            <a:r>
              <a:t>Bu hastalarda, hekim ve yardımcı personelin dikkat etmesi gereken durum solunumun devamlılığının sağlanmasını engelleyecek herhangi bir yabancı materyalin geriye, soluk borusuna  kaçmasının engellenmesidir. </a:t>
            </a:r>
          </a:p>
        </p:txBody>
      </p:sp>
      <p:pic>
        <p:nvPicPr>
          <p:cNvPr id="346" name="solunum-sistemi-organlari.jpg" descr="solunum-sistemi-organlari.jpg"/>
          <p:cNvPicPr>
            <a:picLocks noChangeAspect="1"/>
          </p:cNvPicPr>
          <p:nvPr/>
        </p:nvPicPr>
        <p:blipFill>
          <a:blip r:embed="rId2">
            <a:extLst/>
          </a:blip>
          <a:stretch>
            <a:fillRect/>
          </a:stretch>
        </p:blipFill>
        <p:spPr>
          <a:xfrm>
            <a:off x="4648200" y="620550"/>
            <a:ext cx="3988218" cy="303689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Başlık"/>
          <p:cNvSpPr txBox="1">
            <a:spLocks noGrp="1"/>
          </p:cNvSpPr>
          <p:nvPr>
            <p:ph type="title"/>
          </p:nvPr>
        </p:nvSpPr>
        <p:spPr>
          <a:prstGeom prst="rect">
            <a:avLst/>
          </a:prstGeom>
        </p:spPr>
        <p:txBody>
          <a:bodyPr/>
          <a:lstStyle/>
          <a:p>
            <a:pPr defTabSz="822959">
              <a:defRPr sz="4860"/>
            </a:pPr>
            <a:endParaRPr/>
          </a:p>
        </p:txBody>
      </p:sp>
      <p:sp>
        <p:nvSpPr>
          <p:cNvPr id="349" name="Cerrahi işlem sırasında yapılan yıkamada kullanılan SF…"/>
          <p:cNvSpPr txBox="1">
            <a:spLocks noGrp="1"/>
          </p:cNvSpPr>
          <p:nvPr>
            <p:ph type="body" sz="half" idx="1"/>
          </p:nvPr>
        </p:nvSpPr>
        <p:spPr>
          <a:xfrm>
            <a:off x="762000" y="609600"/>
            <a:ext cx="3657600" cy="3767330"/>
          </a:xfrm>
          <a:prstGeom prst="rect">
            <a:avLst/>
          </a:prstGeom>
        </p:spPr>
        <p:txBody>
          <a:bodyPr/>
          <a:lstStyle/>
          <a:p>
            <a:pPr>
              <a:lnSpc>
                <a:spcPct val="80000"/>
              </a:lnSpc>
              <a:defRPr sz="2500"/>
            </a:pPr>
            <a:r>
              <a:t>Cerrahi işlem sırasında yapılan yıkamada kullanılan SF </a:t>
            </a:r>
          </a:p>
          <a:p>
            <a:pPr>
              <a:lnSpc>
                <a:spcPct val="80000"/>
              </a:lnSpc>
              <a:defRPr sz="2500"/>
            </a:pPr>
            <a:r>
              <a:t>Dişin kendisi ya da parçaları</a:t>
            </a:r>
          </a:p>
          <a:p>
            <a:pPr>
              <a:lnSpc>
                <a:spcPct val="80000"/>
              </a:lnSpc>
              <a:defRPr sz="2500"/>
            </a:pPr>
            <a:r>
              <a:t>Büyük restorasyona sahip dişlerin kırılması sonucu çıkan amalgan ya da kompozit parçaları</a:t>
            </a:r>
          </a:p>
        </p:txBody>
      </p:sp>
      <p:pic>
        <p:nvPicPr>
          <p:cNvPr id="350" name="837712_detay.jpg" descr="837712_detay.jpg"/>
          <p:cNvPicPr>
            <a:picLocks noChangeAspect="1"/>
          </p:cNvPicPr>
          <p:nvPr/>
        </p:nvPicPr>
        <p:blipFill>
          <a:blip r:embed="rId2">
            <a:extLst/>
          </a:blip>
          <a:stretch>
            <a:fillRect/>
          </a:stretch>
        </p:blipFill>
        <p:spPr>
          <a:xfrm>
            <a:off x="4622800" y="592329"/>
            <a:ext cx="3683000" cy="37846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ASPIRATÖRÜN ETKİLİ VE EHİL ŞEKİLDE KULLANILMASI ÇOK ÖNEMLİDİR. YARDIMCI PERSONEL ACİL BİR DURUMDA DURAKSAMADAN HIZLICA MÜDAHALE EDEBİLMELİDİR."/>
          <p:cNvSpPr txBox="1">
            <a:spLocks noGrp="1"/>
          </p:cNvSpPr>
          <p:nvPr>
            <p:ph type="title"/>
          </p:nvPr>
        </p:nvSpPr>
        <p:spPr>
          <a:xfrm>
            <a:off x="1257300" y="4961280"/>
            <a:ext cx="6781800" cy="1171513"/>
          </a:xfrm>
          <a:prstGeom prst="rect">
            <a:avLst/>
          </a:prstGeom>
        </p:spPr>
        <p:txBody>
          <a:bodyPr/>
          <a:lstStyle>
            <a:lvl1pPr>
              <a:defRPr sz="1600" b="1">
                <a:latin typeface="Times New Roman"/>
                <a:ea typeface="Times New Roman"/>
                <a:cs typeface="Times New Roman"/>
                <a:sym typeface="Times New Roman"/>
              </a:defRPr>
            </a:lvl1pPr>
          </a:lstStyle>
          <a:p>
            <a:r>
              <a:t>ASPIRATÖRÜN ETKİLİ VE EHİL ŞEKİLDE KULLANILMASI ÇOK ÖNEMLİDİR. YARDIMCI PERSONEL ACİL BİR DURUMDA DURAKSAMADAN HIZLICA MÜDAHALE EDEBİLMELİDİR. </a:t>
            </a:r>
          </a:p>
        </p:txBody>
      </p:sp>
      <p:sp>
        <p:nvSpPr>
          <p:cNvPr id="353" name="Gövde"/>
          <p:cNvSpPr txBox="1">
            <a:spLocks noGrp="1"/>
          </p:cNvSpPr>
          <p:nvPr>
            <p:ph type="body" sz="half" idx="1"/>
          </p:nvPr>
        </p:nvSpPr>
        <p:spPr>
          <a:xfrm>
            <a:off x="762000" y="609600"/>
            <a:ext cx="3657600" cy="3767330"/>
          </a:xfrm>
          <a:prstGeom prst="rect">
            <a:avLst/>
          </a:prstGeom>
        </p:spPr>
        <p:txBody>
          <a:bodyPr/>
          <a:lstStyle/>
          <a:p>
            <a:endParaRPr/>
          </a:p>
        </p:txBody>
      </p:sp>
      <p:pic>
        <p:nvPicPr>
          <p:cNvPr id="354" name="slide_5.jpg" descr="slide_5.jpg"/>
          <p:cNvPicPr>
            <a:picLocks noChangeAspect="1"/>
          </p:cNvPicPr>
          <p:nvPr/>
        </p:nvPicPr>
        <p:blipFill>
          <a:blip r:embed="rId2">
            <a:extLst/>
          </a:blip>
          <a:stretch>
            <a:fillRect/>
          </a:stretch>
        </p:blipFill>
        <p:spPr>
          <a:xfrm>
            <a:off x="1188432" y="489168"/>
            <a:ext cx="6462337" cy="484675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Macintosh PowerPoint</Application>
  <PresentationFormat>Ekran Gösterisi (4:3)</PresentationFormat>
  <Paragraphs>24</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Calibri</vt:lpstr>
      <vt:lpstr>Impact</vt:lpstr>
      <vt:lpstr>Times New Roman</vt:lpstr>
      <vt:lpstr>Arial</vt:lpstr>
      <vt:lpstr>NewsPrint</vt:lpstr>
      <vt:lpstr>Bilinçli Sedasyon Sırasında Yardımcı Personelin Yapması Gerekenler</vt:lpstr>
      <vt:lpstr>PowerPoint Sunusu</vt:lpstr>
      <vt:lpstr>PowerPoint Sunusu</vt:lpstr>
      <vt:lpstr>PowerPoint Sunusu</vt:lpstr>
      <vt:lpstr>PowerPoint Sunusu</vt:lpstr>
      <vt:lpstr>PowerPoint Sunusu</vt:lpstr>
      <vt:lpstr>PowerPoint Sunusu</vt:lpstr>
      <vt:lpstr>PowerPoint Sunusu</vt:lpstr>
      <vt:lpstr>ASPIRATÖRÜN ETKİLİ VE EHİL ŞEKİLDE KULLANILMASI ÇOK ÖNEMLİDİR. YARDIMCI PERSONEL ACİL BİR DURUMDA DURAKSAMADAN HIZLICA MÜDAHALE EDEBİLMELİDİR. </vt:lpstr>
      <vt:lpstr>PowerPoint Sunusu</vt:lpstr>
      <vt:lpstr>PowerPoint Sunusu</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AĞIZDAKİ SIVILARIN CERRAHİ OLARAK UZAKLAŞTIRILMASI</dc:title>
  <cp:lastModifiedBy>yurttutan</cp:lastModifiedBy>
  <cp:revision>2</cp:revision>
  <dcterms:modified xsi:type="dcterms:W3CDTF">2018-06-02T23:28:32Z</dcterms:modified>
</cp:coreProperties>
</file>