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307" r:id="rId3"/>
    <p:sldId id="311" r:id="rId4"/>
    <p:sldId id="316" r:id="rId5"/>
    <p:sldId id="315" r:id="rId6"/>
    <p:sldId id="314" r:id="rId7"/>
    <p:sldId id="313" r:id="rId8"/>
    <p:sldId id="312" r:id="rId9"/>
    <p:sldId id="310" r:id="rId10"/>
    <p:sldId id="309" r:id="rId11"/>
    <p:sldId id="318" r:id="rId12"/>
    <p:sldId id="317" r:id="rId13"/>
    <p:sldId id="30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1347437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1374654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3516039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4272460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2376709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324420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1102145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2546141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48558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3712019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4120234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814589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462439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95590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564904"/>
            <a:ext cx="6172200" cy="28083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11.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Buddhist</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Kültürün Doğuşu II</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005064"/>
            <a:ext cx="6172200" cy="2369858"/>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a:t>Fakat yanılgıyı besleyen de yine istek, tutku ve özlemin kendisidir. Kökünü yanılgıdan alan düşünceler, karar ve eylemlere dönüşmektedir. Ayrıca ben tutkusundan gelen tüm istekler yanılgıdır. Olmayan olasılıkların gerçekleşebileceğini sanmak ise en büyük yanılgıdır.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22787856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err="1"/>
              <a:t>Buddhist</a:t>
            </a:r>
            <a:r>
              <a:rPr lang="tr-TR" dirty="0"/>
              <a:t> öğretinin amacı aslında </a:t>
            </a:r>
            <a:r>
              <a:rPr lang="tr-TR" dirty="0" err="1"/>
              <a:t>nirvānaya</a:t>
            </a:r>
            <a:r>
              <a:rPr lang="tr-TR" dirty="0"/>
              <a:t> götüren yolu bulmaktır. </a:t>
            </a:r>
            <a:r>
              <a:rPr lang="tr-TR" dirty="0" err="1"/>
              <a:t>Buddhist</a:t>
            </a:r>
            <a:r>
              <a:rPr lang="tr-TR" dirty="0"/>
              <a:t> düşünce biçiminde </a:t>
            </a:r>
            <a:r>
              <a:rPr lang="tr-TR" dirty="0" err="1"/>
              <a:t>nirvāna</a:t>
            </a:r>
            <a:r>
              <a:rPr lang="tr-TR" dirty="0"/>
              <a:t>, aydınlanarak ulaşılması amaçlanan son durumdur. Sanskrit dilindeki “söndürmek” anlamına gelen </a:t>
            </a:r>
            <a:r>
              <a:rPr lang="tr-TR" dirty="0" err="1"/>
              <a:t>nir</a:t>
            </a:r>
            <a:r>
              <a:rPr lang="tr-TR" dirty="0"/>
              <a:t> öneki ile </a:t>
            </a:r>
            <a:r>
              <a:rPr lang="tr-TR" dirty="0" err="1"/>
              <a:t>vā</a:t>
            </a:r>
            <a:r>
              <a:rPr lang="tr-TR" dirty="0"/>
              <a:t> eyleminden türetilmiş bir sözcüktür ve “sönüş, kesiliş” anlamlarına gelmektedir.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84100101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a:t>. Dünya yaşamını yaratan her türlü isteğin, öfkenin, şehvetin söndürülerek bir daha ölüm-doğum döngüsüne girmemeyi anlatmak için türetilmiş bir kavram, terimdir. Yeniden doğuşlara neden olan istek yok edilirse; var olan zinciri de yok edilmiş olur. Doğmuş, kökenli, yaratılmış ve dünyasal biçimi olandan ayrılıp; doğmamış, </a:t>
            </a:r>
            <a:r>
              <a:rPr lang="tr-TR" dirty="0" err="1"/>
              <a:t>kökensiz</a:t>
            </a:r>
            <a:r>
              <a:rPr lang="tr-TR" dirty="0"/>
              <a:t>, yaratılmamış ve dünyasal herhangi bir biçimi olmayana kavuşmak olarak </a:t>
            </a:r>
            <a:r>
              <a:rPr lang="tr-TR" dirty="0" err="1"/>
              <a:t>tanımlanabilinir</a:t>
            </a:r>
            <a:r>
              <a:rPr lang="tr-TR" dirty="0"/>
              <a:t>.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50289716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Aslında </a:t>
            </a:r>
            <a:r>
              <a:rPr lang="tr-TR" dirty="0" err="1"/>
              <a:t>Buddha’ya</a:t>
            </a:r>
            <a:r>
              <a:rPr lang="tr-TR" dirty="0"/>
              <a:t> göre </a:t>
            </a:r>
            <a:r>
              <a:rPr lang="tr-TR" dirty="0" err="1"/>
              <a:t>nirvāna</a:t>
            </a:r>
            <a:r>
              <a:rPr lang="tr-TR" dirty="0"/>
              <a:t> ölümden sonra değil, yaşarken, burada ve şu anda gerçekleştirilebilecek bir ruhsal durumdur. Öyle ki istek, tutku, kin, nefret ve yanılgıdan kurtulma, aslında </a:t>
            </a:r>
            <a:r>
              <a:rPr lang="tr-TR" dirty="0" err="1"/>
              <a:t>nirvānanın</a:t>
            </a:r>
            <a:r>
              <a:rPr lang="tr-TR" dirty="0"/>
              <a:t> ta kendisidir. İşte sözünü ettiğimiz bu ve benzeri öğretilerin hepsine, bugün bir bölümü günümüze değin ulaşmış olan büyük </a:t>
            </a:r>
            <a:r>
              <a:rPr lang="tr-TR" dirty="0" err="1"/>
              <a:t>Buddhist</a:t>
            </a:r>
            <a:r>
              <a:rPr lang="tr-TR" dirty="0"/>
              <a:t> kültürün yazılı kaynakları aracılığıyla ulaşılmaktadır.</a:t>
            </a:r>
          </a:p>
          <a:p>
            <a:r>
              <a:rPr lang="tr-TR" dirty="0"/>
              <a:t> </a:t>
            </a:r>
          </a:p>
          <a:p>
            <a:pPr marL="0" indent="0" algn="ctr">
              <a:buNone/>
            </a:pP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94007855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err="1"/>
              <a:t>Siddhartha’nın</a:t>
            </a:r>
            <a:r>
              <a:rPr lang="tr-TR" dirty="0"/>
              <a:t> gezgin bir çileci olmak için; hükümdarlık hayatından vazgeçmesi epeyce bir derin düşünce gerektirmiştir. On altı, on yedi yaşlarında </a:t>
            </a:r>
            <a:r>
              <a:rPr lang="tr-TR" dirty="0" err="1"/>
              <a:t>Yaşodhara</a:t>
            </a:r>
            <a:r>
              <a:rPr lang="tr-TR" dirty="0"/>
              <a:t> ile evlendirilişi ve oğlu </a:t>
            </a:r>
            <a:r>
              <a:rPr lang="tr-TR" dirty="0" err="1"/>
              <a:t>Rahula’nın</a:t>
            </a:r>
            <a:r>
              <a:rPr lang="tr-TR" dirty="0"/>
              <a:t> doğumu onun gerçeği arama kararını biraz daha geciktirse de, yirmi dokuz yaşlarında sarayından ayrılarak münzevi hayatı yaşamaya başlamıştır.</a:t>
            </a:r>
          </a:p>
          <a:p>
            <a:pPr marL="0" indent="0" algn="ctr">
              <a:buNone/>
            </a:pP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09609992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a:t>Uzunca bir süre çileci bir ermiş olarak dolaşıp duran </a:t>
            </a:r>
            <a:r>
              <a:rPr lang="tr-TR" dirty="0" err="1"/>
              <a:t>Siddhartha</a:t>
            </a:r>
            <a:r>
              <a:rPr lang="tr-TR" dirty="0"/>
              <a:t>, acının kaynağı, dünyevi zevklerin geçiciliği, bilgisizlik ve nefret gibi kavramların üzerinde yoğunlaşıp meditasyon yapmıştır.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7283865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a:t>Otuz beş yaşına geldiğinde ise, bugünkü </a:t>
            </a:r>
            <a:r>
              <a:rPr lang="tr-TR" dirty="0" err="1"/>
              <a:t>Bihar’da</a:t>
            </a:r>
            <a:r>
              <a:rPr lang="tr-TR" dirty="0"/>
              <a:t> bulunan </a:t>
            </a:r>
            <a:r>
              <a:rPr lang="tr-TR" dirty="0" err="1"/>
              <a:t>Gaya’da</a:t>
            </a:r>
            <a:r>
              <a:rPr lang="tr-TR" dirty="0"/>
              <a:t> </a:t>
            </a:r>
            <a:r>
              <a:rPr lang="tr-TR" dirty="0" err="1"/>
              <a:t>Nerancara</a:t>
            </a:r>
            <a:r>
              <a:rPr lang="tr-TR" dirty="0"/>
              <a:t> ırmağının kenarındaki </a:t>
            </a:r>
            <a:r>
              <a:rPr lang="tr-TR" dirty="0" err="1"/>
              <a:t>Bodhgaya</a:t>
            </a:r>
            <a:r>
              <a:rPr lang="tr-TR" dirty="0"/>
              <a:t> (incir) ağacının altında aydınlanarak; </a:t>
            </a:r>
            <a:r>
              <a:rPr lang="tr-TR" dirty="0" err="1"/>
              <a:t>Buddha</a:t>
            </a:r>
            <a:r>
              <a:rPr lang="tr-TR" dirty="0"/>
              <a:t> haline gelmiştir. Aydınlanmasından sonra </a:t>
            </a:r>
            <a:r>
              <a:rPr lang="tr-TR" dirty="0" err="1"/>
              <a:t>Buddha</a:t>
            </a:r>
            <a:r>
              <a:rPr lang="tr-TR" dirty="0"/>
              <a:t>, ilk vaazını </a:t>
            </a:r>
            <a:r>
              <a:rPr lang="tr-TR" dirty="0" err="1"/>
              <a:t>Benares</a:t>
            </a:r>
            <a:r>
              <a:rPr lang="tr-TR" dirty="0"/>
              <a:t> </a:t>
            </a:r>
            <a:r>
              <a:rPr lang="tr-TR" dirty="0" err="1"/>
              <a:t>Sarnath’da</a:t>
            </a:r>
            <a:r>
              <a:rPr lang="tr-TR" dirty="0"/>
              <a:t> bulunan Geyik Parkı’nda vermiştir. </a:t>
            </a:r>
            <a:r>
              <a:rPr lang="tr-TR" dirty="0" err="1"/>
              <a:t>Buddha’nın</a:t>
            </a:r>
            <a:r>
              <a:rPr lang="tr-TR" dirty="0"/>
              <a:t> vaazları, doğumdan, yaştan, hastalıktan, yaşamın düş kırıklıklarından kaynaklanan acılardan ve onlardan kurtulmakla ilgilidir. Bunların çoğu da arzuya, zevke, tutkuya ve hazza susamışlıktan kaynaklanmaktadır;  bu arzuları söndürmek ise, acıyı dindirmenin tek yoludur.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3581770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err="1"/>
              <a:t>Buddha</a:t>
            </a:r>
            <a:r>
              <a:rPr lang="tr-TR" dirty="0"/>
              <a:t> dönemindeki bu düşünsel aydınlanma, Hint toplumunun siyasi ve kültürel hayatında da birtakım önemli değişikliklere sebep olmuştur. Bunlardan biri, </a:t>
            </a:r>
            <a:r>
              <a:rPr lang="tr-TR" dirty="0" err="1"/>
              <a:t>Buddhist</a:t>
            </a:r>
            <a:r>
              <a:rPr lang="tr-TR" dirty="0"/>
              <a:t> öğretiler gereği, taraftarlarının hayvan kesiminden vazgeçmeleridir. Bu durum </a:t>
            </a:r>
            <a:r>
              <a:rPr lang="tr-TR" dirty="0" err="1"/>
              <a:t>Koşala</a:t>
            </a:r>
            <a:r>
              <a:rPr lang="tr-TR" dirty="0"/>
              <a:t>, </a:t>
            </a:r>
            <a:r>
              <a:rPr lang="tr-TR" dirty="0" err="1"/>
              <a:t>Magadha</a:t>
            </a:r>
            <a:r>
              <a:rPr lang="tr-TR" dirty="0"/>
              <a:t> ve </a:t>
            </a:r>
            <a:r>
              <a:rPr lang="tr-TR" dirty="0" err="1"/>
              <a:t>Ganj</a:t>
            </a:r>
            <a:r>
              <a:rPr lang="tr-TR" dirty="0"/>
              <a:t> feodalitelerinin yeni kurulan şehirlerindeki Brahman din adamlarını çok kızdırmıştı. Zira muhtemelen, önceleri kurban törenleri için çok yüksek ücretler ödemek zorunda bırakılan tüccarlar, </a:t>
            </a:r>
            <a:r>
              <a:rPr lang="tr-TR" dirty="0" err="1"/>
              <a:t>Buddhist</a:t>
            </a:r>
            <a:r>
              <a:rPr lang="tr-TR" dirty="0"/>
              <a:t> olduktan sonra bu yaptırımı reddetmişlerdir. </a:t>
            </a:r>
          </a:p>
          <a:p>
            <a:pPr marL="0" indent="0" algn="ctr">
              <a:buNone/>
            </a:pP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08685348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err="1"/>
              <a:t>Buddhizm</a:t>
            </a:r>
            <a:r>
              <a:rPr lang="tr-TR" dirty="0"/>
              <a:t> özünde kurtuluşa erme bilinci yatan erdemli bir öğretidir. </a:t>
            </a:r>
            <a:r>
              <a:rPr lang="tr-TR" dirty="0" err="1"/>
              <a:t>Buddha</a:t>
            </a:r>
            <a:r>
              <a:rPr lang="tr-TR" dirty="0"/>
              <a:t> fizik ötesi sorunlara açıklama getirme çabası olan biri değildi. Onun amacı, yaşamın içinde var olan </a:t>
            </a:r>
            <a:r>
              <a:rPr lang="tr-TR" dirty="0" err="1"/>
              <a:t>dukkhayı</a:t>
            </a:r>
            <a:r>
              <a:rPr lang="tr-TR" dirty="0"/>
              <a:t> yani acıyı, ıstıraptan kurtulmanın yolunu öğretmekti. </a:t>
            </a:r>
            <a:r>
              <a:rPr lang="tr-TR" dirty="0" err="1"/>
              <a:t>Buddha’ya</a:t>
            </a:r>
            <a:r>
              <a:rPr lang="tr-TR" dirty="0"/>
              <a:t> göre </a:t>
            </a:r>
            <a:r>
              <a:rPr lang="tr-TR" dirty="0" err="1"/>
              <a:t>samsara</a:t>
            </a:r>
            <a:r>
              <a:rPr lang="tr-TR" dirty="0"/>
              <a:t> içinde bir doğup bir ölmek yani acılı dünyadan bir türlü kurtulamamak sıradan insanların kaderidir ve bu kısır döngüyü kırma isteği kurtuluşun yolunu bulmamıza yarayan ve bizi kurtuluşa yönelten bir araçtır.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56680586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err="1"/>
              <a:t>Buddha’nın</a:t>
            </a:r>
            <a:r>
              <a:rPr lang="tr-TR" dirty="0"/>
              <a:t> öğretisine göre; zevk ve hazzın bittiği anda ıstırap başlamaktadır. </a:t>
            </a:r>
            <a:r>
              <a:rPr lang="tr-TR" dirty="0" err="1"/>
              <a:t>Buddha’ya</a:t>
            </a:r>
            <a:r>
              <a:rPr lang="tr-TR" dirty="0"/>
              <a:t> göre; beş şey vardır ki, hiçbir ermişin, hiçbir Brahman’ın ne Mara ne de tanrı Brahma’nın onların oluşumunu engellemeye gücü yetmez. Bu beş şey, yaşlanan kişinin ihtiyarlaması; hastalanan birinin hastalığın kötü yanlarından etkilenmesi; ölümlü olan bir şeyin ölmemesi; çürüyüp çözülecek olanın çürüyüp çözülmemesi; geçici olanın geçip gitmesidir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1467318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a:t>Kaynağı dışımızda olan şeylerden elde ettiğimiz haz, zevk ve mutluluk geçicidir ve içinde ıstırabın tohumlarını taşır. Haz ve zevkin kaynağı saydığımız şeyleri elimizde tutsak da ıstırap kaçınılmazdır.  </a:t>
            </a:r>
            <a:r>
              <a:rPr lang="tr-TR" dirty="0" err="1"/>
              <a:t>Buddha’nın</a:t>
            </a:r>
            <a:r>
              <a:rPr lang="tr-TR" dirty="0"/>
              <a:t> amacı dünyayı ne olduğundan daha kötü ne de daha iyi göstermektir. Onu olduğu gibi, iyi ve kötü yanlarıyla, kendimizi hiçbir yanılgıya, yanılsamaya kaptırmadan, bütünlüğü içinde, gerçekliğiyle görmemizi sağlamak için gözlerimizi açmaya çalışmaktır.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92804600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r>
              <a:rPr lang="tr-TR" dirty="0" err="1"/>
              <a:t>Buddha’nın</a:t>
            </a:r>
            <a:r>
              <a:rPr lang="tr-TR" dirty="0"/>
              <a:t> karşı çıktığı şey yaşam değil, onun yaşanış biçimidir. </a:t>
            </a:r>
            <a:r>
              <a:rPr lang="tr-TR" dirty="0" err="1"/>
              <a:t>Buddha’nın</a:t>
            </a:r>
            <a:r>
              <a:rPr lang="tr-TR" dirty="0"/>
              <a:t> öğretisinde ne bir inanca bağlanarak, ne herhangi bir güçten, kurtarıcıdan yardım umarak varılabilecek bir kurtuluş vardır. Kurtuluşa götüren tek yol, gerçeğin bilinişinden geçen yoldur. Kurtuluş yalnız kendilerini yanılgıdan kurtarabileceklere açıktır. İstekleri, tutkuları, özlemleri kışkırtan yanılgıdır.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55213127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1174</TotalTime>
  <Words>856</Words>
  <Application>Microsoft Office PowerPoint</Application>
  <PresentationFormat>Ekran Gösterisi (4:3)</PresentationFormat>
  <Paragraphs>47</Paragraphs>
  <Slides>13</Slides>
  <Notes>13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Schoolbook</vt:lpstr>
      <vt:lpstr>Comic Sans MS</vt:lpstr>
      <vt:lpstr>Wingdings</vt:lpstr>
      <vt:lpstr>Wingdings 2</vt:lpstr>
      <vt:lpstr>Oriel</vt:lpstr>
      <vt:lpstr>                     HİN 129  HİNT KÜLTÜRÜNE GİRİŞ  11. hafta  Buddhist Kültürün Doğuşu II      </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131</cp:revision>
  <dcterms:created xsi:type="dcterms:W3CDTF">2014-11-21T09:52:05Z</dcterms:created>
  <dcterms:modified xsi:type="dcterms:W3CDTF">2020-02-26T18:54:58Z</dcterms:modified>
</cp:coreProperties>
</file>