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58" r:id="rId5"/>
    <p:sldId id="259" r:id="rId6"/>
    <p:sldId id="264" r:id="rId7"/>
    <p:sldId id="265" r:id="rId8"/>
    <p:sldId id="26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03"/>
    <p:restoredTop sz="94665"/>
  </p:normalViewPr>
  <p:slideViewPr>
    <p:cSldViewPr snapToGrid="0" snapToObjects="1">
      <p:cViewPr varScale="1">
        <p:scale>
          <a:sx n="84" d="100"/>
          <a:sy n="84" d="100"/>
        </p:scale>
        <p:origin x="216" y="68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9F05-291C-F441-BEF7-09EF92A965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B04AE043-E8E3-644F-BA26-B129E15D79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74FAD461-878C-774A-B91E-2AC8F9815BF0}"/>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E0C56A3-FE54-3042-9CDA-501FE351FE9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B69AF164-FF54-E142-A7CB-ACE9843749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65051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E7F7A-C5D8-1041-97DD-67B71A8F001F}"/>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CBA02FD1-C6F2-E54F-8489-09F563BD1A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130CB309-404F-3E4E-AE52-1C9D67DDC41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DABBDD1D-0AEF-4345-8276-A81525532E1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A4CF99D8-147F-A846-81AD-E1F73A68B48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82242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9290FD-2E6D-294D-B2A4-5242C257AA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6661609B-CAE5-324E-BD2C-DC2FA5DB81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EE679B8D-4D81-5044-BF00-9DACCA6FAAF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163391F7-0DD0-0F45-92D0-573E3E000137}"/>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DC36849-3D8A-E549-8894-4E00D9E56DDD}"/>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67481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08758-D72B-CB48-A9CD-CBE7FF5B6BE4}"/>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F33CDBF5-C2F1-3F45-A9BA-A6B738CDCB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D8B49B56-7C80-734D-A241-D6401140A3E2}"/>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BDDE894D-38C3-3F40-8C4B-E39B707B1D65}"/>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CCE8235-4F8F-914F-AA19-B1AA3E75C552}"/>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14682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EDDE3-BCDE-A647-9F21-D3E3C0B77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A1F53870-207E-3C40-B966-3A7B5E5684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78BE83-8D86-ED47-BFF0-58C44FF93D48}"/>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00BF5BB8-F675-4E49-9FDC-E23A21AD948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AEB012C-F2EC-F14D-8AC7-900E8682A52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87321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EEE1-7A77-3741-8078-6DD38225FF3D}"/>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064BC8B0-403F-614C-BEE4-1E332932B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4A3001D5-2172-8847-9D98-EB74CD129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22EA793C-143F-F24F-BBA2-D89DB225AB9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7E0ACDDA-FB11-C34F-AAFA-54DB7F52583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729A6B79-E597-B84A-9982-58D61B64D21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152920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1D83-679B-A343-A852-19C4C123CB4D}"/>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FD684FBE-2AB3-7C43-A72F-167B9C5E11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DD1BF-1704-4F4C-9DF5-86026F8CA4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4779DBDB-5D9C-DA4D-BC4D-F74583790D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1B11BE-63B0-D24D-B0E3-78B19336DD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CF4081AA-A63A-E14B-8C51-B341A3CF005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8" name="Footer Placeholder 7">
            <a:extLst>
              <a:ext uri="{FF2B5EF4-FFF2-40B4-BE49-F238E27FC236}">
                <a16:creationId xmlns:a16="http://schemas.microsoft.com/office/drawing/2014/main" id="{C656FA20-D59A-264C-AFDA-23E5F1E890DD}"/>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1F041338-2A67-DD4E-BD4F-831A87DBB978}"/>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13758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0D0E-9ABF-AB47-9B9D-6B12C2FA3214}"/>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BA5296DA-21EE-0644-A9A5-71724E7D6AF1}"/>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4" name="Footer Placeholder 3">
            <a:extLst>
              <a:ext uri="{FF2B5EF4-FFF2-40B4-BE49-F238E27FC236}">
                <a16:creationId xmlns:a16="http://schemas.microsoft.com/office/drawing/2014/main" id="{F8E618FF-B95D-D244-80C6-8388B7F12A47}"/>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DC56E3F6-2607-4942-ACDD-BB30279641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89656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D0CFE-8934-1845-A795-2CF6876827E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3" name="Footer Placeholder 2">
            <a:extLst>
              <a:ext uri="{FF2B5EF4-FFF2-40B4-BE49-F238E27FC236}">
                <a16:creationId xmlns:a16="http://schemas.microsoft.com/office/drawing/2014/main" id="{74BECD09-F342-C347-94C3-0E3C30D6530F}"/>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0901E7D1-18DD-C04E-B10C-3649BA1C26C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24516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D1CC0-E768-9F4C-9C84-00AD428C8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E4303E34-1586-CE42-B458-8807B89E0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80C5E0A6-13F5-E647-AB1F-531F52695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4B777-F3A3-D64E-B932-C03DAD1267E6}"/>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5586540A-60CA-D94A-A435-9B19B06C50D8}"/>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A6B5BB9-95A3-774E-A9D1-827A9D56C096}"/>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77841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C025-1A37-F04D-8346-18F64E749B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7CFA5112-2771-A44D-BEA6-163F7C72B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4B327234-FB12-424A-91B3-9F9DF924D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D9D315-3B10-7942-A29E-1BDC747BCB0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CAEFD233-9BBD-694E-BC85-D9A99B994E43}"/>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8EB87EC0-E539-AE41-A427-D0A42DEBC68A}"/>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5411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E0AA-0E51-A442-BD30-423E9E937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A30383C1-2C43-F94C-99BA-26B8C0445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F7A4CCB7-FD76-B74D-8B2F-7947F98026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49C192E-D2D6-814F-9A8E-0DEE776E6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CC986A21-830A-A742-B768-4A88DB63F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5D26-1811-3B4E-BEE8-EE009B1D92A8}" type="slidenum">
              <a:rPr lang="tr-TR" smtClean="0"/>
              <a:t>‹#›</a:t>
            </a:fld>
            <a:endParaRPr lang="tr-TR"/>
          </a:p>
        </p:txBody>
      </p:sp>
    </p:spTree>
    <p:extLst>
      <p:ext uri="{BB962C8B-B14F-4D97-AF65-F5344CB8AC3E}">
        <p14:creationId xmlns:p14="http://schemas.microsoft.com/office/powerpoint/2010/main" val="8193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31E223E-9CA1-9D40-A230-EFA6ABD00001}"/>
              </a:ext>
            </a:extLst>
          </p:cNvPr>
          <p:cNvSpPr>
            <a:spLocks noGrp="1"/>
          </p:cNvSpPr>
          <p:nvPr>
            <p:ph type="title"/>
          </p:nvPr>
        </p:nvSpPr>
        <p:spPr>
          <a:xfrm>
            <a:off x="2555631" y="1441938"/>
            <a:ext cx="7080738" cy="3974124"/>
          </a:xfrm>
        </p:spPr>
        <p:txBody>
          <a:bodyPr>
            <a:normAutofit fontScale="90000"/>
          </a:bodyPr>
          <a:lstStyle/>
          <a:p>
            <a:pPr algn="ctr"/>
            <a:br>
              <a:rPr lang="tr-TR" sz="5400" dirty="0">
                <a:solidFill>
                  <a:schemeClr val="bg1">
                    <a:lumMod val="95000"/>
                    <a:lumOff val="5000"/>
                  </a:schemeClr>
                </a:solidFill>
              </a:rPr>
            </a:br>
            <a:r>
              <a:rPr lang="tr-TR" sz="5400" dirty="0">
                <a:solidFill>
                  <a:schemeClr val="bg1">
                    <a:lumMod val="95000"/>
                    <a:lumOff val="5000"/>
                  </a:schemeClr>
                </a:solidFill>
              </a:rPr>
              <a:t>PHI 421</a:t>
            </a:r>
            <a:br>
              <a:rPr lang="tr-TR" sz="5400" dirty="0">
                <a:solidFill>
                  <a:schemeClr val="bg1">
                    <a:lumMod val="95000"/>
                    <a:lumOff val="5000"/>
                  </a:schemeClr>
                </a:solidFill>
              </a:rPr>
            </a:br>
            <a:r>
              <a:rPr lang="tr-TR" sz="5400" dirty="0" err="1">
                <a:solidFill>
                  <a:schemeClr val="bg1">
                    <a:lumMod val="95000"/>
                    <a:lumOff val="5000"/>
                  </a:schemeClr>
                </a:solidFill>
              </a:rPr>
              <a:t>Contemporary</a:t>
            </a:r>
            <a:r>
              <a:rPr lang="tr-TR" sz="5400" dirty="0">
                <a:solidFill>
                  <a:schemeClr val="bg1">
                    <a:lumMod val="95000"/>
                    <a:lumOff val="5000"/>
                  </a:schemeClr>
                </a:solidFill>
              </a:rPr>
              <a:t> </a:t>
            </a:r>
            <a:r>
              <a:rPr lang="tr-TR" sz="5400" dirty="0" err="1">
                <a:solidFill>
                  <a:schemeClr val="bg1">
                    <a:lumMod val="95000"/>
                    <a:lumOff val="5000"/>
                  </a:schemeClr>
                </a:solidFill>
              </a:rPr>
              <a:t>Philosophy</a:t>
            </a:r>
            <a:br>
              <a:rPr lang="tr-TR" sz="2700" dirty="0">
                <a:solidFill>
                  <a:schemeClr val="bg1">
                    <a:lumMod val="95000"/>
                    <a:lumOff val="5000"/>
                  </a:schemeClr>
                </a:solidFill>
              </a:rPr>
            </a:br>
            <a:br>
              <a:rPr lang="tr-TR" sz="2700" dirty="0">
                <a:solidFill>
                  <a:schemeClr val="bg1">
                    <a:lumMod val="95000"/>
                    <a:lumOff val="5000"/>
                  </a:schemeClr>
                </a:solidFill>
              </a:rPr>
            </a:br>
            <a:r>
              <a:rPr lang="tr-TR" sz="2700" dirty="0" err="1">
                <a:solidFill>
                  <a:schemeClr val="bg1">
                    <a:lumMod val="95000"/>
                    <a:lumOff val="5000"/>
                  </a:schemeClr>
                </a:solidFill>
              </a:rPr>
              <a:t>Week</a:t>
            </a:r>
            <a:r>
              <a:rPr lang="tr-TR" sz="2700" dirty="0">
                <a:solidFill>
                  <a:schemeClr val="bg1">
                    <a:lumMod val="95000"/>
                    <a:lumOff val="5000"/>
                  </a:schemeClr>
                </a:solidFill>
              </a:rPr>
              <a:t> 8</a:t>
            </a:r>
            <a:br>
              <a:rPr lang="tr-TR" sz="2700" dirty="0">
                <a:solidFill>
                  <a:schemeClr val="bg1">
                    <a:lumMod val="95000"/>
                    <a:lumOff val="5000"/>
                  </a:schemeClr>
                </a:solidFill>
              </a:rPr>
            </a:br>
            <a:br>
              <a:rPr lang="tr-TR" sz="2700" dirty="0">
                <a:solidFill>
                  <a:schemeClr val="bg1">
                    <a:lumMod val="95000"/>
                    <a:lumOff val="5000"/>
                  </a:schemeClr>
                </a:solidFill>
              </a:rPr>
            </a:br>
            <a:endParaRPr lang="tr-TR" sz="2700" dirty="0">
              <a:solidFill>
                <a:schemeClr val="bg1">
                  <a:lumMod val="95000"/>
                  <a:lumOff val="5000"/>
                </a:schemeClr>
              </a:solidFill>
            </a:endParaRPr>
          </a:p>
        </p:txBody>
      </p:sp>
    </p:spTree>
    <p:extLst>
      <p:ext uri="{BB962C8B-B14F-4D97-AF65-F5344CB8AC3E}">
        <p14:creationId xmlns:p14="http://schemas.microsoft.com/office/powerpoint/2010/main" val="16046924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B946A4C-0966-FB47-93AA-BA74B3B1C23F}"/>
              </a:ext>
            </a:extLst>
          </p:cNvPr>
          <p:cNvSpPr>
            <a:spLocks noGrp="1"/>
          </p:cNvSpPr>
          <p:nvPr>
            <p:ph type="title"/>
          </p:nvPr>
        </p:nvSpPr>
        <p:spPr>
          <a:xfrm>
            <a:off x="1028700" y="190500"/>
            <a:ext cx="2886075" cy="2851279"/>
          </a:xfrm>
          <a:noFill/>
        </p:spPr>
        <p:txBody>
          <a:bodyPr anchor="ctr">
            <a:noAutofit/>
          </a:bodyPr>
          <a:lstStyle/>
          <a:p>
            <a:pPr algn="ctr"/>
            <a:r>
              <a:rPr lang="tr-TR" sz="2000" dirty="0" err="1">
                <a:solidFill>
                  <a:schemeClr val="bg1"/>
                </a:solidFill>
              </a:rPr>
              <a:t>Today’s</a:t>
            </a:r>
            <a:r>
              <a:rPr lang="tr-TR" sz="2000" dirty="0">
                <a:solidFill>
                  <a:schemeClr val="bg1"/>
                </a:solidFill>
              </a:rPr>
              <a:t> Class: </a:t>
            </a:r>
            <a:br>
              <a:rPr lang="tr-TR" sz="2000" dirty="0">
                <a:solidFill>
                  <a:schemeClr val="bg1"/>
                </a:solidFill>
              </a:rPr>
            </a:br>
            <a:br>
              <a:rPr lang="tr-TR" sz="2000" dirty="0">
                <a:solidFill>
                  <a:schemeClr val="bg1"/>
                </a:solidFill>
              </a:rPr>
            </a:br>
            <a:r>
              <a:rPr lang="en-US"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Arendt’s </a:t>
            </a:r>
            <a:br>
              <a:rPr lang="en-US"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Human Condition</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tr-TR" sz="2400" dirty="0">
              <a:solidFill>
                <a:schemeClr val="bg1"/>
              </a:solidFill>
            </a:endParaRPr>
          </a:p>
        </p:txBody>
      </p:sp>
      <p:sp>
        <p:nvSpPr>
          <p:cNvPr id="4" name="TextBox 3">
            <a:extLst>
              <a:ext uri="{FF2B5EF4-FFF2-40B4-BE49-F238E27FC236}">
                <a16:creationId xmlns:a16="http://schemas.microsoft.com/office/drawing/2014/main" id="{C94F1C4C-B12E-FD45-AA5C-1F1D7B17B194}"/>
              </a:ext>
            </a:extLst>
          </p:cNvPr>
          <p:cNvSpPr txBox="1"/>
          <p:nvPr/>
        </p:nvSpPr>
        <p:spPr>
          <a:xfrm>
            <a:off x="4362449" y="0"/>
            <a:ext cx="7186178" cy="838948"/>
          </a:xfrm>
          <a:prstGeom prst="rect">
            <a:avLst/>
          </a:prstGeom>
          <a:noFill/>
        </p:spPr>
        <p:txBody>
          <a:bodyPr wrap="square" rtlCol="0">
            <a:spAutoFit/>
          </a:bodyPr>
          <a:lstStyle/>
          <a:p>
            <a:pPr marL="298450" algn="just">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FAAE8C14-56D4-636D-AB4F-BECE63561B08}"/>
              </a:ext>
            </a:extLst>
          </p:cNvPr>
          <p:cNvSpPr txBox="1"/>
          <p:nvPr/>
        </p:nvSpPr>
        <p:spPr>
          <a:xfrm>
            <a:off x="2781300" y="3524250"/>
            <a:ext cx="8401050" cy="3416320"/>
          </a:xfrm>
          <a:prstGeom prst="rect">
            <a:avLst/>
          </a:prstGeom>
          <a:noFill/>
        </p:spPr>
        <p:txBody>
          <a:bodyPr wrap="square" rtlCol="0">
            <a:spAutoFit/>
          </a:bodyPr>
          <a:lstStyle/>
          <a:p>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Human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Condition</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1958</a:t>
            </a:r>
          </a:p>
          <a:p>
            <a:r>
              <a:rPr lang="en-US" sz="2000" dirty="0">
                <a:effectLst/>
                <a:latin typeface="Helvetica" pitchFamily="2" charset="0"/>
              </a:rPr>
              <a:t>The Human Condition is an extraordinary book. It tells the story of how modern man’s understanding of himself, his society and his actions continues to be shaped by an inherited philosophical and theological world view, even though modernity understands itself to have initiated a radical break with the past.</a:t>
            </a:r>
          </a:p>
          <a:p>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8241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0"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1"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2"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3"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4"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5"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6"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7"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18"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19"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0"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1"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2"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3"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4"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5"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6"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7"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28"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30" name="Isosceles Triangle 29">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
        <p:nvSpPr>
          <p:cNvPr id="5" name="TextBox 4">
            <a:extLst>
              <a:ext uri="{FF2B5EF4-FFF2-40B4-BE49-F238E27FC236}">
                <a16:creationId xmlns:a16="http://schemas.microsoft.com/office/drawing/2014/main" id="{E811978C-E4B2-4E48-BCDC-E5755101C0E7}"/>
              </a:ext>
            </a:extLst>
          </p:cNvPr>
          <p:cNvSpPr txBox="1"/>
          <p:nvPr/>
        </p:nvSpPr>
        <p:spPr>
          <a:xfrm>
            <a:off x="315386" y="3977009"/>
            <a:ext cx="11561228" cy="2338782"/>
          </a:xfrm>
          <a:prstGeom prst="rect">
            <a:avLst/>
          </a:prstGeom>
          <a:noFill/>
        </p:spPr>
        <p:txBody>
          <a:bodyPr wrap="square" rtlCol="0">
            <a:spAutoFit/>
          </a:bodyPr>
          <a:lstStyle/>
          <a:p>
            <a:r>
              <a:rPr lang="en-US" sz="2400" dirty="0">
                <a:effectLst/>
                <a:latin typeface="Helvetica" pitchFamily="2" charset="0"/>
              </a:rPr>
              <a:t>A key argument of Arendt’s work as a whole, mounted most meticulously in The Human Condition (1958), is that modern culture has lost touch with a tradition of speech and action that dates back to the classical civilization of the Greeks and Romans. She thought that the consequences of this loss were nothing short of disastrous.</a:t>
            </a:r>
          </a:p>
          <a:p>
            <a:pPr lvl="0" algn="just">
              <a:lnSpc>
                <a:spcPct val="115000"/>
              </a:lnSpc>
            </a:pPr>
            <a:endParaRPr lang="tr-TR" sz="2400" dirty="0"/>
          </a:p>
        </p:txBody>
      </p:sp>
      <p:sp>
        <p:nvSpPr>
          <p:cNvPr id="6" name="Title 5">
            <a:extLst>
              <a:ext uri="{FF2B5EF4-FFF2-40B4-BE49-F238E27FC236}">
                <a16:creationId xmlns:a16="http://schemas.microsoft.com/office/drawing/2014/main" id="{9DEBF6C5-7CB7-BCC7-E197-3D1624F3FF74}"/>
              </a:ext>
            </a:extLst>
          </p:cNvPr>
          <p:cNvSpPr>
            <a:spLocks noGrp="1"/>
          </p:cNvSpPr>
          <p:nvPr>
            <p:ph type="title"/>
          </p:nvPr>
        </p:nvSpPr>
        <p:spPr/>
        <p:txBody>
          <a:bodyPr>
            <a:normAutofit/>
          </a:bodyPr>
          <a:lstStyle/>
          <a:p>
            <a:r>
              <a:rPr lang="tr-TR" sz="4000" dirty="0">
                <a:latin typeface="Times New Roman" panose="02020603050405020304" pitchFamily="18" charset="0"/>
                <a:ea typeface="Calibri" panose="020F0502020204030204" pitchFamily="34" charset="0"/>
                <a:cs typeface="Times New Roman" panose="02020603050405020304" pitchFamily="18" charset="0"/>
              </a:rPr>
              <a:t>Hu</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man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Condition</a:t>
            </a:r>
            <a:endParaRPr lang="en-US" sz="3100" dirty="0"/>
          </a:p>
        </p:txBody>
      </p:sp>
    </p:spTree>
    <p:extLst>
      <p:ext uri="{BB962C8B-B14F-4D97-AF65-F5344CB8AC3E}">
        <p14:creationId xmlns:p14="http://schemas.microsoft.com/office/powerpoint/2010/main" val="40950647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5326C-F8C6-8547-9F10-E2C83E4732AF}"/>
              </a:ext>
            </a:extLst>
          </p:cNvPr>
          <p:cNvSpPr>
            <a:spLocks noGrp="1"/>
          </p:cNvSpPr>
          <p:nvPr>
            <p:ph type="title"/>
          </p:nvPr>
        </p:nvSpPr>
        <p:spPr>
          <a:xfrm>
            <a:off x="6400800" y="1007707"/>
            <a:ext cx="5467739" cy="4519094"/>
          </a:xfrm>
        </p:spPr>
        <p:txBody>
          <a:bodyPr>
            <a:normAutofit fontScale="90000"/>
          </a:bodyPr>
          <a:lstStyle/>
          <a:p>
            <a:pPr>
              <a:lnSpc>
                <a:spcPct val="115000"/>
              </a:lnSpc>
            </a:pP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r>
              <a:rPr lang="en-US" sz="1800" dirty="0">
                <a:solidFill>
                  <a:srgbClr val="000000"/>
                </a:solidFill>
                <a:latin typeface="Times" pitchFamily="2" charset="0"/>
                <a:ea typeface="Calibri" panose="020F0502020204030204" pitchFamily="34" charset="0"/>
                <a:cs typeface="Times" pitchFamily="2" charset="0"/>
              </a:rPr>
              <a:t>The </a:t>
            </a:r>
            <a:r>
              <a:rPr lang="en-US" sz="1800" b="0" i="0" u="none" strike="noStrike" dirty="0">
                <a:solidFill>
                  <a:srgbClr val="202122"/>
                </a:solidFill>
                <a:effectLst/>
                <a:latin typeface="Arial" panose="020B0604020202020204" pitchFamily="34" charset="0"/>
              </a:rPr>
              <a:t>distinction between labor and work has been disregarded by philosophers throughout history even though it has been preserved in many European languages. Labor is human activity directed at meeting biological (and perhaps other) necessities for self-preservation and the reproduction of the species.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Times" pitchFamily="2" charset="0"/>
                <a:ea typeface="Calibri" panose="020F0502020204030204" pitchFamily="34" charset="0"/>
                <a:cs typeface="Times" pitchFamily="2"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i="1" dirty="0">
                <a:solidFill>
                  <a:srgbClr val="000000"/>
                </a:solidFill>
                <a:effectLst/>
                <a:latin typeface="Times" pitchFamily="2" charset="0"/>
                <a:ea typeface="Calibri" panose="020F0502020204030204" pitchFamily="34" charset="0"/>
                <a:cs typeface="Times" pitchFamily="2" charset="0"/>
              </a:rPr>
              <a:t>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endParaRPr lang="tr-TR" sz="3200" dirty="0"/>
          </a:p>
        </p:txBody>
      </p:sp>
      <p:sp>
        <p:nvSpPr>
          <p:cNvPr id="7" name="Freeform: Shape 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410CB095-EC15-594A-A5DA-B39D557C9569}"/>
              </a:ext>
            </a:extLst>
          </p:cNvPr>
          <p:cNvSpPr txBox="1"/>
          <p:nvPr/>
        </p:nvSpPr>
        <p:spPr>
          <a:xfrm>
            <a:off x="578498" y="1007707"/>
            <a:ext cx="5445656" cy="845616"/>
          </a:xfrm>
          <a:prstGeom prst="rect">
            <a:avLst/>
          </a:prstGeom>
          <a:noFill/>
        </p:spPr>
        <p:txBody>
          <a:bodyPr wrap="square" rtlCol="0">
            <a:spAutoFit/>
          </a:bodyPr>
          <a:lstStyle/>
          <a:p>
            <a:pPr lvl="0" algn="just">
              <a:lnSpc>
                <a:spcPct val="115000"/>
              </a:lnSpc>
              <a:spcAft>
                <a:spcPts val="1000"/>
              </a:spcAft>
            </a:pPr>
            <a:r>
              <a:rPr lang="en-TR" sz="4400" dirty="0">
                <a:solidFill>
                  <a:schemeClr val="bg1"/>
                </a:solidFill>
                <a:latin typeface="Times" pitchFamily="2" charset="0"/>
                <a:ea typeface="Calibri" panose="020F0502020204030204" pitchFamily="34" charset="0"/>
                <a:cs typeface="Times" pitchFamily="2" charset="0"/>
              </a:rPr>
              <a:t>Labor</a:t>
            </a:r>
            <a:endParaRPr lang="en-TR" sz="4400" dirty="0">
              <a:solidFill>
                <a:schemeClr val="bg1"/>
              </a:solidFill>
              <a:effectLst/>
              <a:latin typeface="Times" pitchFamily="2" charset="0"/>
              <a:ea typeface="Calibri" panose="020F0502020204030204" pitchFamily="34" charset="0"/>
              <a:cs typeface="Times" pitchFamily="2" charset="0"/>
            </a:endParaRPr>
          </a:p>
        </p:txBody>
      </p:sp>
    </p:spTree>
    <p:extLst>
      <p:ext uri="{BB962C8B-B14F-4D97-AF65-F5344CB8AC3E}">
        <p14:creationId xmlns:p14="http://schemas.microsoft.com/office/powerpoint/2010/main" val="9231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3240-88D0-8E41-964C-494DC4582530}"/>
              </a:ext>
            </a:extLst>
          </p:cNvPr>
          <p:cNvSpPr>
            <a:spLocks noGrp="1"/>
          </p:cNvSpPr>
          <p:nvPr>
            <p:ph type="title"/>
          </p:nvPr>
        </p:nvSpPr>
        <p:spPr>
          <a:xfrm>
            <a:off x="640080" y="719725"/>
            <a:ext cx="2752354" cy="2709275"/>
          </a:xfrm>
          <a:prstGeom prst="ellipse">
            <a:avLst/>
          </a:prstGeom>
          <a:solidFill>
            <a:schemeClr val="tx1"/>
          </a:solidFill>
          <a:ln w="174625" cmpd="thinThick">
            <a:solidFill>
              <a:schemeClr val="tx1"/>
            </a:solidFill>
          </a:ln>
        </p:spPr>
        <p:txBody>
          <a:bodyPr anchor="ctr">
            <a:noAutofit/>
          </a:bodyPr>
          <a:lstStyle/>
          <a:p>
            <a:pPr algn="ctr"/>
            <a:r>
              <a:rPr lang="tr-TR" sz="2400" dirty="0">
                <a:solidFill>
                  <a:schemeClr val="bg1"/>
                </a:solidFill>
              </a:rPr>
              <a:t>WORK</a:t>
            </a:r>
            <a:endParaRPr lang="tr-TR" sz="2000" dirty="0">
              <a:solidFill>
                <a:schemeClr val="bg1"/>
              </a:solidFill>
            </a:endParaRPr>
          </a:p>
        </p:txBody>
      </p:sp>
      <p:sp>
        <p:nvSpPr>
          <p:cNvPr id="4" name="Rectangle 3">
            <a:extLst>
              <a:ext uri="{FF2B5EF4-FFF2-40B4-BE49-F238E27FC236}">
                <a16:creationId xmlns:a16="http://schemas.microsoft.com/office/drawing/2014/main" id="{A770B3C1-601D-1A44-B2FF-743FB661B658}"/>
              </a:ext>
            </a:extLst>
          </p:cNvPr>
          <p:cNvSpPr/>
          <p:nvPr/>
        </p:nvSpPr>
        <p:spPr>
          <a:xfrm>
            <a:off x="5429250" y="1028700"/>
            <a:ext cx="5606303" cy="3416320"/>
          </a:xfrm>
          <a:prstGeom prst="rect">
            <a:avLst/>
          </a:prstGeom>
        </p:spPr>
        <p:txBody>
          <a:bodyPr wrap="square">
            <a:spAutoFit/>
          </a:bodyPr>
          <a:lstStyle/>
          <a:p>
            <a:r>
              <a:rPr lang="en-US" sz="2400" b="0" i="0" u="none" strike="noStrike" dirty="0">
                <a:solidFill>
                  <a:srgbClr val="202122"/>
                </a:solidFill>
                <a:effectLst/>
                <a:latin typeface="Arial" panose="020B0604020202020204" pitchFamily="34" charset="0"/>
              </a:rPr>
              <a:t>Work, unlike labor, has a clearly defined beginning and end. It leaves behind a durable object, such as a tool, rather than an object for consumption. These durable objects become part of the world we live in. Work involves an element of violation or violence in which the worker interrupts nature in order to obtain and shape raw materials. </a:t>
            </a:r>
            <a:endParaRPr lang="tr-TR" sz="2400" dirty="0">
              <a:solidFill>
                <a:schemeClr val="bg2">
                  <a:lumMod val="25000"/>
                </a:schemeClr>
              </a:solidFill>
            </a:endParaRPr>
          </a:p>
        </p:txBody>
      </p:sp>
    </p:spTree>
    <p:extLst>
      <p:ext uri="{BB962C8B-B14F-4D97-AF65-F5344CB8AC3E}">
        <p14:creationId xmlns:p14="http://schemas.microsoft.com/office/powerpoint/2010/main" val="2529901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0" name="Group 9">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4" name="Freeform: Shape 13">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1" name="Group 10">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2" name="Freeform: Shape 11">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C08AD093-12CF-AF9D-452B-9EE65AE2FB2F}"/>
              </a:ext>
            </a:extLst>
          </p:cNvPr>
          <p:cNvSpPr>
            <a:spLocks noGrp="1"/>
          </p:cNvSpPr>
          <p:nvPr>
            <p:ph type="title"/>
          </p:nvPr>
        </p:nvSpPr>
        <p:spPr>
          <a:xfrm>
            <a:off x="838199" y="1120676"/>
            <a:ext cx="11353257" cy="3593828"/>
          </a:xfrm>
        </p:spPr>
        <p:txBody>
          <a:bodyPr vert="horz" lIns="91440" tIns="45720" rIns="91440" bIns="45720" rtlCol="0" anchor="b">
            <a:normAutofit fontScale="90000"/>
          </a:bodyPr>
          <a:lstStyle/>
          <a:p>
            <a:pPr lvl="0">
              <a:lnSpc>
                <a:spcPct val="115000"/>
              </a:lnSpc>
            </a:pPr>
            <a:r>
              <a:rPr lang="tr-TR"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Action: </a:t>
            </a:r>
            <a:br>
              <a:rPr lang="tr-TR"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2000" b="0" i="0" u="none" strike="noStrike" dirty="0">
                <a:solidFill>
                  <a:schemeClr val="bg1"/>
                </a:solidFill>
                <a:effectLst/>
                <a:latin typeface="Arial" panose="020B0604020202020204" pitchFamily="34" charset="0"/>
              </a:rPr>
              <a:t>The third type of activity, action (which includes both speech and action), is the means by which humans disclose themselves to others, not that action is always consciously guiding such disclosure. Indeed, the self revealed in action is more than likely concealed from the person acting, revealed only in the story of her action. Action is the means by which we distinguish ourselves from others as unique and unexchangeable beings. With humans, unlike with other beings, there is not just a generic question of what we are, but of who each is individually. Action and speech are always between humans and directed toward them, and it generates human relationships. </a:t>
            </a:r>
            <a:br>
              <a:rPr lang="en-TR"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TR"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558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9B342E-4894-202C-1268-548432C04DDF}"/>
              </a:ext>
            </a:extLst>
          </p:cNvPr>
          <p:cNvSpPr>
            <a:spLocks noGrp="1"/>
          </p:cNvSpPr>
          <p:nvPr>
            <p:ph type="title"/>
          </p:nvPr>
        </p:nvSpPr>
        <p:spPr>
          <a:xfrm>
            <a:off x="5767398" y="3429000"/>
            <a:ext cx="6716961" cy="3429000"/>
          </a:xfrm>
        </p:spPr>
        <p:txBody>
          <a:bodyPr vert="horz" lIns="91440" tIns="45720" rIns="91440" bIns="45720" rtlCol="0" anchor="b">
            <a:noAutofit/>
          </a:bodyPr>
          <a:lstStyle/>
          <a:p>
            <a:pPr marL="342900" lvl="0" indent="-342900">
              <a:lnSpc>
                <a:spcPct val="115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effectLst/>
                <a:latin typeface="Times" pitchFamily="2" charset="0"/>
                <a:ea typeface="Calibri" panose="020F0502020204030204" pitchFamily="34" charset="0"/>
                <a:cs typeface="Times" pitchFamily="2" charset="0"/>
              </a:rPr>
              <a:t>	</a:t>
            </a:r>
            <a:br>
              <a:rPr lang="en-TR" sz="2000" dirty="0">
                <a:effectLst/>
                <a:latin typeface="Calibri" panose="020F0502020204030204" pitchFamily="34" charset="0"/>
                <a:ea typeface="Calibri" panose="020F0502020204030204" pitchFamily="34" charset="0"/>
                <a:cs typeface="Times New Roman" panose="02020603050405020304" pitchFamily="18" charset="0"/>
              </a:rPr>
            </a:br>
            <a:endParaRPr lang="en-US" sz="2000" kern="1200" dirty="0">
              <a:latin typeface="+mj-lt"/>
              <a:ea typeface="+mj-ea"/>
              <a:cs typeface="+mj-cs"/>
            </a:endParaRPr>
          </a:p>
        </p:txBody>
      </p:sp>
      <p:sp>
        <p:nvSpPr>
          <p:cNvPr id="4" name="TextBox 3">
            <a:extLst>
              <a:ext uri="{FF2B5EF4-FFF2-40B4-BE49-F238E27FC236}">
                <a16:creationId xmlns:a16="http://schemas.microsoft.com/office/drawing/2014/main" id="{51956428-A063-1A08-63EE-AC040A78D0F1}"/>
              </a:ext>
            </a:extLst>
          </p:cNvPr>
          <p:cNvSpPr txBox="1"/>
          <p:nvPr/>
        </p:nvSpPr>
        <p:spPr>
          <a:xfrm>
            <a:off x="8544590" y="4383848"/>
            <a:ext cx="3557497" cy="2123658"/>
          </a:xfrm>
          <a:prstGeom prst="rect">
            <a:avLst/>
          </a:prstGeom>
          <a:noFill/>
        </p:spPr>
        <p:txBody>
          <a:bodyPr wrap="square" rtlCol="0">
            <a:spAutoFit/>
          </a:bodyPr>
          <a:lstStyle/>
          <a:p>
            <a:r>
              <a:rPr lang="en-US" sz="6600" b="1" dirty="0">
                <a:solidFill>
                  <a:schemeClr val="bg1"/>
                </a:solidFill>
              </a:rPr>
              <a:t>VITA ACTIVA</a:t>
            </a:r>
          </a:p>
        </p:txBody>
      </p:sp>
      <p:sp>
        <p:nvSpPr>
          <p:cNvPr id="5" name="TextBox 4">
            <a:extLst>
              <a:ext uri="{FF2B5EF4-FFF2-40B4-BE49-F238E27FC236}">
                <a16:creationId xmlns:a16="http://schemas.microsoft.com/office/drawing/2014/main" id="{F5A1C770-A9DD-A5B1-940B-DE8151840F4B}"/>
              </a:ext>
            </a:extLst>
          </p:cNvPr>
          <p:cNvSpPr txBox="1"/>
          <p:nvPr/>
        </p:nvSpPr>
        <p:spPr>
          <a:xfrm>
            <a:off x="396240" y="990600"/>
            <a:ext cx="8637275" cy="1200329"/>
          </a:xfrm>
          <a:prstGeom prst="rect">
            <a:avLst/>
          </a:prstGeom>
          <a:noFill/>
        </p:spPr>
        <p:txBody>
          <a:bodyPr wrap="square" rtlCol="0">
            <a:spAutoFit/>
          </a:bodyPr>
          <a:lstStyle/>
          <a:p>
            <a:r>
              <a:rPr lang="en-US" b="0" i="0" u="none" strike="noStrike" dirty="0">
                <a:effectLst/>
                <a:latin typeface="Arial" panose="020B0604020202020204" pitchFamily="34" charset="0"/>
              </a:rPr>
              <a:t>Knowledge is acquired not simply by thinking, but by making. </a:t>
            </a:r>
          </a:p>
          <a:p>
            <a:r>
              <a:rPr lang="en-US" b="0" i="0" u="none" strike="noStrike" dirty="0">
                <a:effectLst/>
                <a:latin typeface="Arial" panose="020B0604020202020204" pitchFamily="34" charset="0"/>
              </a:rPr>
              <a:t>Homo faber and the life of work were thus exalted over the life of contemplation. </a:t>
            </a:r>
          </a:p>
          <a:p>
            <a:r>
              <a:rPr lang="en-US" b="0" i="0" u="none" strike="noStrike" dirty="0">
                <a:effectLst/>
                <a:latin typeface="Arial" panose="020B0604020202020204" pitchFamily="34" charset="0"/>
              </a:rPr>
              <a:t>Indeed, the model of scientific inquiry, the experiment, is one in which the </a:t>
            </a:r>
          </a:p>
          <a:p>
            <a:r>
              <a:rPr lang="en-US" b="0" i="0" u="none" strike="noStrike" dirty="0">
                <a:effectLst/>
                <a:latin typeface="Arial" panose="020B0604020202020204" pitchFamily="34" charset="0"/>
              </a:rPr>
              <a:t>scientist unleashes a process by which the scientist produces results. </a:t>
            </a:r>
            <a:endParaRPr lang="en-US" dirty="0">
              <a:effectLst/>
              <a:latin typeface="Helvetica" pitchFamily="2" charset="0"/>
            </a:endParaRPr>
          </a:p>
        </p:txBody>
      </p:sp>
    </p:spTree>
    <p:extLst>
      <p:ext uri="{BB962C8B-B14F-4D97-AF65-F5344CB8AC3E}">
        <p14:creationId xmlns:p14="http://schemas.microsoft.com/office/powerpoint/2010/main" val="56029069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95338" y="981075"/>
            <a:ext cx="10601325"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521E99-BB42-1B35-64FA-4197229276A6}"/>
              </a:ext>
            </a:extLst>
          </p:cNvPr>
          <p:cNvSpPr>
            <a:spLocks noGrp="1"/>
          </p:cNvSpPr>
          <p:nvPr>
            <p:ph type="title"/>
          </p:nvPr>
        </p:nvSpPr>
        <p:spPr>
          <a:xfrm>
            <a:off x="1537097" y="2228671"/>
            <a:ext cx="9117807" cy="1200329"/>
          </a:xfrm>
        </p:spPr>
        <p:txBody>
          <a:bodyPr vert="horz" lIns="91440" tIns="45720" rIns="91440" bIns="45720" rtlCol="0" anchor="b">
            <a:noAutofit/>
          </a:bodyPr>
          <a:lstStyle/>
          <a:p>
            <a:pPr lvl="0">
              <a:lnSpc>
                <a:spcPct val="115000"/>
              </a:lnSpc>
              <a:buSzPts val="1100"/>
            </a:pP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 name="Straight Connector 10">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3771366"/>
            <a:ext cx="54864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891B3A7-F606-AA3D-5692-0398BC0E5777}"/>
              </a:ext>
            </a:extLst>
          </p:cNvPr>
          <p:cNvSpPr txBox="1"/>
          <p:nvPr/>
        </p:nvSpPr>
        <p:spPr>
          <a:xfrm>
            <a:off x="1333500" y="1573114"/>
            <a:ext cx="9639299" cy="3477875"/>
          </a:xfrm>
          <a:prstGeom prst="rect">
            <a:avLst/>
          </a:prstGeom>
          <a:noFill/>
        </p:spPr>
        <p:txBody>
          <a:bodyPr wrap="square" rtlCol="0">
            <a:spAutoFit/>
          </a:bodyPr>
          <a:lstStyle/>
          <a:p>
            <a:r>
              <a:rPr lang="en-US" sz="2000" b="0" i="0" u="none" strike="noStrike" dirty="0">
                <a:solidFill>
                  <a:srgbClr val="202122"/>
                </a:solidFill>
                <a:effectLst/>
                <a:latin typeface="Arial" panose="020B0604020202020204" pitchFamily="34" charset="0"/>
              </a:rPr>
              <a:t>The consequence of this world alienation for philosophy has been an intense focus on the self, the one remaining sphere of certainty and knowledge. The world described by science cannot be known, or not with certainty, but the self, Descartes and other moderns thought, could be known. Though his cogito ergo sum was anticipated by Augustine, his </a:t>
            </a:r>
            <a:r>
              <a:rPr lang="en-US" sz="2000" b="0" i="0" u="none" strike="noStrike" dirty="0" err="1">
                <a:solidFill>
                  <a:srgbClr val="202122"/>
                </a:solidFill>
                <a:effectLst/>
                <a:latin typeface="Arial" panose="020B0604020202020204" pitchFamily="34" charset="0"/>
              </a:rPr>
              <a:t>dubito</a:t>
            </a:r>
            <a:r>
              <a:rPr lang="en-US" sz="2000" b="0" i="0" u="none" strike="noStrike" dirty="0">
                <a:solidFill>
                  <a:srgbClr val="202122"/>
                </a:solidFill>
                <a:effectLst/>
                <a:latin typeface="Arial" panose="020B0604020202020204" pitchFamily="34" charset="0"/>
              </a:rPr>
              <a:t> ergo sum is original and a hallmark of modernity: beginning from doubt. The notion of common sense as a sense in which the other five were fitted to a common world ceded to a conception of common sense as an inner faculty with no relationship to the world, and the assumption that all humans had faculties like this in common became necessary to get theories going, but without the assumption of a common world, the assumption of faculties in common lost some warrant.</a:t>
            </a:r>
            <a:endParaRPr lang="en-US" sz="2000" dirty="0">
              <a:effectLst/>
              <a:latin typeface="Helvetica" pitchFamily="2" charset="0"/>
            </a:endParaRPr>
          </a:p>
        </p:txBody>
      </p:sp>
    </p:spTree>
    <p:extLst>
      <p:ext uri="{BB962C8B-B14F-4D97-AF65-F5344CB8AC3E}">
        <p14:creationId xmlns:p14="http://schemas.microsoft.com/office/powerpoint/2010/main" val="1260403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976</TotalTime>
  <Words>616</Words>
  <Application>Microsoft Macintosh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Helvetica</vt:lpstr>
      <vt:lpstr>Times</vt:lpstr>
      <vt:lpstr>Times New Roman</vt:lpstr>
      <vt:lpstr>Office Theme</vt:lpstr>
      <vt:lpstr> PHI 421 Contemporary Philosophy  Week 8  </vt:lpstr>
      <vt:lpstr>Today’s Class:   Arendt’s  Human Condition </vt:lpstr>
      <vt:lpstr>Human Condition</vt:lpstr>
      <vt:lpstr>     The distinction between labor and work has been disregarded by philosophers throughout history even though it has been preserved in many European languages. Labor is human activity directed at meeting biological (and perhaps other) necessities for self-preservation and the reproduction of the species.        </vt:lpstr>
      <vt:lpstr>WORK</vt:lpstr>
      <vt:lpstr>Action:  The third type of activity, action (which includes both speech and action), is the means by which humans disclose themselves to others, not that action is always consciously guiding such disclosure. Indeed, the self revealed in action is more than likely concealed from the person acting, revealed only in the story of her action. Action is the means by which we distinguish ourselves from others as unique and unexchangeable beings. With humans, unlike with other beings, there is not just a generic question of what we are, but of who each is individually. Action and speech are always between humans and directed toward them, and it generates human relationships.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4. ULUSAL  ÇAĞDAŞ SİYASET FELSEFESİ SEMPOZYUMU   5-6 ARALIK 2019  ANKARA ÜNİVERSİTESİ DTCF FARABİ SALONU     GÜLBEN SALMAN</dc:title>
  <dc:creator>Gulben Salman</dc:creator>
  <cp:lastModifiedBy>Gulben Salman</cp:lastModifiedBy>
  <cp:revision>13</cp:revision>
  <dcterms:created xsi:type="dcterms:W3CDTF">2019-12-04T19:52:09Z</dcterms:created>
  <dcterms:modified xsi:type="dcterms:W3CDTF">2022-10-06T06:01:35Z</dcterms:modified>
</cp:coreProperties>
</file>