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418" r:id="rId2"/>
    <p:sldId id="449" r:id="rId3"/>
    <p:sldId id="452" r:id="rId4"/>
    <p:sldId id="495" r:id="rId5"/>
    <p:sldId id="463" r:id="rId6"/>
    <p:sldId id="453" r:id="rId7"/>
    <p:sldId id="492" r:id="rId8"/>
    <p:sldId id="481" r:id="rId9"/>
    <p:sldId id="455" r:id="rId10"/>
    <p:sldId id="456" r:id="rId11"/>
    <p:sldId id="458" r:id="rId12"/>
    <p:sldId id="459" r:id="rId13"/>
    <p:sldId id="460" r:id="rId14"/>
    <p:sldId id="461" r:id="rId15"/>
    <p:sldId id="465" r:id="rId16"/>
    <p:sldId id="462" r:id="rId17"/>
    <p:sldId id="467" r:id="rId18"/>
    <p:sldId id="470" r:id="rId19"/>
    <p:sldId id="485" r:id="rId20"/>
    <p:sldId id="486" r:id="rId21"/>
    <p:sldId id="487" r:id="rId22"/>
    <p:sldId id="483" r:id="rId23"/>
    <p:sldId id="466" r:id="rId24"/>
    <p:sldId id="469" r:id="rId25"/>
    <p:sldId id="468" r:id="rId26"/>
    <p:sldId id="464" r:id="rId27"/>
    <p:sldId id="489" r:id="rId28"/>
    <p:sldId id="488" r:id="rId29"/>
    <p:sldId id="471" r:id="rId30"/>
    <p:sldId id="472" r:id="rId31"/>
    <p:sldId id="490" r:id="rId32"/>
    <p:sldId id="473" r:id="rId33"/>
    <p:sldId id="474" r:id="rId34"/>
    <p:sldId id="475" r:id="rId35"/>
    <p:sldId id="476" r:id="rId36"/>
    <p:sldId id="477" r:id="rId37"/>
    <p:sldId id="491" r:id="rId38"/>
    <p:sldId id="494" r:id="rId39"/>
  </p:sldIdLst>
  <p:sldSz cx="9144000" cy="6858000" type="screen4x3"/>
  <p:notesSz cx="6858000" cy="9144000"/>
  <p:defaultTextStyle>
    <a:defPPr>
      <a:defRPr lang="en-US"/>
    </a:defPPr>
    <a:lvl1pPr algn="ctr" rtl="0" fontAlgn="base">
      <a:spcBef>
        <a:spcPct val="0"/>
      </a:spcBef>
      <a:spcAft>
        <a:spcPct val="0"/>
      </a:spcAft>
      <a:defRPr sz="2400" kern="1200">
        <a:solidFill>
          <a:schemeClr val="tx1"/>
        </a:solidFill>
        <a:latin typeface="Arial" pitchFamily="34" charset="0"/>
        <a:ea typeface="+mn-ea"/>
        <a:cs typeface="+mn-cs"/>
      </a:defRPr>
    </a:lvl1pPr>
    <a:lvl2pPr marL="457200" algn="ctr" rtl="0" fontAlgn="base">
      <a:spcBef>
        <a:spcPct val="0"/>
      </a:spcBef>
      <a:spcAft>
        <a:spcPct val="0"/>
      </a:spcAft>
      <a:defRPr sz="2400" kern="1200">
        <a:solidFill>
          <a:schemeClr val="tx1"/>
        </a:solidFill>
        <a:latin typeface="Arial" pitchFamily="34" charset="0"/>
        <a:ea typeface="+mn-ea"/>
        <a:cs typeface="+mn-cs"/>
      </a:defRPr>
    </a:lvl2pPr>
    <a:lvl3pPr marL="914400" algn="ctr" rtl="0" fontAlgn="base">
      <a:spcBef>
        <a:spcPct val="0"/>
      </a:spcBef>
      <a:spcAft>
        <a:spcPct val="0"/>
      </a:spcAft>
      <a:defRPr sz="2400" kern="1200">
        <a:solidFill>
          <a:schemeClr val="tx1"/>
        </a:solidFill>
        <a:latin typeface="Arial" pitchFamily="34" charset="0"/>
        <a:ea typeface="+mn-ea"/>
        <a:cs typeface="+mn-cs"/>
      </a:defRPr>
    </a:lvl3pPr>
    <a:lvl4pPr marL="1371600" algn="ctr" rtl="0" fontAlgn="base">
      <a:spcBef>
        <a:spcPct val="0"/>
      </a:spcBef>
      <a:spcAft>
        <a:spcPct val="0"/>
      </a:spcAft>
      <a:defRPr sz="2400" kern="1200">
        <a:solidFill>
          <a:schemeClr val="tx1"/>
        </a:solidFill>
        <a:latin typeface="Arial" pitchFamily="34" charset="0"/>
        <a:ea typeface="+mn-ea"/>
        <a:cs typeface="+mn-cs"/>
      </a:defRPr>
    </a:lvl4pPr>
    <a:lvl5pPr marL="1828800" algn="ctr" rtl="0" fontAlgn="base">
      <a:spcBef>
        <a:spcPct val="0"/>
      </a:spcBef>
      <a:spcAft>
        <a:spcPct val="0"/>
      </a:spcAft>
      <a:defRPr sz="2400" kern="1200">
        <a:solidFill>
          <a:schemeClr val="tx1"/>
        </a:solidFill>
        <a:latin typeface="Arial" pitchFamily="34" charset="0"/>
        <a:ea typeface="+mn-ea"/>
        <a:cs typeface="+mn-cs"/>
      </a:defRPr>
    </a:lvl5pPr>
    <a:lvl6pPr marL="2286000" algn="l" defTabSz="914400" rtl="0" eaLnBrk="1" latinLnBrk="0" hangingPunct="1">
      <a:defRPr sz="2400" kern="1200">
        <a:solidFill>
          <a:schemeClr val="tx1"/>
        </a:solidFill>
        <a:latin typeface="Arial" pitchFamily="34" charset="0"/>
        <a:ea typeface="+mn-ea"/>
        <a:cs typeface="+mn-cs"/>
      </a:defRPr>
    </a:lvl6pPr>
    <a:lvl7pPr marL="2743200" algn="l" defTabSz="914400" rtl="0" eaLnBrk="1" latinLnBrk="0" hangingPunct="1">
      <a:defRPr sz="2400" kern="1200">
        <a:solidFill>
          <a:schemeClr val="tx1"/>
        </a:solidFill>
        <a:latin typeface="Arial" pitchFamily="34" charset="0"/>
        <a:ea typeface="+mn-ea"/>
        <a:cs typeface="+mn-cs"/>
      </a:defRPr>
    </a:lvl7pPr>
    <a:lvl8pPr marL="3200400" algn="l" defTabSz="914400" rtl="0" eaLnBrk="1" latinLnBrk="0" hangingPunct="1">
      <a:defRPr sz="2400" kern="1200">
        <a:solidFill>
          <a:schemeClr val="tx1"/>
        </a:solidFill>
        <a:latin typeface="Arial" pitchFamily="34" charset="0"/>
        <a:ea typeface="+mn-ea"/>
        <a:cs typeface="+mn-cs"/>
      </a:defRPr>
    </a:lvl8pPr>
    <a:lvl9pPr marL="3657600" algn="l" defTabSz="914400" rtl="0" eaLnBrk="1" latinLnBrk="0" hangingPunct="1">
      <a:defRPr sz="24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94" autoAdjust="0"/>
    <p:restoredTop sz="97359" autoAdjust="0"/>
  </p:normalViewPr>
  <p:slideViewPr>
    <p:cSldViewPr>
      <p:cViewPr varScale="1">
        <p:scale>
          <a:sx n="87" d="100"/>
          <a:sy n="87" d="100"/>
        </p:scale>
        <p:origin x="1284" y="78"/>
      </p:cViewPr>
      <p:guideLst>
        <p:guide orient="horz" pos="2160"/>
        <p:guide pos="2880"/>
      </p:guideLst>
    </p:cSldViewPr>
  </p:slideViewPr>
  <p:outlineViewPr>
    <p:cViewPr>
      <p:scale>
        <a:sx n="33" d="100"/>
        <a:sy n="33" d="100"/>
      </p:scale>
      <p:origin x="0" y="462"/>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Times New Roman" pitchFamily="18" charset="0"/>
              </a:defRPr>
            </a:lvl1pPr>
          </a:lstStyle>
          <a:p>
            <a:pPr>
              <a:defRPr/>
            </a:pPr>
            <a:endParaRPr lang="en-US"/>
          </a:p>
        </p:txBody>
      </p:sp>
      <p:sp>
        <p:nvSpPr>
          <p:cNvPr id="512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307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Times New Roman" pitchFamily="18" charset="0"/>
              </a:defRPr>
            </a:lvl1pPr>
          </a:lstStyle>
          <a:p>
            <a:pPr>
              <a:defRPr/>
            </a:pPr>
            <a:endParaRPr lang="en-US"/>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DB072441-5826-4DC4-B2ED-458E0A7738B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90FD1B0F-4506-4228-AA3C-A4491E84E49B}" type="slidenum">
              <a:rPr lang="en-US" smtClean="0"/>
              <a:pPr/>
              <a:t>1</a:t>
            </a:fld>
            <a:endParaRPr 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a:p>
        </p:txBody>
      </p:sp>
      <p:sp>
        <p:nvSpPr>
          <p:cNvPr id="4" name="Slide Number Placeholder 3"/>
          <p:cNvSpPr>
            <a:spLocks noGrp="1"/>
          </p:cNvSpPr>
          <p:nvPr>
            <p:ph type="sldNum" sz="quarter" idx="10"/>
          </p:nvPr>
        </p:nvSpPr>
        <p:spPr/>
        <p:txBody>
          <a:bodyPr/>
          <a:lstStyle/>
          <a:p>
            <a:pPr>
              <a:defRPr/>
            </a:pPr>
            <a:fld id="{DB072441-5826-4DC4-B2ED-458E0A7738B7}"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a:p>
        </p:txBody>
      </p:sp>
      <p:sp>
        <p:nvSpPr>
          <p:cNvPr id="4" name="Slide Number Placeholder 3"/>
          <p:cNvSpPr>
            <a:spLocks noGrp="1"/>
          </p:cNvSpPr>
          <p:nvPr>
            <p:ph type="sldNum" sz="quarter" idx="10"/>
          </p:nvPr>
        </p:nvSpPr>
        <p:spPr/>
        <p:txBody>
          <a:bodyPr/>
          <a:lstStyle/>
          <a:p>
            <a:pPr>
              <a:defRPr/>
            </a:pPr>
            <a:fld id="{DB072441-5826-4DC4-B2ED-458E0A7738B7}"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a:p>
        </p:txBody>
      </p:sp>
      <p:sp>
        <p:nvSpPr>
          <p:cNvPr id="4" name="Slide Number Placeholder 3"/>
          <p:cNvSpPr>
            <a:spLocks noGrp="1"/>
          </p:cNvSpPr>
          <p:nvPr>
            <p:ph type="sldNum" sz="quarter" idx="10"/>
          </p:nvPr>
        </p:nvSpPr>
        <p:spPr/>
        <p:txBody>
          <a:bodyPr/>
          <a:lstStyle/>
          <a:p>
            <a:pPr>
              <a:defRPr/>
            </a:pPr>
            <a:fld id="{DB072441-5826-4DC4-B2ED-458E0A7738B7}"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a:p>
        </p:txBody>
      </p:sp>
      <p:sp>
        <p:nvSpPr>
          <p:cNvPr id="4" name="Slide Number Placeholder 3"/>
          <p:cNvSpPr>
            <a:spLocks noGrp="1"/>
          </p:cNvSpPr>
          <p:nvPr>
            <p:ph type="sldNum" sz="quarter" idx="10"/>
          </p:nvPr>
        </p:nvSpPr>
        <p:spPr/>
        <p:txBody>
          <a:bodyPr/>
          <a:lstStyle/>
          <a:p>
            <a:pPr>
              <a:defRPr/>
            </a:pPr>
            <a:fld id="{DB072441-5826-4DC4-B2ED-458E0A7738B7}"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a:p>
        </p:txBody>
      </p:sp>
      <p:sp>
        <p:nvSpPr>
          <p:cNvPr id="4" name="Slide Number Placeholder 3"/>
          <p:cNvSpPr>
            <a:spLocks noGrp="1"/>
          </p:cNvSpPr>
          <p:nvPr>
            <p:ph type="sldNum" sz="quarter" idx="10"/>
          </p:nvPr>
        </p:nvSpPr>
        <p:spPr/>
        <p:txBody>
          <a:bodyPr/>
          <a:lstStyle/>
          <a:p>
            <a:pPr>
              <a:defRPr/>
            </a:pPr>
            <a:fld id="{DB072441-5826-4DC4-B2ED-458E0A7738B7}"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4" name="Rectangle 2"/>
          <p:cNvSpPr>
            <a:spLocks noGrp="1" noRot="1" noChangeAspect="1" noChangeArrowheads="1" noTextEdit="1"/>
          </p:cNvSpPr>
          <p:nvPr>
            <p:ph type="sldImg"/>
          </p:nvPr>
        </p:nvSpPr>
        <p:spPr>
          <a:ln/>
        </p:spPr>
      </p:sp>
      <p:sp>
        <p:nvSpPr>
          <p:cNvPr id="643075" name="Rectangle 3"/>
          <p:cNvSpPr>
            <a:spLocks noGrp="1" noChangeArrowheads="1"/>
          </p:cNvSpPr>
          <p:nvPr>
            <p:ph type="body" idx="1"/>
          </p:nvPr>
        </p:nvSpPr>
        <p:spPr/>
        <p:txBody>
          <a:bodyPr/>
          <a:lstStyle/>
          <a:p>
            <a:endParaRPr lang="tr-T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3858" name="Rectangle 2"/>
          <p:cNvSpPr>
            <a:spLocks noGrp="1" noRot="1" noChangeAspect="1" noChangeArrowheads="1" noTextEdit="1"/>
          </p:cNvSpPr>
          <p:nvPr>
            <p:ph type="sldImg"/>
          </p:nvPr>
        </p:nvSpPr>
        <p:spPr>
          <a:ln/>
        </p:spPr>
      </p:sp>
      <p:sp>
        <p:nvSpPr>
          <p:cNvPr id="633859" name="Rectangle 3"/>
          <p:cNvSpPr>
            <a:spLocks noGrp="1" noChangeArrowheads="1"/>
          </p:cNvSpPr>
          <p:nvPr>
            <p:ph type="body" idx="1"/>
          </p:nvPr>
        </p:nvSpPr>
        <p:spPr/>
        <p:txBody>
          <a:bodyPr/>
          <a:lstStyle/>
          <a:p>
            <a:endParaRPr lang="tr-T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82" name="Rectangle 2"/>
          <p:cNvSpPr>
            <a:spLocks noGrp="1" noRot="1" noChangeAspect="1" noChangeArrowheads="1" noTextEdit="1"/>
          </p:cNvSpPr>
          <p:nvPr>
            <p:ph type="sldImg"/>
          </p:nvPr>
        </p:nvSpPr>
        <p:spPr>
          <a:ln/>
        </p:spPr>
      </p:sp>
      <p:sp>
        <p:nvSpPr>
          <p:cNvPr id="634883" name="Rectangle 3"/>
          <p:cNvSpPr>
            <a:spLocks noGrp="1" noChangeArrowheads="1"/>
          </p:cNvSpPr>
          <p:nvPr>
            <p:ph type="body" idx="1"/>
          </p:nvPr>
        </p:nvSpPr>
        <p:spPr/>
        <p:txBody>
          <a:bodyPr/>
          <a:lstStyle/>
          <a:p>
            <a:endParaRPr lang="tr-T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5906" name="Rectangle 2"/>
          <p:cNvSpPr>
            <a:spLocks noGrp="1" noRot="1" noChangeAspect="1" noChangeArrowheads="1" noTextEdit="1"/>
          </p:cNvSpPr>
          <p:nvPr>
            <p:ph type="sldImg"/>
          </p:nvPr>
        </p:nvSpPr>
        <p:spPr>
          <a:ln/>
        </p:spPr>
      </p:sp>
      <p:sp>
        <p:nvSpPr>
          <p:cNvPr id="635907" name="Rectangle 3"/>
          <p:cNvSpPr>
            <a:spLocks noGrp="1" noChangeArrowheads="1"/>
          </p:cNvSpPr>
          <p:nvPr>
            <p:ph type="body" idx="1"/>
          </p:nvPr>
        </p:nvSpPr>
        <p:spPr/>
        <p:txBody>
          <a:bodyPr/>
          <a:lstStyle/>
          <a:p>
            <a:endParaRPr lang="tr-T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a:p>
        </p:txBody>
      </p:sp>
      <p:sp>
        <p:nvSpPr>
          <p:cNvPr id="4" name="Slide Number Placeholder 3"/>
          <p:cNvSpPr>
            <a:spLocks noGrp="1"/>
          </p:cNvSpPr>
          <p:nvPr>
            <p:ph type="sldNum" sz="quarter" idx="10"/>
          </p:nvPr>
        </p:nvSpPr>
        <p:spPr/>
        <p:txBody>
          <a:bodyPr/>
          <a:lstStyle/>
          <a:p>
            <a:pPr>
              <a:defRPr/>
            </a:pPr>
            <a:fld id="{DB072441-5826-4DC4-B2ED-458E0A7738B7}"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90FD1B0F-4506-4228-AA3C-A4491E84E49B}" type="slidenum">
              <a:rPr lang="en-US" smtClean="0"/>
              <a:pPr/>
              <a:t>2</a:t>
            </a:fld>
            <a:endParaRPr 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a:p>
        </p:txBody>
      </p:sp>
      <p:sp>
        <p:nvSpPr>
          <p:cNvPr id="4" name="Slide Number Placeholder 3"/>
          <p:cNvSpPr>
            <a:spLocks noGrp="1"/>
          </p:cNvSpPr>
          <p:nvPr>
            <p:ph type="sldNum" sz="quarter" idx="10"/>
          </p:nvPr>
        </p:nvSpPr>
        <p:spPr/>
        <p:txBody>
          <a:bodyPr/>
          <a:lstStyle/>
          <a:p>
            <a:pPr>
              <a:defRPr/>
            </a:pPr>
            <a:fld id="{DB072441-5826-4DC4-B2ED-458E0A7738B7}"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a:p>
        </p:txBody>
      </p:sp>
      <p:sp>
        <p:nvSpPr>
          <p:cNvPr id="4" name="Slide Number Placeholder 3"/>
          <p:cNvSpPr>
            <a:spLocks noGrp="1"/>
          </p:cNvSpPr>
          <p:nvPr>
            <p:ph type="sldNum" sz="quarter" idx="10"/>
          </p:nvPr>
        </p:nvSpPr>
        <p:spPr/>
        <p:txBody>
          <a:bodyPr/>
          <a:lstStyle/>
          <a:p>
            <a:pPr>
              <a:defRPr/>
            </a:pPr>
            <a:fld id="{DB072441-5826-4DC4-B2ED-458E0A7738B7}"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a:p>
        </p:txBody>
      </p:sp>
      <p:sp>
        <p:nvSpPr>
          <p:cNvPr id="4" name="Slide Number Placeholder 3"/>
          <p:cNvSpPr>
            <a:spLocks noGrp="1"/>
          </p:cNvSpPr>
          <p:nvPr>
            <p:ph type="sldNum" sz="quarter" idx="10"/>
          </p:nvPr>
        </p:nvSpPr>
        <p:spPr/>
        <p:txBody>
          <a:bodyPr/>
          <a:lstStyle/>
          <a:p>
            <a:pPr>
              <a:defRPr/>
            </a:pPr>
            <a:fld id="{DB072441-5826-4DC4-B2ED-458E0A7738B7}"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3554" name="Rectangle 2"/>
          <p:cNvSpPr>
            <a:spLocks noGrp="1" noRot="1" noChangeAspect="1" noChangeArrowheads="1" noTextEdit="1"/>
          </p:cNvSpPr>
          <p:nvPr>
            <p:ph type="sldImg"/>
          </p:nvPr>
        </p:nvSpPr>
        <p:spPr>
          <a:ln/>
        </p:spPr>
      </p:sp>
      <p:sp>
        <p:nvSpPr>
          <p:cNvPr id="663555" name="Rectangle 3"/>
          <p:cNvSpPr>
            <a:spLocks noGrp="1" noChangeArrowheads="1"/>
          </p:cNvSpPr>
          <p:nvPr>
            <p:ph type="body" idx="1"/>
          </p:nvPr>
        </p:nvSpPr>
        <p:spPr/>
        <p:txBody>
          <a:bodyPr/>
          <a:lstStyle/>
          <a:p>
            <a:endParaRPr lang="tr-T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7650" name="Rectangle 2"/>
          <p:cNvSpPr>
            <a:spLocks noGrp="1" noRot="1" noChangeAspect="1" noChangeArrowheads="1" noTextEdit="1"/>
          </p:cNvSpPr>
          <p:nvPr>
            <p:ph type="sldImg"/>
          </p:nvPr>
        </p:nvSpPr>
        <p:spPr>
          <a:ln/>
        </p:spPr>
      </p:sp>
      <p:sp>
        <p:nvSpPr>
          <p:cNvPr id="667651" name="Rectangle 3"/>
          <p:cNvSpPr>
            <a:spLocks noGrp="1" noChangeArrowheads="1"/>
          </p:cNvSpPr>
          <p:nvPr>
            <p:ph type="body" idx="1"/>
          </p:nvPr>
        </p:nvSpPr>
        <p:spPr/>
        <p:txBody>
          <a:bodyPr/>
          <a:lstStyle/>
          <a:p>
            <a:endParaRPr lang="tr-T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02" name="Rectangle 2"/>
          <p:cNvSpPr>
            <a:spLocks noGrp="1" noRot="1" noChangeAspect="1" noChangeArrowheads="1" noTextEdit="1"/>
          </p:cNvSpPr>
          <p:nvPr>
            <p:ph type="sldImg"/>
          </p:nvPr>
        </p:nvSpPr>
        <p:spPr>
          <a:ln/>
        </p:spPr>
      </p:sp>
      <p:sp>
        <p:nvSpPr>
          <p:cNvPr id="665603" name="Rectangle 3"/>
          <p:cNvSpPr>
            <a:spLocks noGrp="1" noChangeArrowheads="1"/>
          </p:cNvSpPr>
          <p:nvPr>
            <p:ph type="body" idx="1"/>
          </p:nvPr>
        </p:nvSpPr>
        <p:spPr/>
        <p:txBody>
          <a:bodyPr/>
          <a:lstStyle/>
          <a:p>
            <a:endParaRPr lang="tr-T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22" name="Rectangle 2"/>
          <p:cNvSpPr>
            <a:spLocks noGrp="1" noRot="1" noChangeAspect="1" noChangeArrowheads="1" noTextEdit="1"/>
          </p:cNvSpPr>
          <p:nvPr>
            <p:ph type="sldImg"/>
          </p:nvPr>
        </p:nvSpPr>
        <p:spPr>
          <a:ln/>
        </p:spPr>
      </p:sp>
      <p:sp>
        <p:nvSpPr>
          <p:cNvPr id="645123" name="Rectangle 3"/>
          <p:cNvSpPr>
            <a:spLocks noGrp="1" noChangeArrowheads="1"/>
          </p:cNvSpPr>
          <p:nvPr>
            <p:ph type="body" idx="1"/>
          </p:nvPr>
        </p:nvSpPr>
        <p:spPr/>
        <p:txBody>
          <a:bodyPr/>
          <a:lstStyle/>
          <a:p>
            <a:endParaRPr lang="tr-T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a:p>
        </p:txBody>
      </p:sp>
      <p:sp>
        <p:nvSpPr>
          <p:cNvPr id="4" name="Slide Number Placeholder 3"/>
          <p:cNvSpPr>
            <a:spLocks noGrp="1"/>
          </p:cNvSpPr>
          <p:nvPr>
            <p:ph type="sldNum" sz="quarter" idx="10"/>
          </p:nvPr>
        </p:nvSpPr>
        <p:spPr/>
        <p:txBody>
          <a:bodyPr/>
          <a:lstStyle/>
          <a:p>
            <a:pPr>
              <a:defRPr/>
            </a:pPr>
            <a:fld id="{DB072441-5826-4DC4-B2ED-458E0A7738B7}"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a:p>
        </p:txBody>
      </p:sp>
      <p:sp>
        <p:nvSpPr>
          <p:cNvPr id="4" name="Slide Number Placeholder 3"/>
          <p:cNvSpPr>
            <a:spLocks noGrp="1"/>
          </p:cNvSpPr>
          <p:nvPr>
            <p:ph type="sldNum" sz="quarter" idx="10"/>
          </p:nvPr>
        </p:nvSpPr>
        <p:spPr/>
        <p:txBody>
          <a:bodyPr/>
          <a:lstStyle/>
          <a:p>
            <a:pPr>
              <a:defRPr/>
            </a:pPr>
            <a:fld id="{DB072441-5826-4DC4-B2ED-458E0A7738B7}"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6930" name="Rectangle 2"/>
          <p:cNvSpPr>
            <a:spLocks noGrp="1" noRot="1" noChangeAspect="1" noChangeArrowheads="1" noTextEdit="1"/>
          </p:cNvSpPr>
          <p:nvPr>
            <p:ph type="sldImg"/>
          </p:nvPr>
        </p:nvSpPr>
        <p:spPr>
          <a:ln/>
        </p:spPr>
      </p:sp>
      <p:sp>
        <p:nvSpPr>
          <p:cNvPr id="636931" name="Rectangle 3"/>
          <p:cNvSpPr>
            <a:spLocks noGrp="1" noChangeArrowheads="1"/>
          </p:cNvSpPr>
          <p:nvPr>
            <p:ph type="body" idx="1"/>
          </p:nvPr>
        </p:nvSpPr>
        <p:spPr/>
        <p:txBody>
          <a:bodyPr/>
          <a:lstStyle/>
          <a:p>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1090" name="Rectangle 2"/>
          <p:cNvSpPr>
            <a:spLocks noGrp="1" noRot="1" noChangeAspect="1" noChangeArrowheads="1" noTextEdit="1"/>
          </p:cNvSpPr>
          <p:nvPr>
            <p:ph type="sldImg"/>
          </p:nvPr>
        </p:nvSpPr>
        <p:spPr>
          <a:ln/>
        </p:spPr>
      </p:sp>
      <p:sp>
        <p:nvSpPr>
          <p:cNvPr id="601091" name="Rectangle 3"/>
          <p:cNvSpPr>
            <a:spLocks noGrp="1" noChangeArrowheads="1"/>
          </p:cNvSpPr>
          <p:nvPr>
            <p:ph type="body" idx="1"/>
          </p:nvPr>
        </p:nvSpPr>
        <p:spPr/>
        <p:txBody>
          <a:bodyPr/>
          <a:lstStyle/>
          <a:p>
            <a:endParaRPr lang="tr-T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7954" name="Rectangle 2"/>
          <p:cNvSpPr>
            <a:spLocks noGrp="1" noRot="1" noChangeAspect="1" noChangeArrowheads="1" noTextEdit="1"/>
          </p:cNvSpPr>
          <p:nvPr>
            <p:ph type="sldImg"/>
          </p:nvPr>
        </p:nvSpPr>
        <p:spPr>
          <a:ln/>
        </p:spPr>
      </p:sp>
      <p:sp>
        <p:nvSpPr>
          <p:cNvPr id="637955" name="Rectangle 3"/>
          <p:cNvSpPr>
            <a:spLocks noGrp="1" noChangeArrowheads="1"/>
          </p:cNvSpPr>
          <p:nvPr>
            <p:ph type="body" idx="1"/>
          </p:nvPr>
        </p:nvSpPr>
        <p:spPr/>
        <p:txBody>
          <a:bodyPr/>
          <a:lstStyle/>
          <a:p>
            <a:endParaRPr lang="tr-T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a:p>
        </p:txBody>
      </p:sp>
      <p:sp>
        <p:nvSpPr>
          <p:cNvPr id="4" name="Slide Number Placeholder 3"/>
          <p:cNvSpPr>
            <a:spLocks noGrp="1"/>
          </p:cNvSpPr>
          <p:nvPr>
            <p:ph type="sldNum" sz="quarter" idx="10"/>
          </p:nvPr>
        </p:nvSpPr>
        <p:spPr/>
        <p:txBody>
          <a:bodyPr/>
          <a:lstStyle/>
          <a:p>
            <a:pPr>
              <a:defRPr/>
            </a:pPr>
            <a:fld id="{DB072441-5826-4DC4-B2ED-458E0A7738B7}"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8978" name="Rectangle 2"/>
          <p:cNvSpPr>
            <a:spLocks noGrp="1" noRot="1" noChangeAspect="1" noChangeArrowheads="1" noTextEdit="1"/>
          </p:cNvSpPr>
          <p:nvPr>
            <p:ph type="sldImg"/>
          </p:nvPr>
        </p:nvSpPr>
        <p:spPr>
          <a:ln/>
        </p:spPr>
      </p:sp>
      <p:sp>
        <p:nvSpPr>
          <p:cNvPr id="638979" name="Rectangle 3"/>
          <p:cNvSpPr>
            <a:spLocks noGrp="1" noChangeArrowheads="1"/>
          </p:cNvSpPr>
          <p:nvPr>
            <p:ph type="body" idx="1"/>
          </p:nvPr>
        </p:nvSpPr>
        <p:spPr/>
        <p:txBody>
          <a:bodyPr/>
          <a:lstStyle/>
          <a:p>
            <a:endParaRPr lang="tr-T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a:p>
        </p:txBody>
      </p:sp>
      <p:sp>
        <p:nvSpPr>
          <p:cNvPr id="4" name="Slide Number Placeholder 3"/>
          <p:cNvSpPr>
            <a:spLocks noGrp="1"/>
          </p:cNvSpPr>
          <p:nvPr>
            <p:ph type="sldNum" sz="quarter" idx="10"/>
          </p:nvPr>
        </p:nvSpPr>
        <p:spPr/>
        <p:txBody>
          <a:bodyPr/>
          <a:lstStyle/>
          <a:p>
            <a:pPr>
              <a:defRPr/>
            </a:pPr>
            <a:fld id="{DB072441-5826-4DC4-B2ED-458E0A7738B7}" type="slidenum">
              <a:rPr lang="en-US" smtClean="0"/>
              <a:pPr>
                <a:defRPr/>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0002" name="Rectangle 2"/>
          <p:cNvSpPr>
            <a:spLocks noGrp="1" noRot="1" noChangeAspect="1" noChangeArrowheads="1" noTextEdit="1"/>
          </p:cNvSpPr>
          <p:nvPr>
            <p:ph type="sldImg"/>
          </p:nvPr>
        </p:nvSpPr>
        <p:spPr>
          <a:ln/>
        </p:spPr>
      </p:sp>
      <p:sp>
        <p:nvSpPr>
          <p:cNvPr id="640003" name="Rectangle 3"/>
          <p:cNvSpPr>
            <a:spLocks noGrp="1" noChangeArrowheads="1"/>
          </p:cNvSpPr>
          <p:nvPr>
            <p:ph type="body" idx="1"/>
          </p:nvPr>
        </p:nvSpPr>
        <p:spPr/>
        <p:txBody>
          <a:bodyPr/>
          <a:lstStyle/>
          <a:p>
            <a:endParaRPr lang="tr-T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a:p>
        </p:txBody>
      </p:sp>
      <p:sp>
        <p:nvSpPr>
          <p:cNvPr id="4" name="Slide Number Placeholder 3"/>
          <p:cNvSpPr>
            <a:spLocks noGrp="1"/>
          </p:cNvSpPr>
          <p:nvPr>
            <p:ph type="sldNum" sz="quarter" idx="10"/>
          </p:nvPr>
        </p:nvSpPr>
        <p:spPr/>
        <p:txBody>
          <a:bodyPr/>
          <a:lstStyle/>
          <a:p>
            <a:pPr>
              <a:defRPr/>
            </a:pPr>
            <a:fld id="{DB072441-5826-4DC4-B2ED-458E0A7738B7}" type="slidenum">
              <a:rPr lang="en-US" smtClean="0"/>
              <a:pPr>
                <a:defRPr/>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1026" name="Rectangle 2"/>
          <p:cNvSpPr>
            <a:spLocks noGrp="1" noRot="1" noChangeAspect="1" noChangeArrowheads="1" noTextEdit="1"/>
          </p:cNvSpPr>
          <p:nvPr>
            <p:ph type="sldImg"/>
          </p:nvPr>
        </p:nvSpPr>
        <p:spPr>
          <a:ln/>
        </p:spPr>
      </p:sp>
      <p:sp>
        <p:nvSpPr>
          <p:cNvPr id="641027" name="Rectangle 3"/>
          <p:cNvSpPr>
            <a:spLocks noGrp="1" noChangeArrowheads="1"/>
          </p:cNvSpPr>
          <p:nvPr>
            <p:ph type="body" idx="1"/>
          </p:nvPr>
        </p:nvSpPr>
        <p:spPr/>
        <p:txBody>
          <a:bodyPr/>
          <a:lstStyle/>
          <a:p>
            <a:endParaRPr lang="tr-T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2050" name="Rectangle 2"/>
          <p:cNvSpPr>
            <a:spLocks noGrp="1" noRot="1" noChangeAspect="1" noChangeArrowheads="1" noTextEdit="1"/>
          </p:cNvSpPr>
          <p:nvPr>
            <p:ph type="sldImg"/>
          </p:nvPr>
        </p:nvSpPr>
        <p:spPr>
          <a:ln/>
        </p:spPr>
      </p:sp>
      <p:sp>
        <p:nvSpPr>
          <p:cNvPr id="642051" name="Rectangle 3"/>
          <p:cNvSpPr>
            <a:spLocks noGrp="1" noChangeArrowheads="1"/>
          </p:cNvSpPr>
          <p:nvPr>
            <p:ph type="body" idx="1"/>
          </p:nvPr>
        </p:nvSpPr>
        <p:spPr/>
        <p:txBody>
          <a:bodyPr/>
          <a:lstStyle/>
          <a:p>
            <a:endParaRPr lang="tr-T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a:p>
        </p:txBody>
      </p:sp>
      <p:sp>
        <p:nvSpPr>
          <p:cNvPr id="4" name="Slide Number Placeholder 3"/>
          <p:cNvSpPr>
            <a:spLocks noGrp="1"/>
          </p:cNvSpPr>
          <p:nvPr>
            <p:ph type="sldNum" sz="quarter" idx="10"/>
          </p:nvPr>
        </p:nvSpPr>
        <p:spPr/>
        <p:txBody>
          <a:bodyPr/>
          <a:lstStyle/>
          <a:p>
            <a:pPr>
              <a:defRPr/>
            </a:pPr>
            <a:fld id="{DB072441-5826-4DC4-B2ED-458E0A7738B7}" type="slidenum">
              <a:rPr lang="en-US" smtClean="0"/>
              <a:pPr>
                <a:defRPr/>
              </a:pPr>
              <a:t>38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1266" name="Rectangle 2"/>
          <p:cNvSpPr>
            <a:spLocks noGrp="1" noRot="1" noChangeAspect="1" noChangeArrowheads="1" noTextEdit="1"/>
          </p:cNvSpPr>
          <p:nvPr>
            <p:ph type="sldImg"/>
          </p:nvPr>
        </p:nvSpPr>
        <p:spPr>
          <a:ln/>
        </p:spPr>
      </p:sp>
      <p:sp>
        <p:nvSpPr>
          <p:cNvPr id="651267" name="Rectangle 3"/>
          <p:cNvSpPr>
            <a:spLocks noGrp="1" noChangeArrowheads="1"/>
          </p:cNvSpPr>
          <p:nvPr>
            <p:ph type="body" idx="1"/>
          </p:nvPr>
        </p:nvSpPr>
        <p:spPr/>
        <p:txBody>
          <a:bodyPr/>
          <a:lstStyle/>
          <a:p>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4098" name="Rectangle 2"/>
          <p:cNvSpPr>
            <a:spLocks noGrp="1" noRot="1" noChangeAspect="1" noChangeArrowheads="1" noTextEdit="1"/>
          </p:cNvSpPr>
          <p:nvPr>
            <p:ph type="sldImg"/>
          </p:nvPr>
        </p:nvSpPr>
        <p:spPr>
          <a:ln/>
        </p:spPr>
      </p:sp>
      <p:sp>
        <p:nvSpPr>
          <p:cNvPr id="644099" name="Rectangle 3"/>
          <p:cNvSpPr>
            <a:spLocks noGrp="1" noChangeArrowheads="1"/>
          </p:cNvSpPr>
          <p:nvPr>
            <p:ph type="body" idx="1"/>
          </p:nvPr>
        </p:nvSpPr>
        <p:spPr/>
        <p:txBody>
          <a:bodyPr/>
          <a:lstStyle/>
          <a:p>
            <a:endParaRPr lang="tr-T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a:p>
        </p:txBody>
      </p:sp>
      <p:sp>
        <p:nvSpPr>
          <p:cNvPr id="4" name="Slide Number Placeholder 3"/>
          <p:cNvSpPr>
            <a:spLocks noGrp="1"/>
          </p:cNvSpPr>
          <p:nvPr>
            <p:ph type="sldNum" sz="quarter" idx="10"/>
          </p:nvPr>
        </p:nvSpPr>
        <p:spPr/>
        <p:txBody>
          <a:bodyPr/>
          <a:lstStyle/>
          <a:p>
            <a:pPr>
              <a:defRPr/>
            </a:pPr>
            <a:fld id="{DB072441-5826-4DC4-B2ED-458E0A7738B7}"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a:p>
        </p:txBody>
      </p:sp>
      <p:sp>
        <p:nvSpPr>
          <p:cNvPr id="4" name="Slide Number Placeholder 3"/>
          <p:cNvSpPr>
            <a:spLocks noGrp="1"/>
          </p:cNvSpPr>
          <p:nvPr>
            <p:ph type="sldNum" sz="quarter" idx="10"/>
          </p:nvPr>
        </p:nvSpPr>
        <p:spPr/>
        <p:txBody>
          <a:bodyPr/>
          <a:lstStyle/>
          <a:p>
            <a:pPr>
              <a:defRPr/>
            </a:pPr>
            <a:fld id="{DB072441-5826-4DC4-B2ED-458E0A7738B7}"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a:p>
        </p:txBody>
      </p:sp>
      <p:sp>
        <p:nvSpPr>
          <p:cNvPr id="4" name="Slide Number Placeholder 3"/>
          <p:cNvSpPr>
            <a:spLocks noGrp="1"/>
          </p:cNvSpPr>
          <p:nvPr>
            <p:ph type="sldNum" sz="quarter" idx="10"/>
          </p:nvPr>
        </p:nvSpPr>
        <p:spPr/>
        <p:txBody>
          <a:bodyPr/>
          <a:lstStyle/>
          <a:p>
            <a:pPr>
              <a:defRPr/>
            </a:pPr>
            <a:fld id="{DB072441-5826-4DC4-B2ED-458E0A7738B7}"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a:p>
        </p:txBody>
      </p:sp>
      <p:sp>
        <p:nvSpPr>
          <p:cNvPr id="4" name="Slide Number Placeholder 3"/>
          <p:cNvSpPr>
            <a:spLocks noGrp="1"/>
          </p:cNvSpPr>
          <p:nvPr>
            <p:ph type="sldNum" sz="quarter" idx="10"/>
          </p:nvPr>
        </p:nvSpPr>
        <p:spPr/>
        <p:txBody>
          <a:bodyPr/>
          <a:lstStyle/>
          <a:p>
            <a:pPr>
              <a:defRPr/>
            </a:pPr>
            <a:fld id="{DB072441-5826-4DC4-B2ED-458E0A7738B7}"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23"/>
          <p:cNvSpPr>
            <a:spLocks noGrp="1" noChangeArrowheads="1"/>
          </p:cNvSpPr>
          <p:nvPr>
            <p:ph type="dt" sz="half" idx="10"/>
          </p:nvPr>
        </p:nvSpPr>
        <p:spPr>
          <a:xfrm>
            <a:off x="457200" y="6477000"/>
            <a:ext cx="4330824" cy="381000"/>
          </a:xfrm>
          <a:prstGeom prst="rect">
            <a:avLst/>
          </a:prstGeom>
          <a:ln/>
        </p:spPr>
        <p:txBody>
          <a:bodyPr/>
          <a:lstStyle>
            <a:lvl1pPr>
              <a:defRPr/>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3"/>
          <p:cNvSpPr>
            <a:spLocks noGrp="1" noChangeArrowheads="1"/>
          </p:cNvSpPr>
          <p:nvPr>
            <p:ph type="dt" sz="half" idx="10"/>
          </p:nvPr>
        </p:nvSpPr>
        <p:spPr>
          <a:xfrm>
            <a:off x="457200" y="6477000"/>
            <a:ext cx="4330824" cy="381000"/>
          </a:xfrm>
          <a:prstGeom prst="rect">
            <a:avLst/>
          </a:prstGeom>
          <a:ln/>
        </p:spPr>
        <p:txBody>
          <a:bodyPr/>
          <a:lstStyle>
            <a:lvl1pPr>
              <a:defRPr/>
            </a:lvl1pPr>
          </a:lstStyle>
          <a:p>
            <a:pPr>
              <a:defRPr/>
            </a:pPr>
            <a:endParaRPr lang="en-US"/>
          </a:p>
          <a:p>
            <a:pPr>
              <a:defRPr/>
            </a:pPr>
            <a:r>
              <a:rPr lang="tr-TR"/>
              <a:t>BBY208</a:t>
            </a:r>
            <a:r>
              <a:rPr lang="en-US"/>
              <a:t>	</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3"/>
          <p:cNvSpPr>
            <a:spLocks noGrp="1" noChangeArrowheads="1"/>
          </p:cNvSpPr>
          <p:nvPr>
            <p:ph type="dt" sz="half" idx="10"/>
          </p:nvPr>
        </p:nvSpPr>
        <p:spPr>
          <a:xfrm>
            <a:off x="457200" y="6477000"/>
            <a:ext cx="4330824" cy="381000"/>
          </a:xfrm>
          <a:prstGeom prst="rect">
            <a:avLst/>
          </a:prstGeom>
          <a:ln/>
        </p:spPr>
        <p:txBody>
          <a:bodyPr/>
          <a:lstStyle>
            <a:lvl1pPr>
              <a:defRPr/>
            </a:lvl1pPr>
          </a:lstStyle>
          <a:p>
            <a:pPr>
              <a:defRPr/>
            </a:pPr>
            <a:endParaRPr lang="en-US"/>
          </a:p>
          <a:p>
            <a:pPr>
              <a:defRPr/>
            </a:pPr>
            <a:r>
              <a:rPr lang="tr-TR"/>
              <a:t>BBY208</a:t>
            </a:r>
            <a:r>
              <a:rPr lang="en-US"/>
              <a:t>	</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0"/>
            <a:ext cx="2057400" cy="61722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0"/>
            <a:ext cx="6019800" cy="61722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3"/>
          <p:cNvSpPr>
            <a:spLocks noGrp="1" noChangeArrowheads="1"/>
          </p:cNvSpPr>
          <p:nvPr>
            <p:ph type="dt" sz="half" idx="10"/>
          </p:nvPr>
        </p:nvSpPr>
        <p:spPr>
          <a:xfrm>
            <a:off x="457200" y="6477000"/>
            <a:ext cx="4330824" cy="381000"/>
          </a:xfrm>
          <a:prstGeom prst="rect">
            <a:avLst/>
          </a:prstGeom>
          <a:ln/>
        </p:spPr>
        <p:txBody>
          <a:bodyPr/>
          <a:lstStyle>
            <a:lvl1pPr>
              <a:defRPr/>
            </a:lvl1pPr>
          </a:lstStyle>
          <a:p>
            <a:pPr>
              <a:defRPr/>
            </a:pPr>
            <a:endParaRPr lang="en-US"/>
          </a:p>
          <a:p>
            <a:pPr>
              <a:defRPr/>
            </a:pPr>
            <a:r>
              <a:rPr lang="tr-TR"/>
              <a:t>BBY208</a:t>
            </a:r>
            <a:r>
              <a:rPr lang="en-US"/>
              <a:t>	</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7772400" cy="9144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1219200"/>
            <a:ext cx="4038600" cy="49530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219200"/>
            <a:ext cx="4038600" cy="49530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3"/>
          <p:cNvSpPr>
            <a:spLocks noGrp="1" noChangeArrowheads="1"/>
          </p:cNvSpPr>
          <p:nvPr>
            <p:ph type="dt" sz="half" idx="10"/>
          </p:nvPr>
        </p:nvSpPr>
        <p:spPr>
          <a:xfrm>
            <a:off x="457200" y="6477000"/>
            <a:ext cx="4330824" cy="381000"/>
          </a:xfrm>
          <a:prstGeom prst="rect">
            <a:avLst/>
          </a:prstGeom>
          <a:ln/>
        </p:spPr>
        <p:txBody>
          <a:bodyPr/>
          <a:lstStyle>
            <a:lvl1pPr>
              <a:defRPr/>
            </a:lvl1pPr>
          </a:lstStyle>
          <a:p>
            <a:pPr>
              <a:defRPr/>
            </a:pPr>
            <a:endParaRPr lang="en-US"/>
          </a:p>
          <a:p>
            <a:pPr>
              <a:defRPr/>
            </a:pPr>
            <a:r>
              <a:rPr lang="tr-TR"/>
              <a:t>BBY208</a:t>
            </a:r>
            <a:r>
              <a:rPr lang="en-US"/>
              <a:t>	</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23"/>
          <p:cNvSpPr>
            <a:spLocks noGrp="1" noChangeArrowheads="1"/>
          </p:cNvSpPr>
          <p:nvPr>
            <p:ph type="dt" sz="half" idx="10"/>
          </p:nvPr>
        </p:nvSpPr>
        <p:spPr>
          <a:xfrm>
            <a:off x="457200" y="6477000"/>
            <a:ext cx="4330824" cy="381000"/>
          </a:xfrm>
          <a:prstGeom prst="rect">
            <a:avLst/>
          </a:prstGeom>
          <a:ln/>
        </p:spPr>
        <p:txBody>
          <a:bodyPr/>
          <a:lstStyle>
            <a:lvl1pPr>
              <a:defRPr/>
            </a:lvl1pPr>
          </a:lstStyle>
          <a:p>
            <a:pPr>
              <a:defRPr/>
            </a:pP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3"/>
          <p:cNvSpPr>
            <a:spLocks noGrp="1" noChangeArrowheads="1"/>
          </p:cNvSpPr>
          <p:nvPr>
            <p:ph type="dt" sz="half" idx="10"/>
          </p:nvPr>
        </p:nvSpPr>
        <p:spPr>
          <a:xfrm>
            <a:off x="457200" y="6477000"/>
            <a:ext cx="4330824" cy="381000"/>
          </a:xfrm>
          <a:prstGeom prst="rect">
            <a:avLst/>
          </a:prstGeom>
          <a:ln/>
        </p:spPr>
        <p:txBody>
          <a:bodyPr/>
          <a:lstStyle>
            <a:lvl1pPr>
              <a:defRPr/>
            </a:lvl1pPr>
          </a:lstStyle>
          <a:p>
            <a:pPr>
              <a:defRPr/>
            </a:pPr>
            <a:endParaRPr lang="en-US" dirty="0"/>
          </a:p>
          <a:p>
            <a:pPr>
              <a:defRPr/>
            </a:pPr>
            <a:r>
              <a:rPr lang="en-US" dirty="0"/>
              <a:t>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23"/>
          <p:cNvSpPr>
            <a:spLocks noGrp="1" noChangeArrowheads="1"/>
          </p:cNvSpPr>
          <p:nvPr>
            <p:ph type="dt" sz="half" idx="10"/>
          </p:nvPr>
        </p:nvSpPr>
        <p:spPr>
          <a:xfrm>
            <a:off x="457200" y="6477000"/>
            <a:ext cx="4330824" cy="381000"/>
          </a:xfrm>
          <a:prstGeom prst="rect">
            <a:avLst/>
          </a:prstGeom>
          <a:ln/>
        </p:spPr>
        <p:txBody>
          <a:bodyPr/>
          <a:lstStyle>
            <a:lvl1pPr>
              <a:defRPr/>
            </a:lvl1pPr>
          </a:lstStyle>
          <a:p>
            <a:pPr>
              <a:defRPr/>
            </a:pPr>
            <a:endParaRPr lang="en-US"/>
          </a:p>
          <a:p>
            <a:pPr>
              <a:defRPr/>
            </a:pPr>
            <a:r>
              <a:rPr lang="tr-TR"/>
              <a:t>BBY208</a:t>
            </a:r>
            <a:r>
              <a:rPr lang="en-US"/>
              <a:t>	</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219200"/>
            <a:ext cx="40386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219200"/>
            <a:ext cx="40386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3"/>
          <p:cNvSpPr>
            <a:spLocks noGrp="1" noChangeArrowheads="1"/>
          </p:cNvSpPr>
          <p:nvPr>
            <p:ph type="dt" sz="half" idx="10"/>
          </p:nvPr>
        </p:nvSpPr>
        <p:spPr>
          <a:xfrm>
            <a:off x="457200" y="6477000"/>
            <a:ext cx="4330824" cy="381000"/>
          </a:xfrm>
          <a:prstGeom prst="rect">
            <a:avLst/>
          </a:prstGeom>
          <a:ln/>
        </p:spPr>
        <p:txBody>
          <a:bodyPr/>
          <a:lstStyle>
            <a:lvl1pPr>
              <a:defRPr/>
            </a:lvl1pPr>
          </a:lstStyle>
          <a:p>
            <a:pPr>
              <a:defRPr/>
            </a:pPr>
            <a:endParaRPr lang="en-US" dirty="0"/>
          </a:p>
          <a:p>
            <a:pPr>
              <a:defRPr/>
            </a:pPr>
            <a:r>
              <a:rPr lang="en-US" dirty="0"/>
              <a:t>	</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23"/>
          <p:cNvSpPr>
            <a:spLocks noGrp="1" noChangeArrowheads="1"/>
          </p:cNvSpPr>
          <p:nvPr>
            <p:ph type="dt" sz="half" idx="10"/>
          </p:nvPr>
        </p:nvSpPr>
        <p:spPr>
          <a:xfrm>
            <a:off x="457200" y="6477000"/>
            <a:ext cx="4330824" cy="381000"/>
          </a:xfrm>
          <a:prstGeom prst="rect">
            <a:avLst/>
          </a:prstGeom>
          <a:ln/>
        </p:spPr>
        <p:txBody>
          <a:bodyPr/>
          <a:lstStyle>
            <a:lvl1pPr>
              <a:defRPr/>
            </a:lvl1pPr>
          </a:lstStyle>
          <a:p>
            <a:pPr>
              <a:defRPr/>
            </a:pPr>
            <a:endParaRPr lang="en-US"/>
          </a:p>
          <a:p>
            <a:pPr>
              <a:defRPr/>
            </a:pPr>
            <a:r>
              <a:rPr lang="tr-TR"/>
              <a:t>BBY208</a:t>
            </a:r>
            <a:r>
              <a:rPr lang="en-US"/>
              <a:t>	</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23"/>
          <p:cNvSpPr>
            <a:spLocks noGrp="1" noChangeArrowheads="1"/>
          </p:cNvSpPr>
          <p:nvPr>
            <p:ph type="dt" sz="half" idx="10"/>
          </p:nvPr>
        </p:nvSpPr>
        <p:spPr>
          <a:xfrm>
            <a:off x="457200" y="6477000"/>
            <a:ext cx="4330824" cy="381000"/>
          </a:xfrm>
          <a:prstGeom prst="rect">
            <a:avLst/>
          </a:prstGeom>
          <a:ln/>
        </p:spPr>
        <p:txBody>
          <a:bodyPr/>
          <a:lstStyle>
            <a:lvl1pPr>
              <a:defRPr/>
            </a:lvl1pPr>
          </a:lstStyle>
          <a:p>
            <a:pPr>
              <a:defRPr/>
            </a:pPr>
            <a:endParaRPr lang="en-US"/>
          </a:p>
          <a:p>
            <a:pPr>
              <a:defRPr/>
            </a:pPr>
            <a:r>
              <a:rPr lang="tr-TR"/>
              <a:t>BBY208</a:t>
            </a:r>
            <a:r>
              <a:rPr lang="en-US"/>
              <a:t>	</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23"/>
          <p:cNvSpPr>
            <a:spLocks noGrp="1" noChangeArrowheads="1"/>
          </p:cNvSpPr>
          <p:nvPr>
            <p:ph type="dt" sz="half" idx="10"/>
          </p:nvPr>
        </p:nvSpPr>
        <p:spPr>
          <a:xfrm>
            <a:off x="457200" y="6477000"/>
            <a:ext cx="4330824" cy="381000"/>
          </a:xfrm>
          <a:prstGeom prst="rect">
            <a:avLst/>
          </a:prstGeom>
          <a:ln/>
        </p:spPr>
        <p:txBody>
          <a:bodyPr/>
          <a:lstStyle>
            <a:lvl1pPr>
              <a:defRPr/>
            </a:lvl1pPr>
          </a:lstStyle>
          <a:p>
            <a:pPr>
              <a:defRPr/>
            </a:pPr>
            <a:endParaRPr lang="en-US"/>
          </a:p>
          <a:p>
            <a:pPr>
              <a:defRPr/>
            </a:pPr>
            <a:r>
              <a:rPr lang="tr-TR"/>
              <a:t>BBY208</a:t>
            </a:r>
            <a:r>
              <a:rPr lang="en-US"/>
              <a:t>	</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3"/>
          <p:cNvSpPr>
            <a:spLocks noGrp="1" noChangeArrowheads="1"/>
          </p:cNvSpPr>
          <p:nvPr>
            <p:ph type="dt" sz="half" idx="10"/>
          </p:nvPr>
        </p:nvSpPr>
        <p:spPr>
          <a:xfrm>
            <a:off x="457200" y="6477000"/>
            <a:ext cx="4330824" cy="381000"/>
          </a:xfrm>
          <a:prstGeom prst="rect">
            <a:avLst/>
          </a:prstGeom>
          <a:ln/>
        </p:spPr>
        <p:txBody>
          <a:bodyPr/>
          <a:lstStyle>
            <a:lvl1pPr>
              <a:defRPr/>
            </a:lvl1pPr>
          </a:lstStyle>
          <a:p>
            <a:pPr>
              <a:defRPr/>
            </a:pPr>
            <a:endParaRPr lang="en-US"/>
          </a:p>
          <a:p>
            <a:pPr>
              <a:defRPr/>
            </a:pPr>
            <a:r>
              <a:rPr lang="tr-TR"/>
              <a:t>BBY208</a:t>
            </a:r>
            <a:r>
              <a:rPr lang="en-US"/>
              <a:t>	</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 name="Rectangle 20"/>
          <p:cNvSpPr>
            <a:spLocks noChangeArrowheads="1"/>
          </p:cNvSpPr>
          <p:nvPr userDrawn="1"/>
        </p:nvSpPr>
        <p:spPr bwMode="auto">
          <a:xfrm>
            <a:off x="0" y="0"/>
            <a:ext cx="9144000" cy="914400"/>
          </a:xfrm>
          <a:prstGeom prst="rect">
            <a:avLst/>
          </a:prstGeom>
          <a:solidFill>
            <a:schemeClr val="accent1"/>
          </a:solidFill>
          <a:ln w="9525">
            <a:noFill/>
            <a:miter lim="800000"/>
            <a:headEnd/>
            <a:tailEnd/>
          </a:ln>
          <a:effectLst/>
        </p:spPr>
        <p:txBody>
          <a:bodyPr wrap="none" anchor="ctr"/>
          <a:lstStyle/>
          <a:p>
            <a:pPr>
              <a:defRPr/>
            </a:pPr>
            <a:endParaRPr lang="tr-TR"/>
          </a:p>
        </p:txBody>
      </p:sp>
      <p:sp>
        <p:nvSpPr>
          <p:cNvPr id="1046" name="Rectangle 22"/>
          <p:cNvSpPr>
            <a:spLocks noChangeArrowheads="1"/>
          </p:cNvSpPr>
          <p:nvPr userDrawn="1"/>
        </p:nvSpPr>
        <p:spPr bwMode="auto">
          <a:xfrm>
            <a:off x="0" y="6477000"/>
            <a:ext cx="9144000" cy="381000"/>
          </a:xfrm>
          <a:prstGeom prst="rect">
            <a:avLst/>
          </a:prstGeom>
          <a:solidFill>
            <a:schemeClr val="accent1"/>
          </a:solidFill>
          <a:ln w="9525">
            <a:noFill/>
            <a:miter lim="800000"/>
            <a:headEnd/>
            <a:tailEnd/>
          </a:ln>
          <a:effectLst/>
        </p:spPr>
        <p:txBody>
          <a:bodyPr wrap="none" anchor="ctr"/>
          <a:lstStyle/>
          <a:p>
            <a:pPr>
              <a:defRPr/>
            </a:pPr>
            <a:endParaRPr lang="tr-TR"/>
          </a:p>
        </p:txBody>
      </p:sp>
      <p:sp>
        <p:nvSpPr>
          <p:cNvPr id="1028" name="Rectangle 2"/>
          <p:cNvSpPr>
            <a:spLocks noGrp="1" noChangeArrowheads="1"/>
          </p:cNvSpPr>
          <p:nvPr>
            <p:ph type="title"/>
          </p:nvPr>
        </p:nvSpPr>
        <p:spPr bwMode="auto">
          <a:xfrm>
            <a:off x="899592" y="0"/>
            <a:ext cx="7330008"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Titles Can Be Long</a:t>
            </a:r>
          </a:p>
        </p:txBody>
      </p:sp>
      <p:sp>
        <p:nvSpPr>
          <p:cNvPr id="1029" name="Rectangle 3"/>
          <p:cNvSpPr>
            <a:spLocks noGrp="1" noChangeArrowheads="1"/>
          </p:cNvSpPr>
          <p:nvPr>
            <p:ph type="body" idx="1"/>
          </p:nvPr>
        </p:nvSpPr>
        <p:spPr bwMode="auto">
          <a:xfrm>
            <a:off x="457200" y="1219200"/>
            <a:ext cx="8229600" cy="4953000"/>
          </a:xfrm>
          <a:prstGeom prst="rect">
            <a:avLst/>
          </a:prstGeom>
          <a:noFill/>
          <a:ln w="9525">
            <a:noFill/>
            <a:miter lim="800000"/>
            <a:headEnd/>
            <a:tailEnd/>
          </a:ln>
        </p:spPr>
        <p:txBody>
          <a:bodyPr vert="horz" wrap="square" lIns="91440" tIns="45720" rIns="91440" bIns="0" numCol="1" anchor="t" anchorCtr="0" compatLnSpc="1">
            <a:prstTxWarp prst="textNoShape">
              <a:avLst/>
            </a:prstTxWarp>
          </a:bodyPr>
          <a:lstStyle/>
          <a:p>
            <a:pPr lvl="0"/>
            <a:r>
              <a:rPr lang="en-US" dirty="0" smtClean="0"/>
              <a:t>This the Top Level of the Slide Text</a:t>
            </a:r>
          </a:p>
          <a:p>
            <a:pPr lvl="1"/>
            <a:r>
              <a:rPr lang="en-US" dirty="0" smtClean="0"/>
              <a:t>This Is the Second Level of the Slide Text</a:t>
            </a:r>
          </a:p>
          <a:p>
            <a:pPr lvl="2"/>
            <a:r>
              <a:rPr lang="en-US" dirty="0" smtClean="0"/>
              <a:t>Third level</a:t>
            </a:r>
          </a:p>
          <a:p>
            <a:pPr lvl="3"/>
            <a:r>
              <a:rPr lang="en-US" dirty="0" smtClean="0"/>
              <a:t>Fourth level</a:t>
            </a:r>
          </a:p>
          <a:p>
            <a:pPr lvl="4"/>
            <a:r>
              <a:rPr lang="en-US" dirty="0" smtClean="0"/>
              <a:t>Fifth level</a:t>
            </a:r>
          </a:p>
        </p:txBody>
      </p:sp>
      <p:sp>
        <p:nvSpPr>
          <p:cNvPr id="1043" name="Rectangle 19"/>
          <p:cNvSpPr>
            <a:spLocks noChangeArrowheads="1"/>
          </p:cNvSpPr>
          <p:nvPr/>
        </p:nvSpPr>
        <p:spPr bwMode="auto">
          <a:xfrm>
            <a:off x="6781800" y="6477000"/>
            <a:ext cx="1905000" cy="381000"/>
          </a:xfrm>
          <a:prstGeom prst="rect">
            <a:avLst/>
          </a:prstGeom>
          <a:noFill/>
          <a:ln w="9525">
            <a:noFill/>
            <a:miter lim="800000"/>
            <a:headEnd/>
            <a:tailEnd/>
          </a:ln>
          <a:effectLst/>
        </p:spPr>
        <p:txBody>
          <a:bodyPr rIns="0" anchor="ctr"/>
          <a:lstStyle/>
          <a:p>
            <a:pPr algn="l">
              <a:defRPr/>
            </a:pPr>
            <a:endParaRPr lang="en-US" sz="1000" b="1">
              <a:solidFill>
                <a:srgbClr val="FFFFFF"/>
              </a:solidFill>
              <a:latin typeface="Futura Md BT" pitchFamily="34" charset="0"/>
            </a:endParaRPr>
          </a:p>
          <a:p>
            <a:pPr algn="r">
              <a:defRPr/>
            </a:pPr>
            <a:endParaRPr lang="en-US" sz="1000" b="1">
              <a:solidFill>
                <a:srgbClr val="FFFFFF"/>
              </a:solidFill>
              <a:latin typeface="Futura Md BT" pitchFamily="34" charset="0"/>
            </a:endParaRPr>
          </a:p>
        </p:txBody>
      </p:sp>
      <p:sp>
        <p:nvSpPr>
          <p:cNvPr id="1048" name="Rectangle 24"/>
          <p:cNvSpPr>
            <a:spLocks noChangeArrowheads="1"/>
          </p:cNvSpPr>
          <p:nvPr userDrawn="1"/>
        </p:nvSpPr>
        <p:spPr bwMode="auto">
          <a:xfrm>
            <a:off x="8100392" y="6477000"/>
            <a:ext cx="504056" cy="381000"/>
          </a:xfrm>
          <a:prstGeom prst="rect">
            <a:avLst/>
          </a:prstGeom>
          <a:noFill/>
          <a:ln w="9525">
            <a:noFill/>
            <a:miter lim="800000"/>
            <a:headEnd/>
            <a:tailEnd/>
          </a:ln>
          <a:effectLst/>
        </p:spPr>
        <p:txBody>
          <a:bodyPr rIns="0" anchor="ctr"/>
          <a:lstStyle/>
          <a:p>
            <a:pPr algn="r">
              <a:defRPr/>
            </a:pPr>
            <a:fld id="{11B2A192-C7D8-4BC0-B6D8-2D7341411D18}" type="slidenum">
              <a:rPr lang="en-US" sz="1000" b="1" smtClean="0">
                <a:solidFill>
                  <a:srgbClr val="FFFFFF"/>
                </a:solidFill>
                <a:latin typeface="Futura Md BT" pitchFamily="34" charset="0"/>
              </a:rPr>
              <a:pPr algn="r">
                <a:defRPr/>
              </a:pPr>
              <a:t>‹#›</a:t>
            </a:fld>
            <a:endParaRPr lang="en-US" sz="1000" b="1" dirty="0">
              <a:solidFill>
                <a:srgbClr val="FFFFFF"/>
              </a:solidFill>
              <a:latin typeface="Futura Md BT" pitchFamily="34" charset="0"/>
            </a:endParaRPr>
          </a:p>
        </p:txBody>
      </p:sp>
      <p:sp>
        <p:nvSpPr>
          <p:cNvPr id="14" name="Rectangle 24"/>
          <p:cNvSpPr>
            <a:spLocks noChangeArrowheads="1"/>
          </p:cNvSpPr>
          <p:nvPr userDrawn="1"/>
        </p:nvSpPr>
        <p:spPr bwMode="auto">
          <a:xfrm>
            <a:off x="179512" y="6477000"/>
            <a:ext cx="2808312" cy="381000"/>
          </a:xfrm>
          <a:prstGeom prst="rect">
            <a:avLst/>
          </a:prstGeom>
          <a:noFill/>
          <a:ln w="9525">
            <a:noFill/>
            <a:miter lim="800000"/>
            <a:headEnd/>
            <a:tailEnd/>
          </a:ln>
          <a:effectLst/>
        </p:spPr>
        <p:txBody>
          <a:bodyPr rIns="0" anchor="ctr"/>
          <a:lstStyle/>
          <a:p>
            <a:pPr algn="l">
              <a:defRPr/>
            </a:pPr>
            <a:r>
              <a:rPr lang="tr-TR" sz="1000" b="1" dirty="0" smtClean="0">
                <a:solidFill>
                  <a:srgbClr val="FFFFFF"/>
                </a:solidFill>
                <a:latin typeface="Futura Md BT" pitchFamily="34" charset="0"/>
              </a:rPr>
              <a:t>Sosyal</a:t>
            </a:r>
            <a:r>
              <a:rPr lang="tr-TR" sz="1000" b="1" baseline="0" dirty="0" smtClean="0">
                <a:solidFill>
                  <a:srgbClr val="FFFFFF"/>
                </a:solidFill>
                <a:latin typeface="Futura Md BT" pitchFamily="34" charset="0"/>
              </a:rPr>
              <a:t> Bilimlerde Araştırma Yöntemleri </a:t>
            </a:r>
            <a:endParaRPr lang="en-US" sz="1000" b="1" dirty="0">
              <a:solidFill>
                <a:srgbClr val="FFFFFF"/>
              </a:solidFill>
              <a:latin typeface="Futura Md BT" pitchFamily="34" charset="0"/>
            </a:endParaRPr>
          </a:p>
        </p:txBody>
      </p:sp>
      <p:pic>
        <p:nvPicPr>
          <p:cNvPr id="15" name="14 Resim" descr="cc-by-nc-sa.jpg"/>
          <p:cNvPicPr>
            <a:picLocks noChangeAspect="1"/>
          </p:cNvPicPr>
          <p:nvPr userDrawn="1"/>
        </p:nvPicPr>
        <p:blipFill>
          <a:blip r:embed="rId15" cstate="print"/>
          <a:stretch>
            <a:fillRect/>
          </a:stretch>
        </p:blipFill>
        <p:spPr>
          <a:xfrm>
            <a:off x="6228184" y="6525344"/>
            <a:ext cx="748676" cy="258165"/>
          </a:xfrm>
          <a:prstGeom prst="rect">
            <a:avLst/>
          </a:prstGeom>
        </p:spPr>
      </p:pic>
      <p:sp>
        <p:nvSpPr>
          <p:cNvPr id="16" name="Rectangle 24"/>
          <p:cNvSpPr>
            <a:spLocks noChangeArrowheads="1"/>
          </p:cNvSpPr>
          <p:nvPr userDrawn="1"/>
        </p:nvSpPr>
        <p:spPr bwMode="auto">
          <a:xfrm>
            <a:off x="3491880" y="6477000"/>
            <a:ext cx="1440160" cy="381000"/>
          </a:xfrm>
          <a:prstGeom prst="rect">
            <a:avLst/>
          </a:prstGeom>
          <a:noFill/>
          <a:ln w="9525">
            <a:noFill/>
            <a:miter lim="800000"/>
            <a:headEnd/>
            <a:tailEnd/>
          </a:ln>
          <a:effectLst/>
        </p:spPr>
        <p:txBody>
          <a:bodyPr rIns="0" anchor="ctr"/>
          <a:lstStyle/>
          <a:p>
            <a:pPr algn="l">
              <a:defRPr/>
            </a:pPr>
            <a:r>
              <a:rPr lang="tr-TR" sz="1000" b="1" dirty="0" smtClean="0">
                <a:solidFill>
                  <a:srgbClr val="FFFFFF"/>
                </a:solidFill>
                <a:latin typeface="Futura Md BT" pitchFamily="34" charset="0"/>
              </a:rPr>
              <a:t>www.</a:t>
            </a:r>
            <a:r>
              <a:rPr lang="tr-TR" sz="1000" b="1" dirty="0" err="1" smtClean="0">
                <a:solidFill>
                  <a:srgbClr val="FFFFFF"/>
                </a:solidFill>
                <a:latin typeface="Futura Md BT" pitchFamily="34" charset="0"/>
              </a:rPr>
              <a:t>acikders</a:t>
            </a:r>
            <a:r>
              <a:rPr lang="tr-TR" sz="1000" b="1" dirty="0" smtClean="0">
                <a:solidFill>
                  <a:srgbClr val="FFFFFF"/>
                </a:solidFill>
                <a:latin typeface="Futura Md BT" pitchFamily="34" charset="0"/>
              </a:rPr>
              <a:t>.</a:t>
            </a:r>
            <a:r>
              <a:rPr lang="tr-TR" sz="1000" b="1" dirty="0" err="1" smtClean="0">
                <a:solidFill>
                  <a:srgbClr val="FFFFFF"/>
                </a:solidFill>
                <a:latin typeface="Futura Md BT" pitchFamily="34" charset="0"/>
              </a:rPr>
              <a:t>org.tr</a:t>
            </a:r>
            <a:r>
              <a:rPr lang="tr-TR" sz="1000" b="1" baseline="0" dirty="0" smtClean="0">
                <a:solidFill>
                  <a:srgbClr val="FFFFFF"/>
                </a:solidFill>
                <a:latin typeface="Futura Md BT" pitchFamily="34" charset="0"/>
              </a:rPr>
              <a:t> </a:t>
            </a:r>
            <a:endParaRPr lang="en-US" sz="1000" b="1" dirty="0">
              <a:solidFill>
                <a:srgbClr val="FFFFFF"/>
              </a:solidFill>
              <a:latin typeface="Futura Md BT" pitchFamily="34" charset="0"/>
            </a:endParaRPr>
          </a:p>
        </p:txBody>
      </p:sp>
    </p:spTree>
  </p:cSld>
  <p:clrMap bg1="lt1" tx1="dk1" bg2="lt2" tx2="dk2" accent1="accent1" accent2="accent2" accent3="accent3" accent4="accent4" accent5="accent5" accent6="accent6" hlink="hlink" folHlink="folHlink"/>
  <p:sldLayoutIdLst>
    <p:sldLayoutId id="2147483662"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sldNum="0" hdr="0" ftr="0"/>
  <p:txStyles>
    <p:titleStyle>
      <a:lvl1pPr algn="l" rtl="0" eaLnBrk="0" fontAlgn="base" hangingPunct="0">
        <a:spcBef>
          <a:spcPct val="0"/>
        </a:spcBef>
        <a:spcAft>
          <a:spcPct val="0"/>
        </a:spcAft>
        <a:defRPr sz="4000">
          <a:solidFill>
            <a:srgbClr val="FFFFFF"/>
          </a:solidFill>
          <a:latin typeface="+mj-lt"/>
          <a:ea typeface="+mj-ea"/>
          <a:cs typeface="+mj-cs"/>
        </a:defRPr>
      </a:lvl1pPr>
      <a:lvl2pPr algn="l" rtl="0" eaLnBrk="0" fontAlgn="base" hangingPunct="0">
        <a:spcBef>
          <a:spcPct val="0"/>
        </a:spcBef>
        <a:spcAft>
          <a:spcPct val="0"/>
        </a:spcAft>
        <a:defRPr sz="4000">
          <a:solidFill>
            <a:srgbClr val="FFFFFF"/>
          </a:solidFill>
          <a:latin typeface="Futura Md BT" pitchFamily="34" charset="0"/>
        </a:defRPr>
      </a:lvl2pPr>
      <a:lvl3pPr algn="l" rtl="0" eaLnBrk="0" fontAlgn="base" hangingPunct="0">
        <a:spcBef>
          <a:spcPct val="0"/>
        </a:spcBef>
        <a:spcAft>
          <a:spcPct val="0"/>
        </a:spcAft>
        <a:defRPr sz="4000">
          <a:solidFill>
            <a:srgbClr val="FFFFFF"/>
          </a:solidFill>
          <a:latin typeface="Futura Md BT" pitchFamily="34" charset="0"/>
        </a:defRPr>
      </a:lvl3pPr>
      <a:lvl4pPr algn="l" rtl="0" eaLnBrk="0" fontAlgn="base" hangingPunct="0">
        <a:spcBef>
          <a:spcPct val="0"/>
        </a:spcBef>
        <a:spcAft>
          <a:spcPct val="0"/>
        </a:spcAft>
        <a:defRPr sz="4000">
          <a:solidFill>
            <a:srgbClr val="FFFFFF"/>
          </a:solidFill>
          <a:latin typeface="Futura Md BT" pitchFamily="34" charset="0"/>
        </a:defRPr>
      </a:lvl4pPr>
      <a:lvl5pPr algn="l" rtl="0" eaLnBrk="0" fontAlgn="base" hangingPunct="0">
        <a:spcBef>
          <a:spcPct val="0"/>
        </a:spcBef>
        <a:spcAft>
          <a:spcPct val="0"/>
        </a:spcAft>
        <a:defRPr sz="4000">
          <a:solidFill>
            <a:srgbClr val="FFFFFF"/>
          </a:solidFill>
          <a:latin typeface="Futura Md BT" pitchFamily="34" charset="0"/>
        </a:defRPr>
      </a:lvl5pPr>
      <a:lvl6pPr marL="457200" algn="l" rtl="0" fontAlgn="base">
        <a:spcBef>
          <a:spcPct val="0"/>
        </a:spcBef>
        <a:spcAft>
          <a:spcPct val="0"/>
        </a:spcAft>
        <a:defRPr sz="4000">
          <a:solidFill>
            <a:srgbClr val="FFFFFF"/>
          </a:solidFill>
          <a:latin typeface="Futura Md BT" pitchFamily="34" charset="0"/>
        </a:defRPr>
      </a:lvl6pPr>
      <a:lvl7pPr marL="914400" algn="l" rtl="0" fontAlgn="base">
        <a:spcBef>
          <a:spcPct val="0"/>
        </a:spcBef>
        <a:spcAft>
          <a:spcPct val="0"/>
        </a:spcAft>
        <a:defRPr sz="4000">
          <a:solidFill>
            <a:srgbClr val="FFFFFF"/>
          </a:solidFill>
          <a:latin typeface="Futura Md BT" pitchFamily="34" charset="0"/>
        </a:defRPr>
      </a:lvl7pPr>
      <a:lvl8pPr marL="1371600" algn="l" rtl="0" fontAlgn="base">
        <a:spcBef>
          <a:spcPct val="0"/>
        </a:spcBef>
        <a:spcAft>
          <a:spcPct val="0"/>
        </a:spcAft>
        <a:defRPr sz="4000">
          <a:solidFill>
            <a:srgbClr val="FFFFFF"/>
          </a:solidFill>
          <a:latin typeface="Futura Md BT" pitchFamily="34" charset="0"/>
        </a:defRPr>
      </a:lvl8pPr>
      <a:lvl9pPr marL="1828800" algn="l" rtl="0" fontAlgn="base">
        <a:spcBef>
          <a:spcPct val="0"/>
        </a:spcBef>
        <a:spcAft>
          <a:spcPct val="0"/>
        </a:spcAft>
        <a:defRPr sz="4000">
          <a:solidFill>
            <a:srgbClr val="FFFFFF"/>
          </a:solidFill>
          <a:latin typeface="Futura Md BT"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ims.berkeley.edu/courses/is296a-4/s06/" TargetMode="External"/><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ctrTitle"/>
          </p:nvPr>
        </p:nvSpPr>
        <p:spPr>
          <a:xfrm>
            <a:off x="683568" y="1268760"/>
            <a:ext cx="7773988" cy="2376488"/>
          </a:xfrm>
        </p:spPr>
        <p:txBody>
          <a:bodyPr/>
          <a:lstStyle/>
          <a:p>
            <a:pPr algn="ctr" eaLnBrk="1" hangingPunct="1"/>
            <a:r>
              <a:rPr lang="tr-TR" dirty="0" smtClean="0">
                <a:solidFill>
                  <a:schemeClr val="tx1"/>
                </a:solidFill>
              </a:rPr>
              <a:t>Sosyal Bilimlerde Araştırma Yöntemleri</a:t>
            </a:r>
            <a:endParaRPr lang="en-US" dirty="0" smtClean="0">
              <a:solidFill>
                <a:schemeClr val="tx1"/>
              </a:solidFill>
            </a:endParaRPr>
          </a:p>
        </p:txBody>
      </p:sp>
      <p:sp>
        <p:nvSpPr>
          <p:cNvPr id="2052" name="Rectangle 6"/>
          <p:cNvSpPr>
            <a:spLocks noGrp="1" noChangeArrowheads="1"/>
          </p:cNvSpPr>
          <p:nvPr>
            <p:ph type="subTitle" idx="1"/>
          </p:nvPr>
        </p:nvSpPr>
        <p:spPr>
          <a:xfrm>
            <a:off x="395536" y="4149080"/>
            <a:ext cx="8424863" cy="864096"/>
          </a:xfrm>
          <a:noFill/>
        </p:spPr>
        <p:txBody>
          <a:bodyPr/>
          <a:lstStyle/>
          <a:p>
            <a:pPr eaLnBrk="1" hangingPunct="1">
              <a:lnSpc>
                <a:spcPct val="80000"/>
              </a:lnSpc>
            </a:pPr>
            <a:r>
              <a:rPr lang="tr-TR" sz="2800" dirty="0" smtClean="0"/>
              <a:t>TÜBA Ulusal Açık Ders Malzemesi</a:t>
            </a:r>
          </a:p>
          <a:p>
            <a:pPr eaLnBrk="1" hangingPunct="1">
              <a:lnSpc>
                <a:spcPct val="80000"/>
              </a:lnSpc>
            </a:pPr>
            <a:endParaRPr lang="tr-TR" sz="2400" dirty="0" smtClean="0"/>
          </a:p>
        </p:txBody>
      </p:sp>
      <p:pic>
        <p:nvPicPr>
          <p:cNvPr id="6" name="5 Resim" descr="tuba-logosu-2.jpg"/>
          <p:cNvPicPr>
            <a:picLocks noChangeAspect="1"/>
          </p:cNvPicPr>
          <p:nvPr/>
        </p:nvPicPr>
        <p:blipFill>
          <a:blip r:embed="rId3" cstate="print"/>
          <a:stretch>
            <a:fillRect/>
          </a:stretch>
        </p:blipFill>
        <p:spPr>
          <a:xfrm>
            <a:off x="67608" y="44624"/>
            <a:ext cx="759976" cy="792088"/>
          </a:xfrm>
          <a:prstGeom prst="rect">
            <a:avLst/>
          </a:prstGeom>
        </p:spPr>
      </p:pic>
      <p:pic>
        <p:nvPicPr>
          <p:cNvPr id="7" name="6 Resim" descr="uadmk-logosu-3.jpg"/>
          <p:cNvPicPr>
            <a:picLocks noChangeAspect="1"/>
          </p:cNvPicPr>
          <p:nvPr/>
        </p:nvPicPr>
        <p:blipFill>
          <a:blip r:embed="rId4" cstate="print"/>
          <a:stretch>
            <a:fillRect/>
          </a:stretch>
        </p:blipFill>
        <p:spPr>
          <a:xfrm>
            <a:off x="8316416" y="74712"/>
            <a:ext cx="762000" cy="7620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2770" name="Rectangle 2"/>
          <p:cNvSpPr>
            <a:spLocks noGrp="1" noChangeArrowheads="1"/>
          </p:cNvSpPr>
          <p:nvPr>
            <p:ph type="title"/>
          </p:nvPr>
        </p:nvSpPr>
        <p:spPr bwMode="auto">
          <a:xfrm>
            <a:off x="323528" y="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tr-TR" dirty="0"/>
              <a:t>Araştırma Yöntemleri</a:t>
            </a:r>
            <a:endParaRPr lang="en-US" dirty="0"/>
          </a:p>
        </p:txBody>
      </p:sp>
      <p:sp>
        <p:nvSpPr>
          <p:cNvPr id="672771"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lnSpc>
                <a:spcPct val="90000"/>
              </a:lnSpc>
            </a:pPr>
            <a:r>
              <a:rPr lang="tr-TR" sz="2800" dirty="0"/>
              <a:t>Nitel</a:t>
            </a:r>
            <a:endParaRPr lang="en-US" sz="2800" dirty="0"/>
          </a:p>
          <a:p>
            <a:pPr lvl="1">
              <a:lnSpc>
                <a:spcPct val="90000"/>
              </a:lnSpc>
            </a:pPr>
            <a:r>
              <a:rPr lang="tr-TR" sz="2000" dirty="0"/>
              <a:t>Veri toplama aracına dayanan sorular (yapısal görüşme, yapısal olmayan görüşme, günlük tutma, not tutma vd.)</a:t>
            </a:r>
            <a:endParaRPr lang="en-US" sz="2000" dirty="0"/>
          </a:p>
          <a:p>
            <a:pPr lvl="1">
              <a:lnSpc>
                <a:spcPct val="90000"/>
              </a:lnSpc>
            </a:pPr>
            <a:r>
              <a:rPr lang="tr-TR" sz="2000" dirty="0"/>
              <a:t>Nitel olarak toplanan veriler üzerinde de istatistiksel analizler yapılabilir</a:t>
            </a:r>
            <a:endParaRPr lang="en-US" sz="2000" dirty="0"/>
          </a:p>
          <a:p>
            <a:pPr>
              <a:lnSpc>
                <a:spcPct val="90000"/>
              </a:lnSpc>
            </a:pPr>
            <a:r>
              <a:rPr lang="tr-TR" sz="2800" dirty="0"/>
              <a:t>Nicel</a:t>
            </a:r>
            <a:endParaRPr lang="en-US" sz="2800" dirty="0"/>
          </a:p>
          <a:p>
            <a:pPr lvl="1">
              <a:lnSpc>
                <a:spcPct val="90000"/>
              </a:lnSpc>
            </a:pPr>
            <a:r>
              <a:rPr lang="tr-TR" sz="2000" dirty="0"/>
              <a:t>Yeni ortaya çıkan yöntemler (postayla, yüzyüze, bilgisayarla, telefonla uygulanan anketler, yapısal görüşmeler vs.) </a:t>
            </a:r>
            <a:endParaRPr lang="en-US" sz="2000" dirty="0"/>
          </a:p>
          <a:p>
            <a:pPr lvl="1">
              <a:lnSpc>
                <a:spcPct val="90000"/>
              </a:lnSpc>
            </a:pPr>
            <a:r>
              <a:rPr lang="tr-TR" sz="2000" dirty="0"/>
              <a:t>Nicel veri toplamak için kullanılan veri toplama araçlarında açık uçlu sorular da sorulabilir ve bunlara dayanarak nitel değerlendirmeler yapılabilir</a:t>
            </a:r>
            <a:endParaRPr lang="en-US" sz="2000" dirty="0"/>
          </a:p>
          <a:p>
            <a:pPr>
              <a:lnSpc>
                <a:spcPct val="90000"/>
              </a:lnSpc>
            </a:pPr>
            <a:r>
              <a:rPr lang="tr-TR" sz="2800" dirty="0"/>
              <a:t>Karma yaklaşımlar</a:t>
            </a:r>
            <a:endParaRPr lang="en-US" sz="2800" dirty="0"/>
          </a:p>
          <a:p>
            <a:pPr lvl="1">
              <a:lnSpc>
                <a:spcPct val="90000"/>
              </a:lnSpc>
            </a:pPr>
            <a:r>
              <a:rPr lang="tr-TR" sz="2000" dirty="0"/>
              <a:t>Hem nicel hem nitel yöntemler kullanılır</a:t>
            </a:r>
            <a:endParaRPr lang="en-US"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866" name="Rectangle 2"/>
          <p:cNvSpPr>
            <a:spLocks noGrp="1" noChangeArrowheads="1"/>
          </p:cNvSpPr>
          <p:nvPr>
            <p:ph type="title"/>
          </p:nvPr>
        </p:nvSpPr>
        <p:spPr bwMode="auto">
          <a:xfrm>
            <a:off x="395536" y="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tr-TR" dirty="0"/>
              <a:t>Araştırma </a:t>
            </a:r>
            <a:r>
              <a:rPr lang="tr-TR" dirty="0" err="1"/>
              <a:t>Ögeleri</a:t>
            </a:r>
            <a:r>
              <a:rPr lang="tr-TR" dirty="0"/>
              <a:t> Nelerdir?</a:t>
            </a:r>
            <a:endParaRPr lang="en-US" dirty="0"/>
          </a:p>
        </p:txBody>
      </p:sp>
      <p:sp>
        <p:nvSpPr>
          <p:cNvPr id="676867"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lnSpc>
                <a:spcPct val="90000"/>
              </a:lnSpc>
            </a:pPr>
            <a:r>
              <a:rPr lang="tr-TR" dirty="0"/>
              <a:t>Sınanabilir </a:t>
            </a:r>
            <a:r>
              <a:rPr lang="tr-TR" dirty="0" smtClean="0"/>
              <a:t>denenceler (hipotezler) </a:t>
            </a:r>
            <a:r>
              <a:rPr lang="tr-TR" dirty="0"/>
              <a:t>kurmak için ortak terminoloji kullanılması</a:t>
            </a:r>
          </a:p>
          <a:p>
            <a:pPr>
              <a:lnSpc>
                <a:spcPct val="90000"/>
              </a:lnSpc>
            </a:pPr>
            <a:r>
              <a:rPr lang="tr-TR" dirty="0"/>
              <a:t>Kuramsal ve uygulamalı araştırmalar için terimler ve terimler arasındaki ilişkiler yararlı</a:t>
            </a:r>
            <a:endParaRPr lang="en-US" dirty="0"/>
          </a:p>
          <a:p>
            <a:pPr>
              <a:lnSpc>
                <a:spcPct val="90000"/>
              </a:lnSpc>
            </a:pPr>
            <a:r>
              <a:rPr lang="tr-TR" dirty="0"/>
              <a:t>Tüm araştırmalarda geleneğe bakılmaksızın sınanabilir ifadeler kurmak ve sonuçları ölçmek için benzer kavramlar kullanılır</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7890" name="Rectangle 2"/>
          <p:cNvSpPr>
            <a:spLocks noGrp="1" noChangeArrowheads="1"/>
          </p:cNvSpPr>
          <p:nvPr>
            <p:ph type="title"/>
          </p:nvPr>
        </p:nvSpPr>
        <p:spPr bwMode="auto">
          <a:xfrm>
            <a:off x="323528" y="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tr-TR" dirty="0"/>
              <a:t>Yapılar ve Değişkenler</a:t>
            </a:r>
            <a:endParaRPr lang="en-US" dirty="0"/>
          </a:p>
        </p:txBody>
      </p:sp>
      <p:sp>
        <p:nvSpPr>
          <p:cNvPr id="677891" name="Rectangle 3"/>
          <p:cNvSpPr>
            <a:spLocks noGrp="1" noChangeArrowheads="1"/>
          </p:cNvSpPr>
          <p:nvPr>
            <p:ph type="body" idx="1"/>
          </p:nvPr>
        </p:nvSpPr>
        <p:spPr bwMode="auto">
          <a:xfrm>
            <a:off x="251520" y="1268760"/>
            <a:ext cx="8229600" cy="4525962"/>
          </a:xfrm>
          <a:noFill/>
          <a:ln>
            <a:miter lim="800000"/>
            <a:headEnd/>
            <a:tailEnd/>
          </a:ln>
        </p:spPr>
        <p:txBody>
          <a:bodyPr vert="horz" wrap="square" lIns="91440" tIns="45720" rIns="91440" bIns="45720" numCol="1" anchor="t" anchorCtr="0" compatLnSpc="1">
            <a:prstTxWarp prst="textNoShape">
              <a:avLst/>
            </a:prstTxWarp>
          </a:bodyPr>
          <a:lstStyle/>
          <a:p>
            <a:pPr>
              <a:lnSpc>
                <a:spcPct val="90000"/>
              </a:lnSpc>
            </a:pPr>
            <a:r>
              <a:rPr lang="tr-TR" dirty="0"/>
              <a:t>Yapılar (</a:t>
            </a:r>
            <a:r>
              <a:rPr lang="en-US" dirty="0"/>
              <a:t>Constructs</a:t>
            </a:r>
            <a:r>
              <a:rPr lang="tr-TR" dirty="0"/>
              <a:t>)</a:t>
            </a:r>
            <a:endParaRPr lang="en-US" dirty="0"/>
          </a:p>
          <a:p>
            <a:pPr lvl="1">
              <a:lnSpc>
                <a:spcPct val="90000"/>
              </a:lnSpc>
            </a:pPr>
            <a:r>
              <a:rPr lang="tr-TR" dirty="0"/>
              <a:t>Kavramlar (çoğu zaman karmaşık) </a:t>
            </a:r>
          </a:p>
          <a:p>
            <a:pPr lvl="1">
              <a:lnSpc>
                <a:spcPct val="90000"/>
              </a:lnSpc>
            </a:pPr>
            <a:r>
              <a:rPr lang="tr-TR" dirty="0"/>
              <a:t>Doğrudan ölçülemiyor</a:t>
            </a:r>
            <a:endParaRPr lang="en-US" dirty="0"/>
          </a:p>
          <a:p>
            <a:pPr lvl="1">
              <a:lnSpc>
                <a:spcPct val="90000"/>
              </a:lnSpc>
            </a:pPr>
            <a:r>
              <a:rPr lang="tr-TR" dirty="0"/>
              <a:t>“kuramsal değişkenler” de denmektedir</a:t>
            </a:r>
            <a:endParaRPr lang="en-US" dirty="0"/>
          </a:p>
          <a:p>
            <a:pPr>
              <a:lnSpc>
                <a:spcPct val="90000"/>
              </a:lnSpc>
            </a:pPr>
            <a:endParaRPr lang="en-US" dirty="0"/>
          </a:p>
          <a:p>
            <a:pPr>
              <a:lnSpc>
                <a:spcPct val="90000"/>
              </a:lnSpc>
            </a:pPr>
            <a:r>
              <a:rPr lang="tr-TR" dirty="0"/>
              <a:t>Değişkenler</a:t>
            </a:r>
            <a:endParaRPr lang="en-US" dirty="0"/>
          </a:p>
          <a:p>
            <a:pPr lvl="1">
              <a:lnSpc>
                <a:spcPct val="90000"/>
              </a:lnSpc>
            </a:pPr>
            <a:r>
              <a:rPr lang="tr-TR" dirty="0"/>
              <a:t>Ölçebileceğimiz şeyler</a:t>
            </a:r>
            <a:endParaRPr lang="en-US" dirty="0"/>
          </a:p>
          <a:p>
            <a:pPr lvl="1">
              <a:lnSpc>
                <a:spcPct val="90000"/>
              </a:lnSpc>
            </a:pPr>
            <a:r>
              <a:rPr lang="tr-TR" dirty="0"/>
              <a:t>Sayısal değer atayabileceğimiz somut ölçüme dayalı ifadeler</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a:grpSpLocks/>
          </p:cNvGrpSpPr>
          <p:nvPr/>
        </p:nvGrpSpPr>
        <p:grpSpPr bwMode="auto">
          <a:xfrm>
            <a:off x="457200" y="2133600"/>
            <a:ext cx="7010400" cy="3352800"/>
            <a:chOff x="288" y="1344"/>
            <a:chExt cx="4416" cy="2112"/>
          </a:xfrm>
        </p:grpSpPr>
        <p:sp>
          <p:nvSpPr>
            <p:cNvPr id="678916" name="Oval 4"/>
            <p:cNvSpPr>
              <a:spLocks noChangeArrowheads="1"/>
            </p:cNvSpPr>
            <p:nvPr/>
          </p:nvSpPr>
          <p:spPr bwMode="auto">
            <a:xfrm>
              <a:off x="657" y="1344"/>
              <a:ext cx="1542" cy="816"/>
            </a:xfrm>
            <a:prstGeom prst="ellipse">
              <a:avLst/>
            </a:prstGeom>
            <a:solidFill>
              <a:schemeClr val="accent1"/>
            </a:solidFill>
            <a:ln w="9525">
              <a:solidFill>
                <a:schemeClr val="tx1"/>
              </a:solidFill>
              <a:round/>
              <a:headEnd/>
              <a:tailEnd/>
            </a:ln>
            <a:effectLst/>
          </p:spPr>
          <p:txBody>
            <a:bodyPr wrap="none" anchor="ctr"/>
            <a:lstStyle/>
            <a:p>
              <a:pPr algn="ctr"/>
              <a:r>
                <a:rPr lang="en-US" sz="1800" dirty="0">
                  <a:solidFill>
                    <a:schemeClr val="bg1"/>
                  </a:solidFill>
                  <a:latin typeface="+mn-lt"/>
                </a:rPr>
                <a:t>So</a:t>
              </a:r>
              <a:r>
                <a:rPr lang="tr-TR" sz="1800" dirty="0" err="1">
                  <a:solidFill>
                    <a:schemeClr val="bg1"/>
                  </a:solidFill>
                  <a:latin typeface="+mn-lt"/>
                </a:rPr>
                <a:t>syo</a:t>
              </a:r>
              <a:r>
                <a:rPr lang="tr-TR" sz="1800" dirty="0">
                  <a:solidFill>
                    <a:schemeClr val="bg1"/>
                  </a:solidFill>
                  <a:latin typeface="+mn-lt"/>
                </a:rPr>
                <a:t>-ekonomik statü</a:t>
              </a:r>
              <a:endParaRPr lang="en-US" sz="1800" dirty="0">
                <a:solidFill>
                  <a:schemeClr val="bg1"/>
                </a:solidFill>
                <a:latin typeface="+mn-lt"/>
              </a:endParaRPr>
            </a:p>
          </p:txBody>
        </p:sp>
        <p:sp>
          <p:nvSpPr>
            <p:cNvPr id="678917" name="Oval 5"/>
            <p:cNvSpPr>
              <a:spLocks noChangeArrowheads="1"/>
            </p:cNvSpPr>
            <p:nvPr/>
          </p:nvSpPr>
          <p:spPr bwMode="auto">
            <a:xfrm>
              <a:off x="657" y="2640"/>
              <a:ext cx="1588" cy="816"/>
            </a:xfrm>
            <a:prstGeom prst="ellipse">
              <a:avLst/>
            </a:prstGeom>
            <a:solidFill>
              <a:schemeClr val="accent1"/>
            </a:solidFill>
            <a:ln w="9525">
              <a:solidFill>
                <a:schemeClr val="tx1"/>
              </a:solidFill>
              <a:round/>
              <a:headEnd/>
              <a:tailEnd/>
            </a:ln>
            <a:effectLst/>
          </p:spPr>
          <p:txBody>
            <a:bodyPr wrap="none" anchor="ctr"/>
            <a:lstStyle/>
            <a:p>
              <a:pPr algn="ctr"/>
              <a:r>
                <a:rPr lang="en-US" sz="1800" dirty="0">
                  <a:solidFill>
                    <a:schemeClr val="bg1"/>
                  </a:solidFill>
                  <a:latin typeface="+mn-lt"/>
                </a:rPr>
                <a:t>A</a:t>
              </a:r>
              <a:r>
                <a:rPr lang="tr-TR" sz="1800" dirty="0">
                  <a:solidFill>
                    <a:schemeClr val="bg1"/>
                  </a:solidFill>
                  <a:latin typeface="+mn-lt"/>
                </a:rPr>
                <a:t>k</a:t>
              </a:r>
              <a:r>
                <a:rPr lang="en-US" sz="1800" dirty="0" err="1">
                  <a:solidFill>
                    <a:schemeClr val="bg1"/>
                  </a:solidFill>
                  <a:latin typeface="+mn-lt"/>
                </a:rPr>
                <a:t>ademi</a:t>
              </a:r>
              <a:r>
                <a:rPr lang="tr-TR" sz="1800" dirty="0">
                  <a:solidFill>
                    <a:schemeClr val="bg1"/>
                  </a:solidFill>
                  <a:latin typeface="+mn-lt"/>
                </a:rPr>
                <a:t>k</a:t>
              </a:r>
              <a:r>
                <a:rPr lang="en-US" sz="1800" dirty="0">
                  <a:solidFill>
                    <a:schemeClr val="bg1"/>
                  </a:solidFill>
                  <a:latin typeface="+mn-lt"/>
                </a:rPr>
                <a:t> </a:t>
              </a:r>
              <a:r>
                <a:rPr lang="tr-TR" sz="1800" dirty="0">
                  <a:solidFill>
                    <a:schemeClr val="bg1"/>
                  </a:solidFill>
                  <a:latin typeface="+mn-lt"/>
                </a:rPr>
                <a:t>Yetenek</a:t>
              </a:r>
              <a:endParaRPr lang="en-US" sz="1800" dirty="0">
                <a:solidFill>
                  <a:schemeClr val="bg1"/>
                </a:solidFill>
                <a:latin typeface="+mn-lt"/>
              </a:endParaRPr>
            </a:p>
          </p:txBody>
        </p:sp>
        <p:sp>
          <p:nvSpPr>
            <p:cNvPr id="678918" name="Oval 6"/>
            <p:cNvSpPr>
              <a:spLocks noChangeArrowheads="1"/>
            </p:cNvSpPr>
            <p:nvPr/>
          </p:nvSpPr>
          <p:spPr bwMode="auto">
            <a:xfrm>
              <a:off x="3198" y="1933"/>
              <a:ext cx="1506" cy="899"/>
            </a:xfrm>
            <a:prstGeom prst="ellipse">
              <a:avLst/>
            </a:prstGeom>
            <a:solidFill>
              <a:schemeClr val="accent1"/>
            </a:solidFill>
            <a:ln w="9525">
              <a:solidFill>
                <a:schemeClr val="tx1"/>
              </a:solidFill>
              <a:round/>
              <a:headEnd/>
              <a:tailEnd/>
            </a:ln>
            <a:effectLst/>
          </p:spPr>
          <p:txBody>
            <a:bodyPr wrap="none" anchor="ctr"/>
            <a:lstStyle/>
            <a:p>
              <a:pPr algn="ctr"/>
              <a:r>
                <a:rPr lang="en-US" sz="1800" dirty="0">
                  <a:solidFill>
                    <a:schemeClr val="bg1"/>
                  </a:solidFill>
                  <a:latin typeface="+mn-lt"/>
                </a:rPr>
                <a:t>A</a:t>
              </a:r>
              <a:r>
                <a:rPr lang="tr-TR" sz="1800" dirty="0">
                  <a:solidFill>
                    <a:schemeClr val="bg1"/>
                  </a:solidFill>
                  <a:latin typeface="+mn-lt"/>
                </a:rPr>
                <a:t>k</a:t>
              </a:r>
              <a:r>
                <a:rPr lang="en-US" sz="1800" dirty="0" err="1">
                  <a:solidFill>
                    <a:schemeClr val="bg1"/>
                  </a:solidFill>
                  <a:latin typeface="+mn-lt"/>
                </a:rPr>
                <a:t>ademi</a:t>
              </a:r>
              <a:r>
                <a:rPr lang="tr-TR" sz="1800" dirty="0">
                  <a:solidFill>
                    <a:schemeClr val="bg1"/>
                  </a:solidFill>
                  <a:latin typeface="+mn-lt"/>
                </a:rPr>
                <a:t>k</a:t>
              </a:r>
              <a:endParaRPr lang="en-US" sz="1800" dirty="0">
                <a:solidFill>
                  <a:schemeClr val="bg1"/>
                </a:solidFill>
                <a:latin typeface="+mn-lt"/>
              </a:endParaRPr>
            </a:p>
            <a:p>
              <a:pPr algn="ctr"/>
              <a:r>
                <a:rPr lang="en-US" sz="1800" dirty="0">
                  <a:solidFill>
                    <a:schemeClr val="bg1"/>
                  </a:solidFill>
                  <a:latin typeface="+mn-lt"/>
                </a:rPr>
                <a:t> </a:t>
              </a:r>
              <a:r>
                <a:rPr lang="tr-TR" sz="1800" dirty="0">
                  <a:solidFill>
                    <a:schemeClr val="bg1"/>
                  </a:solidFill>
                  <a:latin typeface="+mn-lt"/>
                </a:rPr>
                <a:t>başarı</a:t>
              </a:r>
              <a:endParaRPr lang="en-US" sz="1800" dirty="0">
                <a:solidFill>
                  <a:schemeClr val="bg1"/>
                </a:solidFill>
                <a:latin typeface="+mn-lt"/>
              </a:endParaRPr>
            </a:p>
          </p:txBody>
        </p:sp>
        <p:sp>
          <p:nvSpPr>
            <p:cNvPr id="678919" name="Freeform 7"/>
            <p:cNvSpPr>
              <a:spLocks/>
            </p:cNvSpPr>
            <p:nvPr/>
          </p:nvSpPr>
          <p:spPr bwMode="auto">
            <a:xfrm>
              <a:off x="288" y="1968"/>
              <a:ext cx="336" cy="1008"/>
            </a:xfrm>
            <a:custGeom>
              <a:avLst/>
              <a:gdLst/>
              <a:ahLst/>
              <a:cxnLst>
                <a:cxn ang="0">
                  <a:pos x="384" y="0"/>
                </a:cxn>
                <a:cxn ang="0">
                  <a:pos x="0" y="528"/>
                </a:cxn>
                <a:cxn ang="0">
                  <a:pos x="384" y="1008"/>
                </a:cxn>
              </a:cxnLst>
              <a:rect l="0" t="0" r="r" b="b"/>
              <a:pathLst>
                <a:path w="384" h="1008">
                  <a:moveTo>
                    <a:pt x="384" y="0"/>
                  </a:moveTo>
                  <a:cubicBezTo>
                    <a:pt x="192" y="180"/>
                    <a:pt x="0" y="360"/>
                    <a:pt x="0" y="528"/>
                  </a:cubicBezTo>
                  <a:cubicBezTo>
                    <a:pt x="0" y="696"/>
                    <a:pt x="192" y="852"/>
                    <a:pt x="384" y="1008"/>
                  </a:cubicBezTo>
                </a:path>
              </a:pathLst>
            </a:custGeom>
            <a:noFill/>
            <a:ln w="57150" cmpd="sng">
              <a:solidFill>
                <a:schemeClr val="tx1"/>
              </a:solidFill>
              <a:round/>
              <a:headEnd type="triangle" w="med" len="med"/>
              <a:tailEnd type="triangle" w="med" len="med"/>
            </a:ln>
            <a:effectLst/>
          </p:spPr>
          <p:txBody>
            <a:bodyPr/>
            <a:lstStyle/>
            <a:p>
              <a:endParaRPr lang="tr-TR"/>
            </a:p>
          </p:txBody>
        </p:sp>
        <p:sp>
          <p:nvSpPr>
            <p:cNvPr id="678920" name="Line 8"/>
            <p:cNvSpPr>
              <a:spLocks noChangeShapeType="1"/>
            </p:cNvSpPr>
            <p:nvPr/>
          </p:nvSpPr>
          <p:spPr bwMode="auto">
            <a:xfrm flipV="1">
              <a:off x="2256" y="2640"/>
              <a:ext cx="960" cy="432"/>
            </a:xfrm>
            <a:prstGeom prst="line">
              <a:avLst/>
            </a:prstGeom>
            <a:noFill/>
            <a:ln w="57150">
              <a:solidFill>
                <a:schemeClr val="tx1"/>
              </a:solidFill>
              <a:round/>
              <a:headEnd/>
              <a:tailEnd type="triangle" w="med" len="med"/>
            </a:ln>
            <a:effectLst/>
          </p:spPr>
          <p:txBody>
            <a:bodyPr/>
            <a:lstStyle/>
            <a:p>
              <a:endParaRPr lang="tr-TR"/>
            </a:p>
          </p:txBody>
        </p:sp>
        <p:sp>
          <p:nvSpPr>
            <p:cNvPr id="678921" name="Line 9"/>
            <p:cNvSpPr>
              <a:spLocks noChangeShapeType="1"/>
            </p:cNvSpPr>
            <p:nvPr/>
          </p:nvSpPr>
          <p:spPr bwMode="auto">
            <a:xfrm>
              <a:off x="2208" y="1776"/>
              <a:ext cx="960" cy="432"/>
            </a:xfrm>
            <a:prstGeom prst="line">
              <a:avLst/>
            </a:prstGeom>
            <a:noFill/>
            <a:ln w="57150">
              <a:solidFill>
                <a:schemeClr val="tx1"/>
              </a:solidFill>
              <a:round/>
              <a:headEnd/>
              <a:tailEnd type="triangle" w="med" len="med"/>
            </a:ln>
            <a:effectLst/>
          </p:spPr>
          <p:txBody>
            <a:bodyPr/>
            <a:lstStyle/>
            <a:p>
              <a:endParaRPr lang="tr-TR"/>
            </a:p>
          </p:txBody>
        </p:sp>
      </p:grpSp>
      <p:sp>
        <p:nvSpPr>
          <p:cNvPr id="678923" name="Text Box 11"/>
          <p:cNvSpPr txBox="1">
            <a:spLocks noChangeArrowheads="1"/>
          </p:cNvSpPr>
          <p:nvPr/>
        </p:nvSpPr>
        <p:spPr bwMode="auto">
          <a:xfrm>
            <a:off x="899592" y="56818"/>
            <a:ext cx="5440913" cy="707886"/>
          </a:xfrm>
          <a:prstGeom prst="rect">
            <a:avLst/>
          </a:prstGeom>
          <a:noFill/>
          <a:ln w="25400">
            <a:noFill/>
            <a:miter lim="800000"/>
            <a:headEnd/>
            <a:tailEnd/>
          </a:ln>
          <a:effectLst/>
        </p:spPr>
        <p:txBody>
          <a:bodyPr wrap="none">
            <a:spAutoFit/>
          </a:bodyPr>
          <a:lstStyle/>
          <a:p>
            <a:r>
              <a:rPr lang="tr-TR" sz="4000" dirty="0">
                <a:solidFill>
                  <a:schemeClr val="bg1"/>
                </a:solidFill>
                <a:latin typeface="+mn-lt"/>
              </a:rPr>
              <a:t>Kuramsal Model Örneği</a:t>
            </a:r>
            <a:endParaRPr lang="en-US" sz="4000" dirty="0">
              <a:solidFill>
                <a:schemeClr val="bg1"/>
              </a:solidFill>
              <a:latin typeface="+mn-lt"/>
            </a:endParaRPr>
          </a:p>
        </p:txBody>
      </p:sp>
      <p:sp>
        <p:nvSpPr>
          <p:cNvPr id="678924" name="Text Box 12"/>
          <p:cNvSpPr txBox="1">
            <a:spLocks noChangeArrowheads="1"/>
          </p:cNvSpPr>
          <p:nvPr/>
        </p:nvSpPr>
        <p:spPr bwMode="auto">
          <a:xfrm>
            <a:off x="4499992" y="6104329"/>
            <a:ext cx="4636013" cy="276999"/>
          </a:xfrm>
          <a:prstGeom prst="rect">
            <a:avLst/>
          </a:prstGeom>
          <a:noFill/>
          <a:ln w="25400">
            <a:noFill/>
            <a:miter lim="800000"/>
            <a:headEnd/>
            <a:tailEnd/>
          </a:ln>
          <a:effectLst/>
        </p:spPr>
        <p:txBody>
          <a:bodyPr wrap="none">
            <a:spAutoFit/>
          </a:bodyPr>
          <a:lstStyle/>
          <a:p>
            <a:r>
              <a:rPr lang="tr-TR" sz="1200" dirty="0"/>
              <a:t>Kaynak: </a:t>
            </a:r>
            <a:r>
              <a:rPr lang="tr-TR" sz="1200" dirty="0" smtClean="0"/>
              <a:t>Cheshire, http://sims.berkeley.edu/courses/is296a-4/s06/</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a:grpSpLocks/>
          </p:cNvGrpSpPr>
          <p:nvPr/>
        </p:nvGrpSpPr>
        <p:grpSpPr bwMode="auto">
          <a:xfrm>
            <a:off x="467544" y="2276872"/>
            <a:ext cx="7010400" cy="2952750"/>
            <a:chOff x="288" y="1434"/>
            <a:chExt cx="4416" cy="1860"/>
          </a:xfrm>
        </p:grpSpPr>
        <p:sp>
          <p:nvSpPr>
            <p:cNvPr id="679940" name="Oval 4"/>
            <p:cNvSpPr>
              <a:spLocks noChangeArrowheads="1"/>
            </p:cNvSpPr>
            <p:nvPr/>
          </p:nvSpPr>
          <p:spPr bwMode="auto">
            <a:xfrm>
              <a:off x="612" y="1434"/>
              <a:ext cx="1500" cy="816"/>
            </a:xfrm>
            <a:prstGeom prst="ellipse">
              <a:avLst/>
            </a:prstGeom>
            <a:solidFill>
              <a:schemeClr val="accent1"/>
            </a:solidFill>
            <a:ln w="9525">
              <a:solidFill>
                <a:schemeClr val="tx1"/>
              </a:solidFill>
              <a:round/>
              <a:headEnd/>
              <a:tailEnd/>
            </a:ln>
            <a:effectLst/>
          </p:spPr>
          <p:txBody>
            <a:bodyPr wrap="none" anchor="ctr"/>
            <a:lstStyle/>
            <a:p>
              <a:pPr algn="ctr"/>
              <a:r>
                <a:rPr lang="en-US" sz="1800" dirty="0">
                  <a:solidFill>
                    <a:schemeClr val="bg1"/>
                  </a:solidFill>
                </a:rPr>
                <a:t>So</a:t>
              </a:r>
              <a:r>
                <a:rPr lang="tr-TR" sz="1800" dirty="0" err="1">
                  <a:solidFill>
                    <a:schemeClr val="bg1"/>
                  </a:solidFill>
                </a:rPr>
                <a:t>syo</a:t>
              </a:r>
              <a:r>
                <a:rPr lang="tr-TR" sz="1800" dirty="0">
                  <a:solidFill>
                    <a:schemeClr val="bg1"/>
                  </a:solidFill>
                </a:rPr>
                <a:t>-ekonomik statü</a:t>
              </a:r>
              <a:endParaRPr lang="en-US" sz="1800" dirty="0">
                <a:solidFill>
                  <a:schemeClr val="bg1"/>
                </a:solidFill>
              </a:endParaRPr>
            </a:p>
          </p:txBody>
        </p:sp>
        <p:sp>
          <p:nvSpPr>
            <p:cNvPr id="679941" name="Oval 5"/>
            <p:cNvSpPr>
              <a:spLocks noChangeArrowheads="1"/>
            </p:cNvSpPr>
            <p:nvPr/>
          </p:nvSpPr>
          <p:spPr bwMode="auto">
            <a:xfrm>
              <a:off x="703" y="2478"/>
              <a:ext cx="1457" cy="816"/>
            </a:xfrm>
            <a:prstGeom prst="ellipse">
              <a:avLst/>
            </a:prstGeom>
            <a:solidFill>
              <a:schemeClr val="accent1"/>
            </a:solidFill>
            <a:ln w="9525">
              <a:solidFill>
                <a:schemeClr val="tx1"/>
              </a:solidFill>
              <a:round/>
              <a:headEnd/>
              <a:tailEnd/>
            </a:ln>
            <a:effectLst/>
          </p:spPr>
          <p:txBody>
            <a:bodyPr wrap="none" anchor="ctr"/>
            <a:lstStyle/>
            <a:p>
              <a:pPr algn="ctr"/>
              <a:r>
                <a:rPr lang="en-US" sz="1800">
                  <a:solidFill>
                    <a:schemeClr val="bg1"/>
                  </a:solidFill>
                </a:rPr>
                <a:t>A</a:t>
              </a:r>
              <a:r>
                <a:rPr lang="tr-TR" sz="1800">
                  <a:solidFill>
                    <a:schemeClr val="bg1"/>
                  </a:solidFill>
                </a:rPr>
                <a:t>k</a:t>
              </a:r>
              <a:r>
                <a:rPr lang="en-US" sz="1800">
                  <a:solidFill>
                    <a:schemeClr val="bg1"/>
                  </a:solidFill>
                </a:rPr>
                <a:t>ademi</a:t>
              </a:r>
              <a:r>
                <a:rPr lang="tr-TR" sz="1800">
                  <a:solidFill>
                    <a:schemeClr val="bg1"/>
                  </a:solidFill>
                </a:rPr>
                <a:t>k</a:t>
              </a:r>
              <a:r>
                <a:rPr lang="en-US" sz="1800">
                  <a:solidFill>
                    <a:schemeClr val="bg1"/>
                  </a:solidFill>
                </a:rPr>
                <a:t> </a:t>
              </a:r>
              <a:r>
                <a:rPr lang="tr-TR" sz="1800">
                  <a:solidFill>
                    <a:schemeClr val="bg1"/>
                  </a:solidFill>
                </a:rPr>
                <a:t>Yetenek</a:t>
              </a:r>
              <a:endParaRPr lang="en-US" sz="1800">
                <a:solidFill>
                  <a:schemeClr val="bg1"/>
                </a:solidFill>
              </a:endParaRPr>
            </a:p>
          </p:txBody>
        </p:sp>
        <p:sp>
          <p:nvSpPr>
            <p:cNvPr id="679942" name="Oval 6"/>
            <p:cNvSpPr>
              <a:spLocks noChangeArrowheads="1"/>
            </p:cNvSpPr>
            <p:nvPr/>
          </p:nvSpPr>
          <p:spPr bwMode="auto">
            <a:xfrm>
              <a:off x="3312" y="2016"/>
              <a:ext cx="1392" cy="816"/>
            </a:xfrm>
            <a:prstGeom prst="ellipse">
              <a:avLst/>
            </a:prstGeom>
            <a:solidFill>
              <a:schemeClr val="accent1"/>
            </a:solidFill>
            <a:ln w="9525">
              <a:solidFill>
                <a:schemeClr val="tx1"/>
              </a:solidFill>
              <a:round/>
              <a:headEnd/>
              <a:tailEnd/>
            </a:ln>
            <a:effectLst/>
          </p:spPr>
          <p:txBody>
            <a:bodyPr wrap="none" anchor="ctr"/>
            <a:lstStyle/>
            <a:p>
              <a:pPr algn="ctr"/>
              <a:r>
                <a:rPr lang="en-US" sz="1800">
                  <a:solidFill>
                    <a:schemeClr val="bg1"/>
                  </a:solidFill>
                </a:rPr>
                <a:t>A</a:t>
              </a:r>
              <a:r>
                <a:rPr lang="tr-TR" sz="1800">
                  <a:solidFill>
                    <a:schemeClr val="bg1"/>
                  </a:solidFill>
                </a:rPr>
                <a:t>k</a:t>
              </a:r>
              <a:r>
                <a:rPr lang="en-US" sz="1800">
                  <a:solidFill>
                    <a:schemeClr val="bg1"/>
                  </a:solidFill>
                </a:rPr>
                <a:t>ademi</a:t>
              </a:r>
              <a:r>
                <a:rPr lang="tr-TR" sz="1800">
                  <a:solidFill>
                    <a:schemeClr val="bg1"/>
                  </a:solidFill>
                </a:rPr>
                <a:t>k</a:t>
              </a:r>
              <a:endParaRPr lang="en-US" sz="1800">
                <a:solidFill>
                  <a:schemeClr val="bg1"/>
                </a:solidFill>
              </a:endParaRPr>
            </a:p>
            <a:p>
              <a:pPr algn="ctr"/>
              <a:r>
                <a:rPr lang="tr-TR" sz="1800">
                  <a:solidFill>
                    <a:schemeClr val="bg1"/>
                  </a:solidFill>
                </a:rPr>
                <a:t>başarı</a:t>
              </a:r>
              <a:endParaRPr lang="en-US" sz="1800">
                <a:solidFill>
                  <a:schemeClr val="bg1"/>
                </a:solidFill>
              </a:endParaRPr>
            </a:p>
          </p:txBody>
        </p:sp>
        <p:sp>
          <p:nvSpPr>
            <p:cNvPr id="679943" name="Freeform 7"/>
            <p:cNvSpPr>
              <a:spLocks/>
            </p:cNvSpPr>
            <p:nvPr/>
          </p:nvSpPr>
          <p:spPr bwMode="auto">
            <a:xfrm>
              <a:off x="288" y="1968"/>
              <a:ext cx="336" cy="1008"/>
            </a:xfrm>
            <a:custGeom>
              <a:avLst/>
              <a:gdLst/>
              <a:ahLst/>
              <a:cxnLst>
                <a:cxn ang="0">
                  <a:pos x="384" y="0"/>
                </a:cxn>
                <a:cxn ang="0">
                  <a:pos x="0" y="528"/>
                </a:cxn>
                <a:cxn ang="0">
                  <a:pos x="384" y="1008"/>
                </a:cxn>
              </a:cxnLst>
              <a:rect l="0" t="0" r="r" b="b"/>
              <a:pathLst>
                <a:path w="384" h="1008">
                  <a:moveTo>
                    <a:pt x="384" y="0"/>
                  </a:moveTo>
                  <a:cubicBezTo>
                    <a:pt x="192" y="180"/>
                    <a:pt x="0" y="360"/>
                    <a:pt x="0" y="528"/>
                  </a:cubicBezTo>
                  <a:cubicBezTo>
                    <a:pt x="0" y="696"/>
                    <a:pt x="192" y="852"/>
                    <a:pt x="384" y="1008"/>
                  </a:cubicBezTo>
                </a:path>
              </a:pathLst>
            </a:custGeom>
            <a:noFill/>
            <a:ln w="57150" cmpd="sng">
              <a:solidFill>
                <a:schemeClr val="tx1"/>
              </a:solidFill>
              <a:round/>
              <a:headEnd type="triangle" w="med" len="med"/>
              <a:tailEnd type="triangle" w="med" len="med"/>
            </a:ln>
            <a:effectLst/>
          </p:spPr>
          <p:txBody>
            <a:bodyPr/>
            <a:lstStyle/>
            <a:p>
              <a:endParaRPr lang="tr-TR">
                <a:solidFill>
                  <a:schemeClr val="bg1"/>
                </a:solidFill>
              </a:endParaRPr>
            </a:p>
          </p:txBody>
        </p:sp>
        <p:sp>
          <p:nvSpPr>
            <p:cNvPr id="679944" name="Line 8"/>
            <p:cNvSpPr>
              <a:spLocks noChangeShapeType="1"/>
            </p:cNvSpPr>
            <p:nvPr/>
          </p:nvSpPr>
          <p:spPr bwMode="auto">
            <a:xfrm flipV="1">
              <a:off x="2256" y="2640"/>
              <a:ext cx="960" cy="432"/>
            </a:xfrm>
            <a:prstGeom prst="line">
              <a:avLst/>
            </a:prstGeom>
            <a:noFill/>
            <a:ln w="57150">
              <a:solidFill>
                <a:schemeClr val="tx1"/>
              </a:solidFill>
              <a:round/>
              <a:headEnd/>
              <a:tailEnd type="triangle" w="med" len="med"/>
            </a:ln>
            <a:effectLst/>
          </p:spPr>
          <p:txBody>
            <a:bodyPr/>
            <a:lstStyle/>
            <a:p>
              <a:endParaRPr lang="tr-TR">
                <a:solidFill>
                  <a:schemeClr val="bg1"/>
                </a:solidFill>
              </a:endParaRPr>
            </a:p>
          </p:txBody>
        </p:sp>
        <p:sp>
          <p:nvSpPr>
            <p:cNvPr id="679945" name="Line 9"/>
            <p:cNvSpPr>
              <a:spLocks noChangeShapeType="1"/>
            </p:cNvSpPr>
            <p:nvPr/>
          </p:nvSpPr>
          <p:spPr bwMode="auto">
            <a:xfrm>
              <a:off x="2208" y="1776"/>
              <a:ext cx="960" cy="432"/>
            </a:xfrm>
            <a:prstGeom prst="line">
              <a:avLst/>
            </a:prstGeom>
            <a:noFill/>
            <a:ln w="57150">
              <a:solidFill>
                <a:schemeClr val="tx1"/>
              </a:solidFill>
              <a:round/>
              <a:headEnd/>
              <a:tailEnd type="triangle" w="med" len="med"/>
            </a:ln>
            <a:effectLst/>
          </p:spPr>
          <p:txBody>
            <a:bodyPr/>
            <a:lstStyle/>
            <a:p>
              <a:endParaRPr lang="tr-TR">
                <a:solidFill>
                  <a:schemeClr val="bg1"/>
                </a:solidFill>
              </a:endParaRPr>
            </a:p>
          </p:txBody>
        </p:sp>
      </p:grpSp>
      <p:sp>
        <p:nvSpPr>
          <p:cNvPr id="679946" name="Rectangle 10"/>
          <p:cNvSpPr>
            <a:spLocks noChangeArrowheads="1"/>
          </p:cNvSpPr>
          <p:nvPr/>
        </p:nvSpPr>
        <p:spPr bwMode="auto">
          <a:xfrm>
            <a:off x="899592" y="5589240"/>
            <a:ext cx="1219200" cy="762000"/>
          </a:xfrm>
          <a:prstGeom prst="rect">
            <a:avLst/>
          </a:prstGeom>
          <a:solidFill>
            <a:schemeClr val="accent1"/>
          </a:solidFill>
          <a:ln w="9525">
            <a:solidFill>
              <a:schemeClr val="tx1"/>
            </a:solidFill>
            <a:miter lim="800000"/>
            <a:headEnd/>
            <a:tailEnd/>
          </a:ln>
          <a:effectLst/>
        </p:spPr>
        <p:txBody>
          <a:bodyPr wrap="none" anchor="ctr"/>
          <a:lstStyle/>
          <a:p>
            <a:pPr algn="ctr"/>
            <a:r>
              <a:rPr lang="en-US" sz="1800" dirty="0">
                <a:solidFill>
                  <a:schemeClr val="bg1"/>
                </a:solidFill>
              </a:rPr>
              <a:t>Mat</a:t>
            </a:r>
            <a:r>
              <a:rPr lang="tr-TR" sz="1800" dirty="0" err="1">
                <a:solidFill>
                  <a:schemeClr val="bg1"/>
                </a:solidFill>
              </a:rPr>
              <a:t>ematik</a:t>
            </a:r>
            <a:r>
              <a:rPr lang="tr-TR" sz="1800" dirty="0">
                <a:solidFill>
                  <a:schemeClr val="bg1"/>
                </a:solidFill>
              </a:rPr>
              <a:t> </a:t>
            </a:r>
          </a:p>
          <a:p>
            <a:pPr algn="ctr"/>
            <a:r>
              <a:rPr lang="tr-TR" sz="1800" dirty="0">
                <a:solidFill>
                  <a:schemeClr val="bg1"/>
                </a:solidFill>
              </a:rPr>
              <a:t>becerileri</a:t>
            </a:r>
            <a:endParaRPr lang="en-US" sz="1800" dirty="0">
              <a:solidFill>
                <a:schemeClr val="bg1"/>
              </a:solidFill>
            </a:endParaRPr>
          </a:p>
        </p:txBody>
      </p:sp>
      <p:sp>
        <p:nvSpPr>
          <p:cNvPr id="679947" name="Rectangle 11"/>
          <p:cNvSpPr>
            <a:spLocks noChangeArrowheads="1"/>
          </p:cNvSpPr>
          <p:nvPr/>
        </p:nvSpPr>
        <p:spPr bwMode="auto">
          <a:xfrm>
            <a:off x="2339752" y="5589240"/>
            <a:ext cx="1512168" cy="762000"/>
          </a:xfrm>
          <a:prstGeom prst="rect">
            <a:avLst/>
          </a:prstGeom>
          <a:solidFill>
            <a:schemeClr val="accent1"/>
          </a:solidFill>
          <a:ln w="9525">
            <a:solidFill>
              <a:schemeClr val="tx1"/>
            </a:solidFill>
            <a:miter lim="800000"/>
            <a:headEnd/>
            <a:tailEnd/>
          </a:ln>
          <a:effectLst/>
        </p:spPr>
        <p:txBody>
          <a:bodyPr wrap="none" anchor="ctr"/>
          <a:lstStyle/>
          <a:p>
            <a:pPr algn="ctr"/>
            <a:r>
              <a:rPr lang="tr-TR" sz="1800" dirty="0">
                <a:solidFill>
                  <a:schemeClr val="bg1"/>
                </a:solidFill>
              </a:rPr>
              <a:t>Dil becerileri</a:t>
            </a:r>
            <a:endParaRPr lang="en-US" sz="1800" dirty="0">
              <a:solidFill>
                <a:schemeClr val="bg1"/>
              </a:solidFill>
            </a:endParaRPr>
          </a:p>
        </p:txBody>
      </p:sp>
      <p:sp>
        <p:nvSpPr>
          <p:cNvPr id="679948" name="Rectangle 12"/>
          <p:cNvSpPr>
            <a:spLocks noChangeArrowheads="1"/>
          </p:cNvSpPr>
          <p:nvPr/>
        </p:nvSpPr>
        <p:spPr bwMode="auto">
          <a:xfrm>
            <a:off x="685800" y="1295400"/>
            <a:ext cx="1219200" cy="762000"/>
          </a:xfrm>
          <a:prstGeom prst="rect">
            <a:avLst/>
          </a:prstGeom>
          <a:solidFill>
            <a:schemeClr val="accent1"/>
          </a:solidFill>
          <a:ln w="9525">
            <a:solidFill>
              <a:schemeClr val="tx1"/>
            </a:solidFill>
            <a:miter lim="800000"/>
            <a:headEnd/>
            <a:tailEnd/>
          </a:ln>
          <a:effectLst/>
        </p:spPr>
        <p:txBody>
          <a:bodyPr wrap="none" anchor="ctr"/>
          <a:lstStyle/>
          <a:p>
            <a:pPr algn="ctr"/>
            <a:r>
              <a:rPr lang="tr-TR" sz="1800" dirty="0">
                <a:solidFill>
                  <a:schemeClr val="bg1"/>
                </a:solidFill>
              </a:rPr>
              <a:t>Gelir</a:t>
            </a:r>
            <a:endParaRPr lang="en-US" sz="1800" dirty="0">
              <a:solidFill>
                <a:schemeClr val="bg1"/>
              </a:solidFill>
            </a:endParaRPr>
          </a:p>
        </p:txBody>
      </p:sp>
      <p:sp>
        <p:nvSpPr>
          <p:cNvPr id="679949" name="Rectangle 13"/>
          <p:cNvSpPr>
            <a:spLocks noChangeArrowheads="1"/>
          </p:cNvSpPr>
          <p:nvPr/>
        </p:nvSpPr>
        <p:spPr bwMode="auto">
          <a:xfrm>
            <a:off x="2286000" y="1295400"/>
            <a:ext cx="1219200" cy="762000"/>
          </a:xfrm>
          <a:prstGeom prst="rect">
            <a:avLst/>
          </a:prstGeom>
          <a:solidFill>
            <a:schemeClr val="accent1"/>
          </a:solidFill>
          <a:ln w="9525">
            <a:solidFill>
              <a:schemeClr val="tx1"/>
            </a:solidFill>
            <a:miter lim="800000"/>
            <a:headEnd/>
            <a:tailEnd/>
          </a:ln>
          <a:effectLst/>
        </p:spPr>
        <p:txBody>
          <a:bodyPr wrap="none" anchor="ctr"/>
          <a:lstStyle/>
          <a:p>
            <a:pPr algn="ctr"/>
            <a:r>
              <a:rPr lang="tr-TR" sz="1800" dirty="0">
                <a:solidFill>
                  <a:schemeClr val="bg1"/>
                </a:solidFill>
              </a:rPr>
              <a:t>İş prestiji</a:t>
            </a:r>
            <a:endParaRPr lang="en-US" sz="1800" dirty="0">
              <a:solidFill>
                <a:schemeClr val="bg1"/>
              </a:solidFill>
            </a:endParaRPr>
          </a:p>
        </p:txBody>
      </p:sp>
      <p:sp>
        <p:nvSpPr>
          <p:cNvPr id="679950" name="Rectangle 14"/>
          <p:cNvSpPr>
            <a:spLocks noChangeArrowheads="1"/>
          </p:cNvSpPr>
          <p:nvPr/>
        </p:nvSpPr>
        <p:spPr bwMode="auto">
          <a:xfrm>
            <a:off x="5105400" y="4953000"/>
            <a:ext cx="1219200" cy="762000"/>
          </a:xfrm>
          <a:prstGeom prst="rect">
            <a:avLst/>
          </a:prstGeom>
          <a:solidFill>
            <a:schemeClr val="accent1"/>
          </a:solidFill>
          <a:ln w="9525">
            <a:solidFill>
              <a:schemeClr val="tx1"/>
            </a:solidFill>
            <a:miter lim="800000"/>
            <a:headEnd/>
            <a:tailEnd/>
          </a:ln>
          <a:effectLst/>
        </p:spPr>
        <p:txBody>
          <a:bodyPr wrap="none" anchor="ctr"/>
          <a:lstStyle/>
          <a:p>
            <a:pPr algn="ctr"/>
            <a:r>
              <a:rPr lang="tr-TR" sz="1800">
                <a:solidFill>
                  <a:schemeClr val="bg1"/>
                </a:solidFill>
              </a:rPr>
              <a:t>Notlar</a:t>
            </a:r>
            <a:endParaRPr lang="en-US" sz="1800">
              <a:solidFill>
                <a:schemeClr val="bg1"/>
              </a:solidFill>
            </a:endParaRPr>
          </a:p>
        </p:txBody>
      </p:sp>
      <p:sp>
        <p:nvSpPr>
          <p:cNvPr id="679951" name="Rectangle 15"/>
          <p:cNvSpPr>
            <a:spLocks noChangeArrowheads="1"/>
          </p:cNvSpPr>
          <p:nvPr/>
        </p:nvSpPr>
        <p:spPr bwMode="auto">
          <a:xfrm>
            <a:off x="6553200" y="4953000"/>
            <a:ext cx="1981200" cy="762000"/>
          </a:xfrm>
          <a:prstGeom prst="rect">
            <a:avLst/>
          </a:prstGeom>
          <a:solidFill>
            <a:schemeClr val="accent1"/>
          </a:solidFill>
          <a:ln w="9525">
            <a:solidFill>
              <a:schemeClr val="tx1"/>
            </a:solidFill>
            <a:miter lim="800000"/>
            <a:headEnd/>
            <a:tailEnd/>
          </a:ln>
          <a:effectLst/>
        </p:spPr>
        <p:txBody>
          <a:bodyPr wrap="none" anchor="ctr"/>
          <a:lstStyle/>
          <a:p>
            <a:pPr algn="ctr"/>
            <a:r>
              <a:rPr lang="tr-TR" sz="1800" dirty="0">
                <a:solidFill>
                  <a:schemeClr val="bg1"/>
                </a:solidFill>
              </a:rPr>
              <a:t>En yüksek derece</a:t>
            </a:r>
            <a:endParaRPr lang="en-US" sz="1800" dirty="0">
              <a:solidFill>
                <a:schemeClr val="bg1"/>
              </a:solidFill>
            </a:endParaRPr>
          </a:p>
        </p:txBody>
      </p:sp>
      <p:sp>
        <p:nvSpPr>
          <p:cNvPr id="679952" name="Line 16"/>
          <p:cNvSpPr>
            <a:spLocks noChangeShapeType="1"/>
          </p:cNvSpPr>
          <p:nvPr/>
        </p:nvSpPr>
        <p:spPr bwMode="auto">
          <a:xfrm>
            <a:off x="1371600" y="2057400"/>
            <a:ext cx="76200" cy="304800"/>
          </a:xfrm>
          <a:prstGeom prst="line">
            <a:avLst/>
          </a:prstGeom>
          <a:noFill/>
          <a:ln w="9525">
            <a:solidFill>
              <a:schemeClr val="tx1"/>
            </a:solidFill>
            <a:round/>
            <a:headEnd/>
            <a:tailEnd/>
          </a:ln>
          <a:effectLst/>
        </p:spPr>
        <p:txBody>
          <a:bodyPr/>
          <a:lstStyle/>
          <a:p>
            <a:endParaRPr lang="tr-TR">
              <a:solidFill>
                <a:schemeClr val="bg1"/>
              </a:solidFill>
            </a:endParaRPr>
          </a:p>
        </p:txBody>
      </p:sp>
      <p:sp>
        <p:nvSpPr>
          <p:cNvPr id="679953" name="Line 17"/>
          <p:cNvSpPr>
            <a:spLocks noChangeShapeType="1"/>
          </p:cNvSpPr>
          <p:nvPr/>
        </p:nvSpPr>
        <p:spPr bwMode="auto">
          <a:xfrm flipH="1">
            <a:off x="2915816" y="2057400"/>
            <a:ext cx="208384" cy="291480"/>
          </a:xfrm>
          <a:prstGeom prst="line">
            <a:avLst/>
          </a:prstGeom>
          <a:noFill/>
          <a:ln w="9525">
            <a:solidFill>
              <a:schemeClr val="tx1"/>
            </a:solidFill>
            <a:round/>
            <a:headEnd/>
            <a:tailEnd/>
          </a:ln>
          <a:effectLst/>
        </p:spPr>
        <p:txBody>
          <a:bodyPr/>
          <a:lstStyle/>
          <a:p>
            <a:endParaRPr lang="tr-TR">
              <a:solidFill>
                <a:schemeClr val="bg1"/>
              </a:solidFill>
            </a:endParaRPr>
          </a:p>
        </p:txBody>
      </p:sp>
      <p:sp>
        <p:nvSpPr>
          <p:cNvPr id="679954" name="Line 18"/>
          <p:cNvSpPr>
            <a:spLocks noChangeShapeType="1"/>
          </p:cNvSpPr>
          <p:nvPr/>
        </p:nvSpPr>
        <p:spPr bwMode="auto">
          <a:xfrm flipH="1">
            <a:off x="1691680" y="5157192"/>
            <a:ext cx="152400" cy="381000"/>
          </a:xfrm>
          <a:prstGeom prst="line">
            <a:avLst/>
          </a:prstGeom>
          <a:noFill/>
          <a:ln w="9525">
            <a:solidFill>
              <a:schemeClr val="tx1"/>
            </a:solidFill>
            <a:round/>
            <a:headEnd/>
            <a:tailEnd/>
          </a:ln>
          <a:effectLst/>
        </p:spPr>
        <p:txBody>
          <a:bodyPr/>
          <a:lstStyle/>
          <a:p>
            <a:endParaRPr lang="tr-TR">
              <a:solidFill>
                <a:schemeClr val="bg1"/>
              </a:solidFill>
            </a:endParaRPr>
          </a:p>
        </p:txBody>
      </p:sp>
      <p:sp>
        <p:nvSpPr>
          <p:cNvPr id="679955" name="Line 19"/>
          <p:cNvSpPr>
            <a:spLocks noChangeShapeType="1"/>
          </p:cNvSpPr>
          <p:nvPr/>
        </p:nvSpPr>
        <p:spPr bwMode="auto">
          <a:xfrm>
            <a:off x="2843808" y="5229200"/>
            <a:ext cx="76200" cy="381000"/>
          </a:xfrm>
          <a:prstGeom prst="line">
            <a:avLst/>
          </a:prstGeom>
          <a:noFill/>
          <a:ln w="9525">
            <a:solidFill>
              <a:schemeClr val="tx1"/>
            </a:solidFill>
            <a:round/>
            <a:headEnd/>
            <a:tailEnd/>
          </a:ln>
          <a:effectLst/>
        </p:spPr>
        <p:txBody>
          <a:bodyPr/>
          <a:lstStyle/>
          <a:p>
            <a:endParaRPr lang="tr-TR">
              <a:solidFill>
                <a:schemeClr val="bg1"/>
              </a:solidFill>
            </a:endParaRPr>
          </a:p>
        </p:txBody>
      </p:sp>
      <p:sp>
        <p:nvSpPr>
          <p:cNvPr id="679956" name="Line 20"/>
          <p:cNvSpPr>
            <a:spLocks noChangeShapeType="1"/>
          </p:cNvSpPr>
          <p:nvPr/>
        </p:nvSpPr>
        <p:spPr bwMode="auto">
          <a:xfrm flipH="1">
            <a:off x="5715000" y="4419600"/>
            <a:ext cx="152400" cy="533400"/>
          </a:xfrm>
          <a:prstGeom prst="line">
            <a:avLst/>
          </a:prstGeom>
          <a:noFill/>
          <a:ln w="9525">
            <a:solidFill>
              <a:schemeClr val="tx1"/>
            </a:solidFill>
            <a:round/>
            <a:headEnd/>
            <a:tailEnd/>
          </a:ln>
          <a:effectLst/>
        </p:spPr>
        <p:txBody>
          <a:bodyPr/>
          <a:lstStyle/>
          <a:p>
            <a:endParaRPr lang="tr-TR">
              <a:solidFill>
                <a:schemeClr val="bg1"/>
              </a:solidFill>
            </a:endParaRPr>
          </a:p>
        </p:txBody>
      </p:sp>
      <p:sp>
        <p:nvSpPr>
          <p:cNvPr id="679957" name="Line 21"/>
          <p:cNvSpPr>
            <a:spLocks noChangeShapeType="1"/>
          </p:cNvSpPr>
          <p:nvPr/>
        </p:nvSpPr>
        <p:spPr bwMode="auto">
          <a:xfrm>
            <a:off x="6934200" y="4419600"/>
            <a:ext cx="152400" cy="533400"/>
          </a:xfrm>
          <a:prstGeom prst="line">
            <a:avLst/>
          </a:prstGeom>
          <a:noFill/>
          <a:ln w="9525">
            <a:solidFill>
              <a:schemeClr val="tx1"/>
            </a:solidFill>
            <a:round/>
            <a:headEnd/>
            <a:tailEnd/>
          </a:ln>
          <a:effectLst/>
        </p:spPr>
        <p:txBody>
          <a:bodyPr/>
          <a:lstStyle/>
          <a:p>
            <a:endParaRPr lang="tr-TR">
              <a:solidFill>
                <a:schemeClr val="bg1"/>
              </a:solidFill>
            </a:endParaRPr>
          </a:p>
        </p:txBody>
      </p:sp>
      <p:sp>
        <p:nvSpPr>
          <p:cNvPr id="679958" name="Rectangle 22"/>
          <p:cNvSpPr>
            <a:spLocks noGrp="1" noChangeArrowheads="1"/>
          </p:cNvSpPr>
          <p:nvPr>
            <p:ph type="title"/>
          </p:nvPr>
        </p:nvSpPr>
        <p:spPr bwMode="auto">
          <a:xfrm>
            <a:off x="395536" y="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tr-TR" dirty="0"/>
              <a:t>Değişkenli Kuramsal Model</a:t>
            </a:r>
            <a:endParaRPr lang="en-US" dirty="0"/>
          </a:p>
        </p:txBody>
      </p:sp>
      <p:sp>
        <p:nvSpPr>
          <p:cNvPr id="679959" name="Text Box 23"/>
          <p:cNvSpPr txBox="1">
            <a:spLocks noChangeArrowheads="1"/>
          </p:cNvSpPr>
          <p:nvPr/>
        </p:nvSpPr>
        <p:spPr bwMode="auto">
          <a:xfrm>
            <a:off x="5220072" y="6239023"/>
            <a:ext cx="3890809" cy="246221"/>
          </a:xfrm>
          <a:prstGeom prst="rect">
            <a:avLst/>
          </a:prstGeom>
          <a:noFill/>
          <a:ln w="25400">
            <a:noFill/>
            <a:miter lim="800000"/>
            <a:headEnd/>
            <a:tailEnd/>
          </a:ln>
          <a:effectLst/>
        </p:spPr>
        <p:txBody>
          <a:bodyPr wrap="none">
            <a:spAutoFit/>
          </a:bodyPr>
          <a:lstStyle/>
          <a:p>
            <a:r>
              <a:rPr lang="tr-TR" sz="1000" dirty="0"/>
              <a:t>Kaynak: Cheshire, </a:t>
            </a:r>
            <a:r>
              <a:rPr lang="en-US" sz="1000" dirty="0">
                <a:effectLst>
                  <a:outerShdw blurRad="38100" dist="38100" dir="2700000" algn="tl">
                    <a:srgbClr val="000000"/>
                  </a:outerShdw>
                </a:effectLst>
                <a:hlinkClick r:id="rId3"/>
              </a:rPr>
              <a:t>http://sims.berkeley.edu/courses/is296a-4/s06/</a:t>
            </a:r>
            <a:endParaRPr lang="en-US" sz="1000" dirty="0">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bwMode="auto">
          <a:xfrm>
            <a:off x="323528" y="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tr-TR" dirty="0"/>
              <a:t>Sosyal Bilimlerde Araştırma</a:t>
            </a:r>
          </a:p>
        </p:txBody>
      </p:sp>
      <p:sp>
        <p:nvSpPr>
          <p:cNvPr id="593923" name="Rectangle 3"/>
          <p:cNvSpPr>
            <a:spLocks noGrp="1" noChangeArrowheads="1"/>
          </p:cNvSpPr>
          <p:nvPr>
            <p:ph type="body" idx="1"/>
          </p:nvPr>
        </p:nvSpPr>
        <p:spPr bwMode="auto">
          <a:xfrm>
            <a:off x="395536" y="1124744"/>
            <a:ext cx="8229600" cy="5040560"/>
          </a:xfrm>
          <a:noFill/>
          <a:ln>
            <a:miter lim="800000"/>
            <a:headEnd/>
            <a:tailEnd/>
          </a:ln>
        </p:spPr>
        <p:txBody>
          <a:bodyPr vert="horz" wrap="square" lIns="91440" tIns="45720" rIns="91440" bIns="45720" numCol="1" anchor="t" anchorCtr="0" compatLnSpc="1">
            <a:prstTxWarp prst="textNoShape">
              <a:avLst/>
            </a:prstTxWarp>
          </a:bodyPr>
          <a:lstStyle/>
          <a:p>
            <a:pPr>
              <a:lnSpc>
                <a:spcPct val="80000"/>
              </a:lnSpc>
              <a:spcAft>
                <a:spcPts val="300"/>
              </a:spcAft>
            </a:pPr>
            <a:r>
              <a:rPr lang="tr-TR" sz="2800" dirty="0" smtClean="0"/>
              <a:t>Tanımlayıcı araştırma</a:t>
            </a:r>
          </a:p>
          <a:p>
            <a:pPr lvl="1">
              <a:lnSpc>
                <a:spcPct val="80000"/>
              </a:lnSpc>
              <a:spcAft>
                <a:spcPts val="600"/>
              </a:spcAft>
            </a:pPr>
            <a:r>
              <a:rPr lang="tr-TR" sz="2000" dirty="0" smtClean="0"/>
              <a:t>“Evsiz kimdir?” “Gereksinimleri nelerdir?” “Kaç kişi evsiz?” </a:t>
            </a:r>
          </a:p>
          <a:p>
            <a:pPr>
              <a:lnSpc>
                <a:spcPct val="80000"/>
              </a:lnSpc>
              <a:spcAft>
                <a:spcPts val="300"/>
              </a:spcAft>
            </a:pPr>
            <a:r>
              <a:rPr lang="tr-TR" sz="2800" dirty="0" smtClean="0"/>
              <a:t>Keşfetmeye yönelik araştırma</a:t>
            </a:r>
          </a:p>
          <a:p>
            <a:pPr lvl="1">
              <a:lnSpc>
                <a:spcPct val="80000"/>
              </a:lnSpc>
              <a:spcAft>
                <a:spcPts val="600"/>
              </a:spcAft>
            </a:pPr>
            <a:r>
              <a:rPr lang="tr-TR" sz="2000" dirty="0" smtClean="0"/>
              <a:t>“Burada ne oluyor?” “Evsiz olmak nasıl bir şey?”</a:t>
            </a:r>
            <a:endParaRPr lang="tr-TR" sz="2000" dirty="0"/>
          </a:p>
          <a:p>
            <a:pPr>
              <a:lnSpc>
                <a:spcPct val="80000"/>
              </a:lnSpc>
              <a:spcAft>
                <a:spcPts val="300"/>
              </a:spcAft>
            </a:pPr>
            <a:r>
              <a:rPr lang="tr-TR" sz="2800" dirty="0" smtClean="0"/>
              <a:t>Açıklayıcı </a:t>
            </a:r>
            <a:r>
              <a:rPr lang="tr-TR" sz="2800" dirty="0"/>
              <a:t>araştırma</a:t>
            </a:r>
          </a:p>
          <a:p>
            <a:pPr lvl="1">
              <a:lnSpc>
                <a:spcPct val="80000"/>
              </a:lnSpc>
            </a:pPr>
            <a:r>
              <a:rPr lang="tr-TR" sz="2000" dirty="0"/>
              <a:t>Toplumsal olguların sebep ve sonuçlarını belirleme</a:t>
            </a:r>
          </a:p>
          <a:p>
            <a:pPr lvl="1">
              <a:lnSpc>
                <a:spcPct val="80000"/>
              </a:lnSpc>
            </a:pPr>
            <a:r>
              <a:rPr lang="tr-TR" sz="2000" dirty="0"/>
              <a:t>Bir olgunun diğeri üzerindeki etkisini tahmin etme</a:t>
            </a:r>
          </a:p>
          <a:p>
            <a:pPr lvl="1">
              <a:lnSpc>
                <a:spcPct val="80000"/>
              </a:lnSpc>
              <a:spcAft>
                <a:spcPts val="600"/>
              </a:spcAft>
            </a:pPr>
            <a:r>
              <a:rPr lang="tr-TR" sz="2000" dirty="0"/>
              <a:t>“İnsanlar niçin evsiz kalıyor?” “İşsizlik oranı evsiz sayısını etkiliyor mu?”</a:t>
            </a:r>
          </a:p>
          <a:p>
            <a:pPr>
              <a:lnSpc>
                <a:spcPct val="80000"/>
              </a:lnSpc>
              <a:spcAft>
                <a:spcPts val="300"/>
              </a:spcAft>
            </a:pPr>
            <a:r>
              <a:rPr lang="tr-TR" sz="2800" dirty="0"/>
              <a:t>Değerlendirme araştırması</a:t>
            </a:r>
          </a:p>
          <a:p>
            <a:pPr lvl="1">
              <a:lnSpc>
                <a:spcPct val="80000"/>
              </a:lnSpc>
            </a:pPr>
            <a:r>
              <a:rPr lang="tr-TR" sz="2000" dirty="0"/>
              <a:t>Toplumsal bir programın etkilerini araştırma</a:t>
            </a:r>
          </a:p>
          <a:p>
            <a:pPr lvl="1">
              <a:lnSpc>
                <a:spcPct val="80000"/>
              </a:lnSpc>
            </a:pPr>
            <a:r>
              <a:rPr lang="tr-TR" sz="2000" dirty="0"/>
              <a:t>“Hangi hizmetlerin evsizlere yardımı dokunuyor?”</a:t>
            </a:r>
          </a:p>
          <a:p>
            <a:pPr>
              <a:lnSpc>
                <a:spcPct val="80000"/>
              </a:lnSpc>
            </a:pPr>
            <a:endParaRPr lang="tr-TR" sz="2400" dirty="0"/>
          </a:p>
        </p:txBody>
      </p:sp>
      <p:sp>
        <p:nvSpPr>
          <p:cNvPr id="593924" name="Text Box 4"/>
          <p:cNvSpPr txBox="1">
            <a:spLocks noChangeArrowheads="1"/>
          </p:cNvSpPr>
          <p:nvPr/>
        </p:nvSpPr>
        <p:spPr bwMode="auto">
          <a:xfrm>
            <a:off x="6651034" y="6104329"/>
            <a:ext cx="2313454" cy="276999"/>
          </a:xfrm>
          <a:prstGeom prst="rect">
            <a:avLst/>
          </a:prstGeom>
          <a:noFill/>
          <a:ln w="25400">
            <a:noFill/>
            <a:miter lim="800000"/>
            <a:headEnd/>
            <a:tailEnd/>
          </a:ln>
          <a:effectLst/>
        </p:spPr>
        <p:txBody>
          <a:bodyPr wrap="none">
            <a:spAutoFit/>
          </a:bodyPr>
          <a:lstStyle/>
          <a:p>
            <a:r>
              <a:rPr lang="tr-TR" sz="1200" dirty="0"/>
              <a:t>Kaynak: </a:t>
            </a:r>
            <a:r>
              <a:rPr lang="tr-TR" sz="1200" dirty="0" err="1" smtClean="0"/>
              <a:t>Schutt</a:t>
            </a:r>
            <a:r>
              <a:rPr lang="tr-TR" sz="1200" dirty="0" smtClean="0"/>
              <a:t>, 1999, s. 12 </a:t>
            </a:r>
            <a:r>
              <a:rPr lang="tr-TR" sz="1200" dirty="0" err="1" smtClean="0"/>
              <a:t>vd</a:t>
            </a:r>
            <a:r>
              <a:rPr lang="tr-TR" sz="1200" dirty="0" smtClean="0"/>
              <a:t>.</a:t>
            </a:r>
            <a:endParaRPr lang="tr-TR" sz="1200" dirty="0"/>
          </a:p>
        </p:txBody>
      </p:sp>
    </p:spTree>
  </p:cSld>
  <p:clrMapOvr>
    <a:masterClrMapping/>
  </p:clrMapOvr>
  <p:transition>
    <p:cover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394" name="Rectangle 2"/>
          <p:cNvSpPr>
            <a:spLocks noGrp="1" noChangeArrowheads="1"/>
          </p:cNvSpPr>
          <p:nvPr>
            <p:ph type="title"/>
          </p:nvPr>
        </p:nvSpPr>
        <p:spPr bwMode="auto">
          <a:xfrm>
            <a:off x="1043608" y="0"/>
            <a:ext cx="7653536" cy="1143000"/>
          </a:xfrm>
          <a:noFill/>
          <a:ln>
            <a:miter lim="800000"/>
            <a:headEnd/>
            <a:tailEnd/>
          </a:ln>
        </p:spPr>
        <p:txBody>
          <a:bodyPr vert="horz" wrap="square" lIns="91440" tIns="45720" rIns="91440" bIns="45720" numCol="1" anchor="t" anchorCtr="0" compatLnSpc="1">
            <a:prstTxWarp prst="textNoShape">
              <a:avLst/>
            </a:prstTxWarp>
          </a:bodyPr>
          <a:lstStyle/>
          <a:p>
            <a:r>
              <a:rPr lang="tr-TR" dirty="0"/>
              <a:t>Sorun</a:t>
            </a:r>
          </a:p>
        </p:txBody>
      </p:sp>
      <p:sp>
        <p:nvSpPr>
          <p:cNvPr id="571395"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tr-TR" dirty="0"/>
              <a:t>“Bireyi fiziksel ya da düşünsel yönden rahatsız eden, kararsızlık ve birden çok çözüm yolu olasılığı görünen her durum”</a:t>
            </a:r>
          </a:p>
          <a:p>
            <a:r>
              <a:rPr lang="tr-TR" dirty="0"/>
              <a:t>Sorun kaynakları: Özel çaba, merak, duyarlılık, daha önce yapılan araştırmalar, tezler, vs.</a:t>
            </a:r>
          </a:p>
          <a:p>
            <a:endParaRPr lang="tr-TR" dirty="0"/>
          </a:p>
          <a:p>
            <a:endParaRPr lang="tr-TR" dirty="0"/>
          </a:p>
        </p:txBody>
      </p:sp>
    </p:spTree>
  </p:cSld>
  <p:clrMapOvr>
    <a:masterClrMapping/>
  </p:clrMapOvr>
  <p:transition>
    <p:cover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2418" name="Rectangle 2"/>
          <p:cNvSpPr>
            <a:spLocks noGrp="1" noChangeArrowheads="1"/>
          </p:cNvSpPr>
          <p:nvPr>
            <p:ph type="title"/>
          </p:nvPr>
        </p:nvSpPr>
        <p:spPr bwMode="auto">
          <a:xfrm>
            <a:off x="467544" y="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tr-TR" dirty="0"/>
              <a:t>Sorun Seçimi ve Ölçütleri</a:t>
            </a:r>
          </a:p>
        </p:txBody>
      </p:sp>
      <p:sp>
        <p:nvSpPr>
          <p:cNvPr id="572419"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tr-TR" dirty="0"/>
              <a:t>Genel ölçütler</a:t>
            </a:r>
          </a:p>
          <a:p>
            <a:pPr lvl="1"/>
            <a:r>
              <a:rPr lang="tr-TR" dirty="0"/>
              <a:t>Çözülebilirlik, önemlilik, yenilik, etik kurallara uygun olarak araştırılabilirlik (gizlilik, sağlık, fiziksel/psikolojik baskı, </a:t>
            </a:r>
            <a:r>
              <a:rPr lang="tr-TR" dirty="0" err="1"/>
              <a:t>vd</a:t>
            </a:r>
            <a:r>
              <a:rPr lang="tr-TR" dirty="0"/>
              <a:t>.)</a:t>
            </a:r>
          </a:p>
          <a:p>
            <a:r>
              <a:rPr lang="tr-TR" dirty="0"/>
              <a:t>Özel ölçütler</a:t>
            </a:r>
          </a:p>
          <a:p>
            <a:pPr lvl="1"/>
            <a:r>
              <a:rPr lang="tr-TR" dirty="0"/>
              <a:t>Yeterlilik, yöntem ve teknik bilgisi, veri toplama izni, zaman ve olanaklar, ilgi</a:t>
            </a:r>
          </a:p>
        </p:txBody>
      </p:sp>
    </p:spTree>
  </p:cSld>
  <p:clrMapOvr>
    <a:masterClrMapping/>
  </p:clrMapOvr>
  <p:transition>
    <p:cover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4466" name="Rectangle 2"/>
          <p:cNvSpPr>
            <a:spLocks noGrp="1" noChangeArrowheads="1"/>
          </p:cNvSpPr>
          <p:nvPr>
            <p:ph type="title"/>
          </p:nvPr>
        </p:nvSpPr>
        <p:spPr bwMode="auto">
          <a:xfrm>
            <a:off x="468313" y="53752"/>
            <a:ext cx="8675687" cy="1143000"/>
          </a:xfrm>
          <a:noFill/>
          <a:ln>
            <a:miter lim="800000"/>
            <a:headEnd/>
            <a:tailEnd/>
          </a:ln>
        </p:spPr>
        <p:txBody>
          <a:bodyPr vert="horz" wrap="square" lIns="91440" tIns="45720" rIns="91440" bIns="45720" numCol="1" anchor="t" anchorCtr="0" compatLnSpc="1">
            <a:prstTxWarp prst="textNoShape">
              <a:avLst/>
            </a:prstTxWarp>
          </a:bodyPr>
          <a:lstStyle/>
          <a:p>
            <a:r>
              <a:rPr lang="tr-TR" sz="4000" dirty="0"/>
              <a:t>Araştırma Sorununun Tanımlanması</a:t>
            </a:r>
          </a:p>
        </p:txBody>
      </p:sp>
      <p:sp>
        <p:nvSpPr>
          <p:cNvPr id="574467"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tr-TR" dirty="0"/>
              <a:t>Bütünleştirme</a:t>
            </a:r>
          </a:p>
          <a:p>
            <a:r>
              <a:rPr lang="tr-TR" dirty="0"/>
              <a:t>Sınırlandırma</a:t>
            </a:r>
          </a:p>
          <a:p>
            <a:r>
              <a:rPr lang="tr-TR" dirty="0"/>
              <a:t>Tanımlama</a:t>
            </a:r>
          </a:p>
        </p:txBody>
      </p:sp>
      <p:sp>
        <p:nvSpPr>
          <p:cNvPr id="574468" name="AutoShape 4"/>
          <p:cNvSpPr>
            <a:spLocks noChangeArrowheads="1"/>
          </p:cNvSpPr>
          <p:nvPr/>
        </p:nvSpPr>
        <p:spPr bwMode="auto">
          <a:xfrm>
            <a:off x="3708400" y="1916113"/>
            <a:ext cx="4968875" cy="609600"/>
          </a:xfrm>
          <a:prstGeom prst="flowChartProcess">
            <a:avLst/>
          </a:prstGeom>
          <a:noFill/>
          <a:ln w="25400">
            <a:solidFill>
              <a:schemeClr val="tx1"/>
            </a:solidFill>
            <a:miter lim="800000"/>
            <a:headEnd/>
            <a:tailEnd/>
          </a:ln>
          <a:effectLst/>
        </p:spPr>
        <p:txBody>
          <a:bodyPr wrap="none" anchor="ctr"/>
          <a:lstStyle/>
          <a:p>
            <a:endParaRPr lang="tr-TR"/>
          </a:p>
        </p:txBody>
      </p:sp>
      <p:cxnSp>
        <p:nvCxnSpPr>
          <p:cNvPr id="574469" name="AutoShape 5"/>
          <p:cNvCxnSpPr>
            <a:cxnSpLocks noChangeShapeType="1"/>
            <a:stCxn id="574468" idx="1"/>
            <a:endCxn id="574468" idx="1"/>
          </p:cNvCxnSpPr>
          <p:nvPr/>
        </p:nvCxnSpPr>
        <p:spPr bwMode="auto">
          <a:xfrm>
            <a:off x="3695700" y="2220913"/>
            <a:ext cx="0" cy="0"/>
          </a:xfrm>
          <a:prstGeom prst="straightConnector1">
            <a:avLst/>
          </a:prstGeom>
          <a:noFill/>
          <a:ln w="25400">
            <a:solidFill>
              <a:schemeClr val="accent2"/>
            </a:solidFill>
            <a:round/>
            <a:headEnd/>
            <a:tailEnd/>
          </a:ln>
          <a:effectLst/>
        </p:spPr>
      </p:cxnSp>
      <p:cxnSp>
        <p:nvCxnSpPr>
          <p:cNvPr id="574471" name="AutoShape 7"/>
          <p:cNvCxnSpPr>
            <a:cxnSpLocks noChangeShapeType="1"/>
            <a:stCxn id="574468" idx="1"/>
          </p:cNvCxnSpPr>
          <p:nvPr/>
        </p:nvCxnSpPr>
        <p:spPr bwMode="auto">
          <a:xfrm>
            <a:off x="3695700" y="2220913"/>
            <a:ext cx="1588" cy="1587"/>
          </a:xfrm>
          <a:prstGeom prst="straightConnector1">
            <a:avLst/>
          </a:prstGeom>
          <a:noFill/>
          <a:ln w="25400">
            <a:solidFill>
              <a:schemeClr val="accent2"/>
            </a:solidFill>
            <a:round/>
            <a:headEnd/>
            <a:tailEnd/>
          </a:ln>
          <a:effectLst/>
        </p:spPr>
      </p:cxnSp>
      <p:cxnSp>
        <p:nvCxnSpPr>
          <p:cNvPr id="574473" name="AutoShape 9"/>
          <p:cNvCxnSpPr>
            <a:cxnSpLocks noChangeShapeType="1"/>
          </p:cNvCxnSpPr>
          <p:nvPr/>
        </p:nvCxnSpPr>
        <p:spPr bwMode="auto">
          <a:xfrm>
            <a:off x="6084888" y="1916113"/>
            <a:ext cx="0" cy="635000"/>
          </a:xfrm>
          <a:prstGeom prst="straightConnector1">
            <a:avLst/>
          </a:prstGeom>
          <a:noFill/>
          <a:ln w="25400">
            <a:solidFill>
              <a:schemeClr val="tx1"/>
            </a:solidFill>
            <a:round/>
            <a:headEnd/>
            <a:tailEnd/>
          </a:ln>
          <a:effectLst/>
        </p:spPr>
      </p:cxnSp>
      <p:cxnSp>
        <p:nvCxnSpPr>
          <p:cNvPr id="574474" name="AutoShape 10"/>
          <p:cNvCxnSpPr>
            <a:cxnSpLocks noChangeShapeType="1"/>
          </p:cNvCxnSpPr>
          <p:nvPr/>
        </p:nvCxnSpPr>
        <p:spPr bwMode="auto">
          <a:xfrm>
            <a:off x="4572000" y="1916113"/>
            <a:ext cx="0" cy="635000"/>
          </a:xfrm>
          <a:prstGeom prst="straightConnector1">
            <a:avLst/>
          </a:prstGeom>
          <a:noFill/>
          <a:ln w="25400">
            <a:solidFill>
              <a:schemeClr val="tx1"/>
            </a:solidFill>
            <a:round/>
            <a:headEnd/>
            <a:tailEnd/>
          </a:ln>
          <a:effectLst/>
        </p:spPr>
      </p:cxnSp>
      <p:cxnSp>
        <p:nvCxnSpPr>
          <p:cNvPr id="574475" name="AutoShape 11"/>
          <p:cNvCxnSpPr>
            <a:cxnSpLocks noChangeShapeType="1"/>
          </p:cNvCxnSpPr>
          <p:nvPr/>
        </p:nvCxnSpPr>
        <p:spPr bwMode="auto">
          <a:xfrm>
            <a:off x="5435600" y="1916113"/>
            <a:ext cx="0" cy="635000"/>
          </a:xfrm>
          <a:prstGeom prst="straightConnector1">
            <a:avLst/>
          </a:prstGeom>
          <a:noFill/>
          <a:ln w="25400">
            <a:solidFill>
              <a:schemeClr val="tx1"/>
            </a:solidFill>
            <a:round/>
            <a:headEnd/>
            <a:tailEnd/>
          </a:ln>
          <a:effectLst/>
        </p:spPr>
      </p:cxnSp>
      <p:cxnSp>
        <p:nvCxnSpPr>
          <p:cNvPr id="574476" name="AutoShape 12"/>
          <p:cNvCxnSpPr>
            <a:cxnSpLocks noChangeShapeType="1"/>
          </p:cNvCxnSpPr>
          <p:nvPr/>
        </p:nvCxnSpPr>
        <p:spPr bwMode="auto">
          <a:xfrm>
            <a:off x="6588125" y="1916113"/>
            <a:ext cx="0" cy="635000"/>
          </a:xfrm>
          <a:prstGeom prst="straightConnector1">
            <a:avLst/>
          </a:prstGeom>
          <a:noFill/>
          <a:ln w="25400">
            <a:solidFill>
              <a:schemeClr val="tx1"/>
            </a:solidFill>
            <a:round/>
            <a:headEnd/>
            <a:tailEnd/>
          </a:ln>
          <a:effectLst/>
        </p:spPr>
      </p:cxnSp>
      <p:cxnSp>
        <p:nvCxnSpPr>
          <p:cNvPr id="574477" name="AutoShape 13"/>
          <p:cNvCxnSpPr>
            <a:cxnSpLocks noChangeShapeType="1"/>
          </p:cNvCxnSpPr>
          <p:nvPr/>
        </p:nvCxnSpPr>
        <p:spPr bwMode="auto">
          <a:xfrm>
            <a:off x="7092950" y="1916113"/>
            <a:ext cx="0" cy="635000"/>
          </a:xfrm>
          <a:prstGeom prst="straightConnector1">
            <a:avLst/>
          </a:prstGeom>
          <a:noFill/>
          <a:ln w="25400">
            <a:solidFill>
              <a:schemeClr val="tx1"/>
            </a:solidFill>
            <a:round/>
            <a:headEnd/>
            <a:tailEnd/>
          </a:ln>
          <a:effectLst/>
        </p:spPr>
      </p:cxnSp>
      <p:cxnSp>
        <p:nvCxnSpPr>
          <p:cNvPr id="574478" name="AutoShape 14"/>
          <p:cNvCxnSpPr>
            <a:cxnSpLocks noChangeShapeType="1"/>
          </p:cNvCxnSpPr>
          <p:nvPr/>
        </p:nvCxnSpPr>
        <p:spPr bwMode="auto">
          <a:xfrm>
            <a:off x="7885113" y="1916113"/>
            <a:ext cx="0" cy="635000"/>
          </a:xfrm>
          <a:prstGeom prst="straightConnector1">
            <a:avLst/>
          </a:prstGeom>
          <a:noFill/>
          <a:ln w="25400">
            <a:solidFill>
              <a:schemeClr val="tx1"/>
            </a:solidFill>
            <a:round/>
            <a:headEnd/>
            <a:tailEnd/>
          </a:ln>
          <a:effectLst/>
        </p:spPr>
      </p:cxnSp>
      <p:sp>
        <p:nvSpPr>
          <p:cNvPr id="574479" name="Rectangle 15"/>
          <p:cNvSpPr>
            <a:spLocks noChangeArrowheads="1"/>
          </p:cNvSpPr>
          <p:nvPr/>
        </p:nvSpPr>
        <p:spPr bwMode="auto">
          <a:xfrm>
            <a:off x="6084888" y="2492375"/>
            <a:ext cx="504825" cy="1008063"/>
          </a:xfrm>
          <a:prstGeom prst="rect">
            <a:avLst/>
          </a:prstGeom>
          <a:noFill/>
          <a:ln w="25400">
            <a:solidFill>
              <a:schemeClr val="tx1"/>
            </a:solidFill>
            <a:miter lim="800000"/>
            <a:headEnd/>
            <a:tailEnd/>
          </a:ln>
          <a:effectLst/>
        </p:spPr>
        <p:txBody>
          <a:bodyPr wrap="none" anchor="ctr"/>
          <a:lstStyle/>
          <a:p>
            <a:endParaRPr lang="tr-TR"/>
          </a:p>
        </p:txBody>
      </p:sp>
      <p:sp>
        <p:nvSpPr>
          <p:cNvPr id="574480" name="AutoShape 16"/>
          <p:cNvSpPr>
            <a:spLocks noChangeArrowheads="1"/>
          </p:cNvSpPr>
          <p:nvPr/>
        </p:nvSpPr>
        <p:spPr bwMode="auto">
          <a:xfrm rot="16200000" flipH="1">
            <a:off x="4932339" y="3572151"/>
            <a:ext cx="2879725" cy="2736304"/>
          </a:xfrm>
          <a:prstGeom prst="homePlate">
            <a:avLst>
              <a:gd name="adj" fmla="val 31233"/>
            </a:avLst>
          </a:prstGeom>
          <a:noFill/>
          <a:ln w="38100">
            <a:solidFill>
              <a:schemeClr val="tx1"/>
            </a:solidFill>
            <a:miter lim="800000"/>
            <a:headEnd/>
            <a:tailEnd/>
          </a:ln>
          <a:effectLst/>
        </p:spPr>
        <p:txBody>
          <a:bodyPr wrap="none" anchor="ctr"/>
          <a:lstStyle/>
          <a:p>
            <a:endParaRPr lang="tr-TR"/>
          </a:p>
        </p:txBody>
      </p:sp>
      <p:sp>
        <p:nvSpPr>
          <p:cNvPr id="574481" name="Text Box 17"/>
          <p:cNvSpPr txBox="1">
            <a:spLocks noChangeArrowheads="1"/>
          </p:cNvSpPr>
          <p:nvPr/>
        </p:nvSpPr>
        <p:spPr bwMode="auto">
          <a:xfrm>
            <a:off x="5651500" y="3716338"/>
            <a:ext cx="1454150" cy="396875"/>
          </a:xfrm>
          <a:prstGeom prst="rect">
            <a:avLst/>
          </a:prstGeom>
          <a:noFill/>
          <a:ln w="25400">
            <a:noFill/>
            <a:miter lim="800000"/>
            <a:headEnd/>
            <a:tailEnd/>
          </a:ln>
          <a:effectLst/>
        </p:spPr>
        <p:txBody>
          <a:bodyPr wrap="none">
            <a:spAutoFit/>
          </a:bodyPr>
          <a:lstStyle/>
          <a:p>
            <a:r>
              <a:rPr lang="tr-TR" dirty="0"/>
              <a:t>Tanımlama</a:t>
            </a:r>
          </a:p>
        </p:txBody>
      </p:sp>
      <p:sp>
        <p:nvSpPr>
          <p:cNvPr id="574482" name="Text Box 18"/>
          <p:cNvSpPr txBox="1">
            <a:spLocks noChangeArrowheads="1"/>
          </p:cNvSpPr>
          <p:nvPr/>
        </p:nvSpPr>
        <p:spPr bwMode="auto">
          <a:xfrm>
            <a:off x="5272088" y="4791075"/>
            <a:ext cx="2255837" cy="701675"/>
          </a:xfrm>
          <a:prstGeom prst="rect">
            <a:avLst/>
          </a:prstGeom>
          <a:noFill/>
          <a:ln w="25400">
            <a:noFill/>
            <a:miter lim="800000"/>
            <a:headEnd/>
            <a:tailEnd/>
          </a:ln>
          <a:effectLst/>
        </p:spPr>
        <p:txBody>
          <a:bodyPr wrap="none">
            <a:spAutoFit/>
          </a:bodyPr>
          <a:lstStyle/>
          <a:p>
            <a:r>
              <a:rPr lang="tr-TR" dirty="0"/>
              <a:t>Araştırma amaçla-</a:t>
            </a:r>
          </a:p>
          <a:p>
            <a:r>
              <a:rPr lang="tr-TR" dirty="0" err="1"/>
              <a:t>rının</a:t>
            </a:r>
            <a:r>
              <a:rPr lang="tr-TR" dirty="0"/>
              <a:t> belirlenmesi</a:t>
            </a:r>
          </a:p>
        </p:txBody>
      </p:sp>
      <p:sp>
        <p:nvSpPr>
          <p:cNvPr id="574484" name="Line 20"/>
          <p:cNvSpPr>
            <a:spLocks noChangeShapeType="1"/>
          </p:cNvSpPr>
          <p:nvPr/>
        </p:nvSpPr>
        <p:spPr bwMode="auto">
          <a:xfrm flipH="1">
            <a:off x="6084888" y="1916113"/>
            <a:ext cx="287337" cy="288925"/>
          </a:xfrm>
          <a:prstGeom prst="line">
            <a:avLst/>
          </a:prstGeom>
          <a:noFill/>
          <a:ln w="38100">
            <a:solidFill>
              <a:schemeClr val="tx1"/>
            </a:solidFill>
            <a:round/>
            <a:headEnd/>
            <a:tailEnd/>
          </a:ln>
          <a:effectLst/>
        </p:spPr>
        <p:txBody>
          <a:bodyPr/>
          <a:lstStyle/>
          <a:p>
            <a:endParaRPr lang="tr-TR"/>
          </a:p>
        </p:txBody>
      </p:sp>
      <p:sp>
        <p:nvSpPr>
          <p:cNvPr id="574485" name="Line 21"/>
          <p:cNvSpPr>
            <a:spLocks noChangeShapeType="1"/>
          </p:cNvSpPr>
          <p:nvPr/>
        </p:nvSpPr>
        <p:spPr bwMode="auto">
          <a:xfrm flipH="1">
            <a:off x="6084888" y="2060848"/>
            <a:ext cx="503336" cy="431527"/>
          </a:xfrm>
          <a:prstGeom prst="line">
            <a:avLst/>
          </a:prstGeom>
          <a:noFill/>
          <a:ln w="38100">
            <a:solidFill>
              <a:schemeClr val="tx1"/>
            </a:solidFill>
            <a:round/>
            <a:headEnd/>
            <a:tailEnd/>
          </a:ln>
          <a:effectLst/>
        </p:spPr>
        <p:txBody>
          <a:bodyPr/>
          <a:lstStyle/>
          <a:p>
            <a:endParaRPr lang="tr-TR"/>
          </a:p>
        </p:txBody>
      </p:sp>
      <p:sp>
        <p:nvSpPr>
          <p:cNvPr id="574486" name="Line 22"/>
          <p:cNvSpPr>
            <a:spLocks noChangeShapeType="1"/>
          </p:cNvSpPr>
          <p:nvPr/>
        </p:nvSpPr>
        <p:spPr bwMode="auto">
          <a:xfrm flipH="1">
            <a:off x="6300192" y="2205038"/>
            <a:ext cx="287933" cy="287858"/>
          </a:xfrm>
          <a:prstGeom prst="line">
            <a:avLst/>
          </a:prstGeom>
          <a:noFill/>
          <a:ln w="38100">
            <a:solidFill>
              <a:schemeClr val="tx1"/>
            </a:solidFill>
            <a:round/>
            <a:headEnd/>
            <a:tailEnd/>
          </a:ln>
          <a:effectLst/>
        </p:spPr>
        <p:txBody>
          <a:bodyPr/>
          <a:lstStyle/>
          <a:p>
            <a:endParaRPr lang="tr-TR"/>
          </a:p>
        </p:txBody>
      </p:sp>
      <p:sp>
        <p:nvSpPr>
          <p:cNvPr id="574487" name="Text Box 23"/>
          <p:cNvSpPr txBox="1">
            <a:spLocks noChangeArrowheads="1"/>
          </p:cNvSpPr>
          <p:nvPr/>
        </p:nvSpPr>
        <p:spPr bwMode="auto">
          <a:xfrm>
            <a:off x="3923928" y="1988840"/>
            <a:ext cx="1736725" cy="396875"/>
          </a:xfrm>
          <a:prstGeom prst="rect">
            <a:avLst/>
          </a:prstGeom>
          <a:noFill/>
          <a:ln w="25400">
            <a:noFill/>
            <a:miter lim="800000"/>
            <a:headEnd/>
            <a:tailEnd/>
          </a:ln>
          <a:effectLst/>
        </p:spPr>
        <p:txBody>
          <a:bodyPr wrap="none">
            <a:spAutoFit/>
          </a:bodyPr>
          <a:lstStyle/>
          <a:p>
            <a:r>
              <a:rPr lang="tr-TR" dirty="0"/>
              <a:t>Bütünleştirme</a:t>
            </a:r>
          </a:p>
        </p:txBody>
      </p:sp>
      <p:sp>
        <p:nvSpPr>
          <p:cNvPr id="574488" name="Line 24"/>
          <p:cNvSpPr>
            <a:spLocks noChangeShapeType="1"/>
          </p:cNvSpPr>
          <p:nvPr/>
        </p:nvSpPr>
        <p:spPr bwMode="auto">
          <a:xfrm flipV="1">
            <a:off x="4067175" y="2276872"/>
            <a:ext cx="2233017" cy="1368028"/>
          </a:xfrm>
          <a:prstGeom prst="line">
            <a:avLst/>
          </a:prstGeom>
          <a:noFill/>
          <a:ln w="38100">
            <a:solidFill>
              <a:srgbClr val="FF6633"/>
            </a:solidFill>
            <a:round/>
            <a:headEnd/>
            <a:tailEnd type="triangle" w="med" len="med"/>
          </a:ln>
          <a:effectLst/>
        </p:spPr>
        <p:txBody>
          <a:bodyPr/>
          <a:lstStyle/>
          <a:p>
            <a:endParaRPr lang="tr-TR"/>
          </a:p>
        </p:txBody>
      </p:sp>
      <p:sp>
        <p:nvSpPr>
          <p:cNvPr id="574489" name="Text Box 25"/>
          <p:cNvSpPr txBox="1">
            <a:spLocks noChangeArrowheads="1"/>
          </p:cNvSpPr>
          <p:nvPr/>
        </p:nvSpPr>
        <p:spPr bwMode="auto">
          <a:xfrm>
            <a:off x="3040063" y="3640138"/>
            <a:ext cx="1593850" cy="701675"/>
          </a:xfrm>
          <a:prstGeom prst="rect">
            <a:avLst/>
          </a:prstGeom>
          <a:noFill/>
          <a:ln w="25400">
            <a:noFill/>
            <a:miter lim="800000"/>
            <a:headEnd/>
            <a:tailEnd/>
          </a:ln>
          <a:effectLst/>
        </p:spPr>
        <p:txBody>
          <a:bodyPr wrap="none">
            <a:spAutoFit/>
          </a:bodyPr>
          <a:lstStyle/>
          <a:p>
            <a:r>
              <a:rPr lang="tr-TR" dirty="0"/>
              <a:t>Araştırılacak</a:t>
            </a:r>
          </a:p>
          <a:p>
            <a:r>
              <a:rPr lang="tr-TR" dirty="0"/>
              <a:t>sorun dilimi</a:t>
            </a:r>
          </a:p>
        </p:txBody>
      </p:sp>
      <p:sp>
        <p:nvSpPr>
          <p:cNvPr id="574490" name="Text Box 26"/>
          <p:cNvSpPr txBox="1">
            <a:spLocks noChangeArrowheads="1"/>
          </p:cNvSpPr>
          <p:nvPr/>
        </p:nvSpPr>
        <p:spPr bwMode="auto">
          <a:xfrm>
            <a:off x="35496" y="6104329"/>
            <a:ext cx="2157514" cy="276999"/>
          </a:xfrm>
          <a:prstGeom prst="rect">
            <a:avLst/>
          </a:prstGeom>
          <a:noFill/>
          <a:ln w="25400">
            <a:noFill/>
            <a:miter lim="800000"/>
            <a:headEnd/>
            <a:tailEnd/>
          </a:ln>
          <a:effectLst/>
        </p:spPr>
        <p:txBody>
          <a:bodyPr wrap="none">
            <a:spAutoFit/>
          </a:bodyPr>
          <a:lstStyle/>
          <a:p>
            <a:r>
              <a:rPr lang="tr-TR" sz="1200" dirty="0"/>
              <a:t>Kaynak: </a:t>
            </a:r>
            <a:r>
              <a:rPr lang="tr-TR" sz="1200" dirty="0" err="1" smtClean="0"/>
              <a:t>Karasar</a:t>
            </a:r>
            <a:r>
              <a:rPr lang="tr-TR" sz="1200" dirty="0" smtClean="0"/>
              <a:t>, 1995, s. 39</a:t>
            </a:r>
            <a:endParaRPr lang="tr-TR" sz="1200" dirty="0"/>
          </a:p>
        </p:txBody>
      </p:sp>
      <p:sp>
        <p:nvSpPr>
          <p:cNvPr id="24" name="Line 20"/>
          <p:cNvSpPr>
            <a:spLocks noChangeShapeType="1"/>
          </p:cNvSpPr>
          <p:nvPr/>
        </p:nvSpPr>
        <p:spPr bwMode="auto">
          <a:xfrm flipH="1">
            <a:off x="6084167" y="1916833"/>
            <a:ext cx="504057" cy="432048"/>
          </a:xfrm>
          <a:prstGeom prst="line">
            <a:avLst/>
          </a:prstGeom>
          <a:noFill/>
          <a:ln w="38100">
            <a:solidFill>
              <a:schemeClr val="tx1"/>
            </a:solidFill>
            <a:round/>
            <a:headEnd/>
            <a:tailEnd/>
          </a:ln>
          <a:effectLst/>
        </p:spPr>
        <p:txBody>
          <a:bodyPr/>
          <a:lstStyle/>
          <a:p>
            <a:endParaRPr lang="tr-TR"/>
          </a:p>
        </p:txBody>
      </p:sp>
    </p:spTree>
  </p:cSld>
  <p:clrMapOvr>
    <a:masterClrMapping/>
  </p:clrMapOvr>
  <p:transition>
    <p:cover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Sorun Bildiriminin Özellikleri</a:t>
            </a:r>
            <a:endParaRPr lang="tr-TR" dirty="0"/>
          </a:p>
        </p:txBody>
      </p:sp>
      <p:sp>
        <p:nvSpPr>
          <p:cNvPr id="3" name="2 İçerik Yer Tutucusu"/>
          <p:cNvSpPr>
            <a:spLocks noGrp="1"/>
          </p:cNvSpPr>
          <p:nvPr>
            <p:ph idx="1"/>
          </p:nvPr>
        </p:nvSpPr>
        <p:spPr>
          <a:xfrm>
            <a:off x="395536" y="1124744"/>
            <a:ext cx="8229600" cy="4953000"/>
          </a:xfrm>
        </p:spPr>
        <p:txBody>
          <a:bodyPr/>
          <a:lstStyle/>
          <a:p>
            <a:pPr marL="457200" indent="-457200">
              <a:buAutoNum type="arabicPeriod"/>
            </a:pPr>
            <a:r>
              <a:rPr lang="tr-TR" sz="2400" dirty="0" smtClean="0">
                <a:solidFill>
                  <a:schemeClr val="tx1"/>
                </a:solidFill>
                <a:latin typeface="+mn-lt"/>
                <a:ea typeface="+mn-ea"/>
                <a:cs typeface="+mn-cs"/>
              </a:rPr>
              <a:t>Açıklık ve kesinlik </a:t>
            </a:r>
          </a:p>
          <a:p>
            <a:pPr marL="457200" indent="-457200">
              <a:buAutoNum type="arabicPeriod"/>
            </a:pPr>
            <a:r>
              <a:rPr lang="tr-TR" sz="2400" dirty="0" smtClean="0"/>
              <a:t>Neyin araştırılacağının saptanması</a:t>
            </a:r>
            <a:endParaRPr lang="en-US" sz="2400" dirty="0" smtClean="0">
              <a:solidFill>
                <a:schemeClr val="tx1"/>
              </a:solidFill>
              <a:latin typeface="+mn-lt"/>
              <a:ea typeface="+mn-ea"/>
              <a:cs typeface="+mn-cs"/>
            </a:endParaRPr>
          </a:p>
          <a:p>
            <a:pPr>
              <a:buNone/>
            </a:pPr>
            <a:r>
              <a:rPr lang="en-US" sz="2400" dirty="0" smtClean="0">
                <a:solidFill>
                  <a:schemeClr val="tx1"/>
                </a:solidFill>
                <a:latin typeface="+mn-lt"/>
                <a:ea typeface="+mn-ea"/>
                <a:cs typeface="+mn-cs"/>
              </a:rPr>
              <a:t>3. </a:t>
            </a:r>
            <a:r>
              <a:rPr lang="tr-TR" sz="2400" dirty="0" smtClean="0">
                <a:solidFill>
                  <a:schemeClr val="tx1"/>
                </a:solidFill>
                <a:latin typeface="+mn-lt"/>
                <a:ea typeface="+mn-ea"/>
                <a:cs typeface="+mn-cs"/>
              </a:rPr>
              <a:t>Ana sorunun, temel etmenlerin ve değişkenlerin  saptanması</a:t>
            </a:r>
            <a:r>
              <a:rPr lang="en-US" sz="2400" dirty="0" smtClean="0">
                <a:solidFill>
                  <a:schemeClr val="tx1"/>
                </a:solidFill>
                <a:latin typeface="+mn-lt"/>
                <a:ea typeface="+mn-ea"/>
                <a:cs typeface="+mn-cs"/>
              </a:rPr>
              <a:t>;</a:t>
            </a:r>
          </a:p>
          <a:p>
            <a:pPr>
              <a:buNone/>
            </a:pPr>
            <a:r>
              <a:rPr lang="en-US" sz="2400" dirty="0" smtClean="0">
                <a:solidFill>
                  <a:schemeClr val="tx1"/>
                </a:solidFill>
                <a:latin typeface="+mn-lt"/>
                <a:ea typeface="+mn-ea"/>
                <a:cs typeface="+mn-cs"/>
              </a:rPr>
              <a:t>4. </a:t>
            </a:r>
            <a:r>
              <a:rPr lang="tr-TR" sz="2400" dirty="0" smtClean="0">
                <a:solidFill>
                  <a:schemeClr val="tx1"/>
                </a:solidFill>
                <a:latin typeface="+mn-lt"/>
                <a:ea typeface="+mn-ea"/>
                <a:cs typeface="+mn-cs"/>
              </a:rPr>
              <a:t>Temel kavramların ve terimlerin saptanması</a:t>
            </a:r>
            <a:r>
              <a:rPr lang="en-US" sz="2400" dirty="0" smtClean="0">
                <a:solidFill>
                  <a:schemeClr val="tx1"/>
                </a:solidFill>
                <a:latin typeface="+mn-lt"/>
                <a:ea typeface="+mn-ea"/>
                <a:cs typeface="+mn-cs"/>
              </a:rPr>
              <a:t>;</a:t>
            </a:r>
          </a:p>
          <a:p>
            <a:pPr>
              <a:buNone/>
            </a:pPr>
            <a:r>
              <a:rPr lang="en-US" sz="2400" dirty="0" smtClean="0">
                <a:solidFill>
                  <a:schemeClr val="tx1"/>
                </a:solidFill>
                <a:latin typeface="+mn-lt"/>
                <a:ea typeface="+mn-ea"/>
                <a:cs typeface="+mn-cs"/>
              </a:rPr>
              <a:t>5. </a:t>
            </a:r>
            <a:r>
              <a:rPr lang="tr-TR" sz="2400" dirty="0" smtClean="0">
                <a:solidFill>
                  <a:schemeClr val="tx1"/>
                </a:solidFill>
                <a:latin typeface="+mn-lt"/>
                <a:ea typeface="+mn-ea"/>
                <a:cs typeface="+mn-cs"/>
              </a:rPr>
              <a:t>Araştırmanın sınırlarının/parametrelerinin açıklanması</a:t>
            </a:r>
            <a:r>
              <a:rPr lang="en-US" sz="2400" dirty="0" smtClean="0">
                <a:solidFill>
                  <a:schemeClr val="tx1"/>
                </a:solidFill>
                <a:latin typeface="+mn-lt"/>
                <a:ea typeface="+mn-ea"/>
                <a:cs typeface="+mn-cs"/>
              </a:rPr>
              <a:t>;</a:t>
            </a:r>
          </a:p>
          <a:p>
            <a:pPr>
              <a:buNone/>
            </a:pPr>
            <a:r>
              <a:rPr lang="tr-TR" sz="2400" dirty="0" smtClean="0">
                <a:solidFill>
                  <a:schemeClr val="tx1"/>
                </a:solidFill>
                <a:latin typeface="+mn-lt"/>
                <a:ea typeface="+mn-ea"/>
                <a:cs typeface="+mn-cs"/>
              </a:rPr>
              <a:t>6. Biraz genellenebilirlik;</a:t>
            </a:r>
          </a:p>
          <a:p>
            <a:pPr>
              <a:buNone/>
            </a:pPr>
            <a:r>
              <a:rPr lang="en-US" sz="2400" dirty="0" smtClean="0">
                <a:solidFill>
                  <a:schemeClr val="tx1"/>
                </a:solidFill>
                <a:latin typeface="+mn-lt"/>
                <a:ea typeface="+mn-ea"/>
                <a:cs typeface="+mn-cs"/>
              </a:rPr>
              <a:t>7. </a:t>
            </a:r>
            <a:r>
              <a:rPr lang="tr-TR" sz="2400" dirty="0" smtClean="0">
                <a:solidFill>
                  <a:schemeClr val="tx1"/>
                </a:solidFill>
                <a:latin typeface="+mn-lt"/>
                <a:ea typeface="+mn-ea"/>
                <a:cs typeface="+mn-cs"/>
              </a:rPr>
              <a:t>Araştırmanın öneminin, yararlarının açıklanması ve makul gösterilmesi</a:t>
            </a:r>
            <a:r>
              <a:rPr lang="en-US" sz="2400" dirty="0" smtClean="0">
                <a:solidFill>
                  <a:schemeClr val="tx1"/>
                </a:solidFill>
                <a:latin typeface="+mn-lt"/>
                <a:ea typeface="+mn-ea"/>
                <a:cs typeface="+mn-cs"/>
              </a:rPr>
              <a:t>;</a:t>
            </a:r>
          </a:p>
          <a:p>
            <a:pPr>
              <a:buNone/>
            </a:pPr>
            <a:r>
              <a:rPr lang="en-US" sz="2400" dirty="0" smtClean="0">
                <a:solidFill>
                  <a:schemeClr val="tx1"/>
                </a:solidFill>
                <a:latin typeface="+mn-lt"/>
                <a:ea typeface="+mn-ea"/>
                <a:cs typeface="+mn-cs"/>
              </a:rPr>
              <a:t>8. </a:t>
            </a:r>
            <a:r>
              <a:rPr lang="tr-TR" sz="2400" dirty="0" smtClean="0">
                <a:solidFill>
                  <a:schemeClr val="tx1"/>
                </a:solidFill>
                <a:latin typeface="+mn-lt"/>
                <a:ea typeface="+mn-ea"/>
                <a:cs typeface="+mn-cs"/>
              </a:rPr>
              <a:t>Gereksiz jargon kullanılmaması; ve</a:t>
            </a:r>
            <a:endParaRPr lang="en-US" sz="2400" dirty="0" smtClean="0">
              <a:solidFill>
                <a:schemeClr val="tx1"/>
              </a:solidFill>
              <a:latin typeface="+mn-lt"/>
              <a:ea typeface="+mn-ea"/>
              <a:cs typeface="+mn-cs"/>
            </a:endParaRPr>
          </a:p>
          <a:p>
            <a:pPr>
              <a:buNone/>
            </a:pPr>
            <a:r>
              <a:rPr lang="en-US" sz="2400" dirty="0" smtClean="0">
                <a:solidFill>
                  <a:schemeClr val="tx1"/>
                </a:solidFill>
                <a:latin typeface="+mn-lt"/>
                <a:ea typeface="+mn-ea"/>
                <a:cs typeface="+mn-cs"/>
              </a:rPr>
              <a:t>9. </a:t>
            </a:r>
            <a:r>
              <a:rPr lang="tr-TR" sz="2400" dirty="0" smtClean="0">
                <a:solidFill>
                  <a:schemeClr val="tx1"/>
                </a:solidFill>
                <a:latin typeface="+mn-lt"/>
                <a:ea typeface="+mn-ea"/>
                <a:cs typeface="+mn-cs"/>
              </a:rPr>
              <a:t>Tanımlayıcı veriden daha fazlasının sunulması</a:t>
            </a:r>
          </a:p>
        </p:txBody>
      </p:sp>
      <p:sp>
        <p:nvSpPr>
          <p:cNvPr id="4" name="3 Veri Yer Tutucusu"/>
          <p:cNvSpPr>
            <a:spLocks noGrp="1"/>
          </p:cNvSpPr>
          <p:nvPr>
            <p:ph type="dt" sz="half" idx="10"/>
          </p:nvPr>
        </p:nvSpPr>
        <p:spPr/>
        <p:txBody>
          <a:bodyPr/>
          <a:lstStyle/>
          <a:p>
            <a:pPr>
              <a:defRPr/>
            </a:pPr>
            <a:endParaRPr lang="en-US" smtClean="0"/>
          </a:p>
          <a:p>
            <a:pPr>
              <a:defRPr/>
            </a:pPr>
            <a:r>
              <a:rPr lang="en-US" smtClean="0"/>
              <a:t>	</a:t>
            </a:r>
            <a:endParaRPr lang="en-US" dirty="0"/>
          </a:p>
        </p:txBody>
      </p:sp>
      <p:sp>
        <p:nvSpPr>
          <p:cNvPr id="5" name="4 Metin kutusu"/>
          <p:cNvSpPr txBox="1"/>
          <p:nvPr/>
        </p:nvSpPr>
        <p:spPr>
          <a:xfrm>
            <a:off x="6012785" y="6176337"/>
            <a:ext cx="3095719" cy="276999"/>
          </a:xfrm>
          <a:prstGeom prst="rect">
            <a:avLst/>
          </a:prstGeom>
          <a:noFill/>
        </p:spPr>
        <p:txBody>
          <a:bodyPr wrap="none" rtlCol="0">
            <a:spAutoFit/>
          </a:bodyPr>
          <a:lstStyle/>
          <a:p>
            <a:r>
              <a:rPr lang="tr-TR" sz="1200" dirty="0" smtClean="0"/>
              <a:t>Kaynak: </a:t>
            </a:r>
            <a:r>
              <a:rPr lang="tr-TR" sz="1200" dirty="0" err="1" smtClean="0"/>
              <a:t>Hernon</a:t>
            </a:r>
            <a:r>
              <a:rPr lang="tr-TR" sz="1200" dirty="0" smtClean="0"/>
              <a:t> ve </a:t>
            </a:r>
            <a:r>
              <a:rPr lang="tr-TR" sz="1200" dirty="0" err="1" smtClean="0"/>
              <a:t>Schwartz</a:t>
            </a:r>
            <a:r>
              <a:rPr lang="tr-TR" sz="1200" dirty="0" smtClean="0"/>
              <a:t>, 2007, s. 307</a:t>
            </a:r>
            <a:endParaRPr lang="tr-TR"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ctrTitle"/>
          </p:nvPr>
        </p:nvSpPr>
        <p:spPr>
          <a:xfrm>
            <a:off x="683568" y="1268760"/>
            <a:ext cx="7773988" cy="2376488"/>
          </a:xfrm>
        </p:spPr>
        <p:txBody>
          <a:bodyPr/>
          <a:lstStyle/>
          <a:p>
            <a:pPr algn="ctr" eaLnBrk="1" hangingPunct="1"/>
            <a:r>
              <a:rPr lang="tr-TR" dirty="0" smtClean="0">
                <a:solidFill>
                  <a:schemeClr val="tx1"/>
                </a:solidFill>
              </a:rPr>
              <a:t>Sosyal Bilimlerde Araştırma Yöntemleri</a:t>
            </a:r>
            <a:endParaRPr lang="en-US" dirty="0" smtClean="0">
              <a:solidFill>
                <a:schemeClr val="tx1"/>
              </a:solidFill>
            </a:endParaRPr>
          </a:p>
        </p:txBody>
      </p:sp>
      <p:sp>
        <p:nvSpPr>
          <p:cNvPr id="2052" name="Rectangle 6"/>
          <p:cNvSpPr>
            <a:spLocks noGrp="1" noChangeArrowheads="1"/>
          </p:cNvSpPr>
          <p:nvPr>
            <p:ph type="subTitle" idx="1"/>
          </p:nvPr>
        </p:nvSpPr>
        <p:spPr>
          <a:xfrm>
            <a:off x="323528" y="4005064"/>
            <a:ext cx="8424863" cy="864096"/>
          </a:xfrm>
          <a:noFill/>
        </p:spPr>
        <p:txBody>
          <a:bodyPr/>
          <a:lstStyle/>
          <a:p>
            <a:pPr eaLnBrk="1" hangingPunct="1">
              <a:lnSpc>
                <a:spcPct val="80000"/>
              </a:lnSpc>
            </a:pPr>
            <a:r>
              <a:rPr lang="tr-TR" sz="2800" dirty="0" smtClean="0"/>
              <a:t>Araştırma Sorununun Tanımlanması </a:t>
            </a:r>
          </a:p>
          <a:p>
            <a:pPr eaLnBrk="1" hangingPunct="1">
              <a:lnSpc>
                <a:spcPct val="80000"/>
              </a:lnSpc>
            </a:pPr>
            <a:r>
              <a:rPr lang="tr-TR" sz="2800" dirty="0" smtClean="0"/>
              <a:t>ve Denence Kurma</a:t>
            </a:r>
          </a:p>
          <a:p>
            <a:pPr eaLnBrk="1" hangingPunct="1">
              <a:lnSpc>
                <a:spcPct val="80000"/>
              </a:lnSpc>
            </a:pPr>
            <a:endParaRPr lang="tr-TR" sz="24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Sorun Bildiriminin Bileşenleri</a:t>
            </a:r>
            <a:endParaRPr lang="tr-TR" dirty="0"/>
          </a:p>
        </p:txBody>
      </p:sp>
      <p:sp>
        <p:nvSpPr>
          <p:cNvPr id="3" name="2 İçerik Yer Tutucusu"/>
          <p:cNvSpPr>
            <a:spLocks noGrp="1"/>
          </p:cNvSpPr>
          <p:nvPr>
            <p:ph idx="1"/>
          </p:nvPr>
        </p:nvSpPr>
        <p:spPr/>
        <p:txBody>
          <a:bodyPr/>
          <a:lstStyle/>
          <a:p>
            <a:pPr>
              <a:buNone/>
            </a:pPr>
            <a:r>
              <a:rPr lang="tr-TR" dirty="0" smtClean="0">
                <a:solidFill>
                  <a:schemeClr val="tx1"/>
                </a:solidFill>
                <a:latin typeface="+mn-lt"/>
                <a:ea typeface="+mn-ea"/>
                <a:cs typeface="+mn-cs"/>
              </a:rPr>
              <a:t>1. </a:t>
            </a:r>
            <a:r>
              <a:rPr lang="tr-TR" dirty="0" smtClean="0"/>
              <a:t>G</a:t>
            </a:r>
            <a:r>
              <a:rPr lang="tr-TR" dirty="0" smtClean="0">
                <a:solidFill>
                  <a:schemeClr val="tx1"/>
                </a:solidFill>
                <a:latin typeface="+mn-lt"/>
                <a:ea typeface="+mn-ea"/>
                <a:cs typeface="+mn-cs"/>
              </a:rPr>
              <a:t>iriş cümlesi;</a:t>
            </a:r>
          </a:p>
          <a:p>
            <a:pPr>
              <a:buNone/>
            </a:pPr>
            <a:r>
              <a:rPr lang="en-US" dirty="0" smtClean="0">
                <a:solidFill>
                  <a:schemeClr val="tx1"/>
                </a:solidFill>
                <a:latin typeface="+mn-lt"/>
                <a:ea typeface="+mn-ea"/>
                <a:cs typeface="+mn-cs"/>
              </a:rPr>
              <a:t>2. </a:t>
            </a:r>
            <a:r>
              <a:rPr lang="tr-TR" dirty="0" smtClean="0">
                <a:solidFill>
                  <a:schemeClr val="tx1"/>
                </a:solidFill>
                <a:latin typeface="+mn-lt"/>
                <a:ea typeface="+mn-ea"/>
                <a:cs typeface="+mn-cs"/>
              </a:rPr>
              <a:t>Özgünlüğün açıklanması </a:t>
            </a:r>
            <a:r>
              <a:rPr lang="en-US" dirty="0" smtClean="0">
                <a:solidFill>
                  <a:schemeClr val="tx1"/>
                </a:solidFill>
                <a:latin typeface="+mn-lt"/>
                <a:ea typeface="+mn-ea"/>
                <a:cs typeface="+mn-cs"/>
              </a:rPr>
              <a:t>(</a:t>
            </a:r>
            <a:r>
              <a:rPr lang="tr-TR" dirty="0" smtClean="0">
                <a:solidFill>
                  <a:schemeClr val="tx1"/>
                </a:solidFill>
                <a:latin typeface="+mn-lt"/>
                <a:ea typeface="+mn-ea"/>
                <a:cs typeface="+mn-cs"/>
              </a:rPr>
              <a:t>örneğin</a:t>
            </a:r>
            <a:r>
              <a:rPr lang="en-US" dirty="0" smtClean="0">
                <a:solidFill>
                  <a:schemeClr val="tx1"/>
                </a:solidFill>
                <a:latin typeface="+mn-lt"/>
                <a:ea typeface="+mn-ea"/>
                <a:cs typeface="+mn-cs"/>
              </a:rPr>
              <a:t>,</a:t>
            </a:r>
            <a:r>
              <a:rPr lang="tr-TR" dirty="0" smtClean="0">
                <a:solidFill>
                  <a:schemeClr val="tx1"/>
                </a:solidFill>
                <a:latin typeface="+mn-lt"/>
                <a:ea typeface="+mn-ea"/>
                <a:cs typeface="+mn-cs"/>
              </a:rPr>
              <a:t>literatürle desteklenerek bilgi boşluğundan söz etme);</a:t>
            </a:r>
          </a:p>
          <a:p>
            <a:pPr>
              <a:buNone/>
            </a:pPr>
            <a:r>
              <a:rPr lang="en-US" dirty="0" smtClean="0">
                <a:solidFill>
                  <a:schemeClr val="tx1"/>
                </a:solidFill>
                <a:latin typeface="+mn-lt"/>
                <a:ea typeface="+mn-ea"/>
                <a:cs typeface="+mn-cs"/>
              </a:rPr>
              <a:t>3. </a:t>
            </a:r>
            <a:r>
              <a:rPr lang="tr-TR" dirty="0" smtClean="0">
                <a:solidFill>
                  <a:schemeClr val="tx1"/>
                </a:solidFill>
                <a:latin typeface="+mn-lt"/>
                <a:ea typeface="+mn-ea"/>
                <a:cs typeface="+mn-cs"/>
              </a:rPr>
              <a:t>Araştırmanın temel olarak neye odaklandığının belirtilmesi</a:t>
            </a:r>
            <a:r>
              <a:rPr lang="en-US" dirty="0" smtClean="0">
                <a:solidFill>
                  <a:schemeClr val="tx1"/>
                </a:solidFill>
                <a:latin typeface="+mn-lt"/>
                <a:ea typeface="+mn-ea"/>
                <a:cs typeface="+mn-cs"/>
              </a:rPr>
              <a:t>; </a:t>
            </a:r>
            <a:r>
              <a:rPr lang="tr-TR" dirty="0" smtClean="0">
                <a:solidFill>
                  <a:schemeClr val="tx1"/>
                </a:solidFill>
                <a:latin typeface="+mn-lt"/>
                <a:ea typeface="+mn-ea"/>
                <a:cs typeface="+mn-cs"/>
              </a:rPr>
              <a:t>ve</a:t>
            </a:r>
            <a:endParaRPr lang="en-US" dirty="0" smtClean="0">
              <a:solidFill>
                <a:schemeClr val="tx1"/>
              </a:solidFill>
              <a:latin typeface="+mn-lt"/>
              <a:ea typeface="+mn-ea"/>
              <a:cs typeface="+mn-cs"/>
            </a:endParaRPr>
          </a:p>
          <a:p>
            <a:pPr>
              <a:buNone/>
            </a:pPr>
            <a:r>
              <a:rPr lang="en-US" dirty="0" smtClean="0">
                <a:solidFill>
                  <a:schemeClr val="tx1"/>
                </a:solidFill>
                <a:latin typeface="+mn-lt"/>
                <a:ea typeface="+mn-ea"/>
                <a:cs typeface="+mn-cs"/>
              </a:rPr>
              <a:t>4. </a:t>
            </a:r>
            <a:r>
              <a:rPr lang="tr-TR" dirty="0" smtClean="0">
                <a:solidFill>
                  <a:schemeClr val="tx1"/>
                </a:solidFill>
                <a:latin typeface="+mn-lt"/>
                <a:ea typeface="+mn-ea"/>
                <a:cs typeface="+mn-cs"/>
              </a:rPr>
              <a:t>Araştırmanın öneminin veya sorunun araştırılmasından elde edilecek yararların açıklanması</a:t>
            </a:r>
            <a:endParaRPr lang="tr-TR" dirty="0"/>
          </a:p>
        </p:txBody>
      </p:sp>
      <p:sp>
        <p:nvSpPr>
          <p:cNvPr id="4" name="3 Veri Yer Tutucusu"/>
          <p:cNvSpPr>
            <a:spLocks noGrp="1"/>
          </p:cNvSpPr>
          <p:nvPr>
            <p:ph type="dt" sz="half" idx="10"/>
          </p:nvPr>
        </p:nvSpPr>
        <p:spPr/>
        <p:txBody>
          <a:bodyPr/>
          <a:lstStyle/>
          <a:p>
            <a:pPr>
              <a:defRPr/>
            </a:pPr>
            <a:endParaRPr lang="en-US" dirty="0" smtClean="0"/>
          </a:p>
          <a:p>
            <a:pPr>
              <a:defRPr/>
            </a:pPr>
            <a:r>
              <a:rPr lang="en-US" dirty="0" smtClean="0"/>
              <a:t>	</a:t>
            </a:r>
            <a:endParaRPr lang="en-US" dirty="0"/>
          </a:p>
        </p:txBody>
      </p:sp>
      <p:sp>
        <p:nvSpPr>
          <p:cNvPr id="5" name="4 Metin kutusu"/>
          <p:cNvSpPr txBox="1"/>
          <p:nvPr/>
        </p:nvSpPr>
        <p:spPr>
          <a:xfrm>
            <a:off x="6012785" y="6176337"/>
            <a:ext cx="3095719" cy="276999"/>
          </a:xfrm>
          <a:prstGeom prst="rect">
            <a:avLst/>
          </a:prstGeom>
          <a:noFill/>
        </p:spPr>
        <p:txBody>
          <a:bodyPr wrap="none" rtlCol="0">
            <a:spAutoFit/>
          </a:bodyPr>
          <a:lstStyle/>
          <a:p>
            <a:r>
              <a:rPr lang="tr-TR" sz="1200" dirty="0" smtClean="0"/>
              <a:t>Kaynak: </a:t>
            </a:r>
            <a:r>
              <a:rPr lang="tr-TR" sz="1200" dirty="0" err="1" smtClean="0"/>
              <a:t>Hernon</a:t>
            </a:r>
            <a:r>
              <a:rPr lang="tr-TR" sz="1200" dirty="0" smtClean="0"/>
              <a:t> ve </a:t>
            </a:r>
            <a:r>
              <a:rPr lang="tr-TR" sz="1200" dirty="0" err="1" smtClean="0"/>
              <a:t>Schwartz</a:t>
            </a:r>
            <a:r>
              <a:rPr lang="tr-TR" sz="1200" dirty="0" smtClean="0"/>
              <a:t>, 2007, s. 308</a:t>
            </a:r>
            <a:endParaRPr lang="tr-TR" sz="1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70384" y="0"/>
            <a:ext cx="7330008" cy="914400"/>
          </a:xfrm>
        </p:spPr>
        <p:txBody>
          <a:bodyPr/>
          <a:lstStyle/>
          <a:p>
            <a:r>
              <a:rPr lang="tr-TR" dirty="0" smtClean="0"/>
              <a:t>Sorun Bildirim Örneği</a:t>
            </a:r>
            <a:endParaRPr lang="tr-TR" dirty="0"/>
          </a:p>
        </p:txBody>
      </p:sp>
      <p:sp>
        <p:nvSpPr>
          <p:cNvPr id="3" name="2 İçerik Yer Tutucusu"/>
          <p:cNvSpPr>
            <a:spLocks noGrp="1"/>
          </p:cNvSpPr>
          <p:nvPr>
            <p:ph idx="1"/>
          </p:nvPr>
        </p:nvSpPr>
        <p:spPr>
          <a:xfrm>
            <a:off x="251520" y="980728"/>
            <a:ext cx="8568952" cy="4953000"/>
          </a:xfrm>
        </p:spPr>
        <p:txBody>
          <a:bodyPr/>
          <a:lstStyle/>
          <a:p>
            <a:pPr>
              <a:buNone/>
            </a:pPr>
            <a:r>
              <a:rPr lang="tr-TR" dirty="0" smtClean="0">
                <a:solidFill>
                  <a:schemeClr val="tx1"/>
                </a:solidFill>
                <a:latin typeface="+mn-lt"/>
                <a:ea typeface="+mn-ea"/>
                <a:cs typeface="+mn-cs"/>
              </a:rPr>
              <a:t>“Kilit noktaları tutanlar (g</a:t>
            </a:r>
            <a:r>
              <a:rPr lang="en-US" dirty="0" err="1" smtClean="0">
                <a:solidFill>
                  <a:schemeClr val="tx1"/>
                </a:solidFill>
                <a:latin typeface="+mn-lt"/>
                <a:ea typeface="+mn-ea"/>
                <a:cs typeface="+mn-cs"/>
              </a:rPr>
              <a:t>atekeepers</a:t>
            </a:r>
            <a:r>
              <a:rPr lang="tr-TR" dirty="0" smtClean="0">
                <a:solidFill>
                  <a:schemeClr val="tx1"/>
                </a:solidFill>
                <a:latin typeface="+mn-lt"/>
                <a:ea typeface="+mn-ea"/>
                <a:cs typeface="+mn-cs"/>
              </a:rPr>
              <a:t>) kendi etnik-dilsel topluluklarında bilgi yaydıkları zaman kültürel etkileşim ajanları olarak hareket ederler. Hiçbir araştırmada bu kişilerin günümüzün karmaşık ve dijital ortamında bilgi arama davranışları ve bilgi yayma uygulamaları derinlemesine incelenmedi. Böyle bir araştırmadan elde edilecek anlayış etnik-dilsel toplulukların üyelerine hizmet veren halk kütüphaneleri için yararlı olur.” </a:t>
            </a:r>
            <a:endParaRPr lang="tr-TR" dirty="0"/>
          </a:p>
        </p:txBody>
      </p:sp>
      <p:sp>
        <p:nvSpPr>
          <p:cNvPr id="4" name="3 Veri Yer Tutucusu"/>
          <p:cNvSpPr>
            <a:spLocks noGrp="1"/>
          </p:cNvSpPr>
          <p:nvPr>
            <p:ph type="dt" sz="half" idx="10"/>
          </p:nvPr>
        </p:nvSpPr>
        <p:spPr/>
        <p:txBody>
          <a:bodyPr/>
          <a:lstStyle/>
          <a:p>
            <a:pPr>
              <a:defRPr/>
            </a:pPr>
            <a:endParaRPr lang="en-US" smtClean="0"/>
          </a:p>
          <a:p>
            <a:pPr>
              <a:defRPr/>
            </a:pPr>
            <a:r>
              <a:rPr lang="en-US" smtClean="0"/>
              <a:t>	</a:t>
            </a:r>
            <a:endParaRPr lang="en-US" dirty="0"/>
          </a:p>
        </p:txBody>
      </p:sp>
      <p:sp>
        <p:nvSpPr>
          <p:cNvPr id="5" name="4 Metin kutusu"/>
          <p:cNvSpPr txBox="1"/>
          <p:nvPr/>
        </p:nvSpPr>
        <p:spPr>
          <a:xfrm>
            <a:off x="5706612" y="6176337"/>
            <a:ext cx="3401892" cy="276999"/>
          </a:xfrm>
          <a:prstGeom prst="rect">
            <a:avLst/>
          </a:prstGeom>
          <a:noFill/>
        </p:spPr>
        <p:txBody>
          <a:bodyPr wrap="none" rtlCol="0">
            <a:spAutoFit/>
          </a:bodyPr>
          <a:lstStyle/>
          <a:p>
            <a:r>
              <a:rPr lang="tr-TR" sz="1200" dirty="0" smtClean="0"/>
              <a:t>Kaynak: </a:t>
            </a:r>
            <a:r>
              <a:rPr lang="tr-TR" sz="1200" dirty="0" err="1" smtClean="0"/>
              <a:t>Hernon</a:t>
            </a:r>
            <a:r>
              <a:rPr lang="tr-TR" sz="1200" dirty="0" smtClean="0"/>
              <a:t> ve </a:t>
            </a:r>
            <a:r>
              <a:rPr lang="tr-TR" sz="1200" dirty="0" err="1" smtClean="0"/>
              <a:t>Schwartz</a:t>
            </a:r>
            <a:r>
              <a:rPr lang="tr-TR" sz="1200" dirty="0" smtClean="0"/>
              <a:t>, 2007, s. 308-309</a:t>
            </a:r>
            <a:endParaRPr lang="tr-TR" sz="1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0"/>
            <a:ext cx="7992888" cy="914400"/>
          </a:xfrm>
        </p:spPr>
        <p:txBody>
          <a:bodyPr/>
          <a:lstStyle/>
          <a:p>
            <a:r>
              <a:rPr lang="tr-TR" dirty="0" smtClean="0"/>
              <a:t>Sorun Bildirim Örneği (devamla)</a:t>
            </a:r>
            <a:endParaRPr lang="tr-TR" dirty="0"/>
          </a:p>
        </p:txBody>
      </p:sp>
      <p:sp>
        <p:nvSpPr>
          <p:cNvPr id="3" name="2 İçerik Yer Tutucusu"/>
          <p:cNvSpPr>
            <a:spLocks noGrp="1"/>
          </p:cNvSpPr>
          <p:nvPr>
            <p:ph idx="1"/>
          </p:nvPr>
        </p:nvSpPr>
        <p:spPr>
          <a:xfrm>
            <a:off x="251520" y="1052736"/>
            <a:ext cx="8892480" cy="5119464"/>
          </a:xfrm>
        </p:spPr>
        <p:txBody>
          <a:bodyPr/>
          <a:lstStyle/>
          <a:p>
            <a:r>
              <a:rPr lang="tr-TR" dirty="0" smtClean="0"/>
              <a:t>Bir </a:t>
            </a:r>
            <a:r>
              <a:rPr lang="tr-TR" dirty="0" err="1" smtClean="0"/>
              <a:t>arkaplan</a:t>
            </a:r>
            <a:r>
              <a:rPr lang="tr-TR" dirty="0" smtClean="0"/>
              <a:t> kısmında </a:t>
            </a:r>
          </a:p>
          <a:p>
            <a:pPr lvl="1"/>
            <a:r>
              <a:rPr lang="tr-TR" dirty="0" smtClean="0"/>
              <a:t>Kilit noktaları tutanların kimler?</a:t>
            </a:r>
          </a:p>
          <a:p>
            <a:pPr lvl="1"/>
            <a:r>
              <a:rPr lang="tr-TR" dirty="0" smtClean="0"/>
              <a:t>Etnik-dilsel topluluklar kimlerden oluşuyor? </a:t>
            </a:r>
          </a:p>
          <a:p>
            <a:pPr lvl="1"/>
            <a:r>
              <a:rPr lang="tr-TR" dirty="0" smtClean="0"/>
              <a:t>Bilgi arama davranışı bilgi yayma uygulamalarını içeriyor mu? </a:t>
            </a:r>
          </a:p>
          <a:p>
            <a:pPr lvl="1"/>
            <a:r>
              <a:rPr lang="tr-TR" dirty="0" smtClean="0"/>
              <a:t>Nasıl bir araştırma yapılacağı yeterince açık mı? </a:t>
            </a:r>
          </a:p>
          <a:p>
            <a:pPr lvl="1"/>
            <a:r>
              <a:rPr lang="tr-TR" dirty="0" smtClean="0"/>
              <a:t>Araştırma soruları, değişkenler, değişkenler arasındaki ilişkiler, denekler tanımlanıyor mu? </a:t>
            </a:r>
          </a:p>
          <a:p>
            <a:pPr lvl="1"/>
            <a:r>
              <a:rPr lang="tr-TR" dirty="0" smtClean="0"/>
              <a:t>Toplanan veriler halk kütüphanelerinin hizmetlerini geliştirmede ve planlamada nasıl yararlı olacak? </a:t>
            </a:r>
          </a:p>
        </p:txBody>
      </p:sp>
      <p:sp>
        <p:nvSpPr>
          <p:cNvPr id="4" name="3 Veri Yer Tutucusu"/>
          <p:cNvSpPr>
            <a:spLocks noGrp="1"/>
          </p:cNvSpPr>
          <p:nvPr>
            <p:ph type="dt" sz="half" idx="10"/>
          </p:nvPr>
        </p:nvSpPr>
        <p:spPr/>
        <p:txBody>
          <a:bodyPr/>
          <a:lstStyle/>
          <a:p>
            <a:pPr>
              <a:defRPr/>
            </a:pPr>
            <a:endParaRPr lang="en-US" smtClean="0"/>
          </a:p>
          <a:p>
            <a:pPr>
              <a:defRPr/>
            </a:pPr>
            <a:r>
              <a:rPr lang="en-US" smtClean="0"/>
              <a:t>	</a:t>
            </a:r>
            <a:endParaRPr lang="en-US" dirty="0"/>
          </a:p>
        </p:txBody>
      </p:sp>
      <p:sp>
        <p:nvSpPr>
          <p:cNvPr id="7" name="6 Metin kutusu"/>
          <p:cNvSpPr txBox="1"/>
          <p:nvPr/>
        </p:nvSpPr>
        <p:spPr>
          <a:xfrm>
            <a:off x="5706612" y="6176337"/>
            <a:ext cx="3401892" cy="276999"/>
          </a:xfrm>
          <a:prstGeom prst="rect">
            <a:avLst/>
          </a:prstGeom>
          <a:noFill/>
        </p:spPr>
        <p:txBody>
          <a:bodyPr wrap="none" rtlCol="0">
            <a:spAutoFit/>
          </a:bodyPr>
          <a:lstStyle/>
          <a:p>
            <a:r>
              <a:rPr lang="tr-TR" sz="1200" dirty="0" smtClean="0"/>
              <a:t>Kaynak: </a:t>
            </a:r>
            <a:r>
              <a:rPr lang="tr-TR" sz="1200" dirty="0" err="1" smtClean="0"/>
              <a:t>Hernon</a:t>
            </a:r>
            <a:r>
              <a:rPr lang="tr-TR" sz="1200" dirty="0" smtClean="0"/>
              <a:t> ve </a:t>
            </a:r>
            <a:r>
              <a:rPr lang="tr-TR" sz="1200" dirty="0" err="1" smtClean="0"/>
              <a:t>Schwartz</a:t>
            </a:r>
            <a:r>
              <a:rPr lang="tr-TR" sz="1200" dirty="0" smtClean="0"/>
              <a:t>, 2007, s. 308-309</a:t>
            </a:r>
            <a:endParaRPr lang="tr-TR" sz="12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2530" name="Rectangle 2"/>
          <p:cNvSpPr>
            <a:spLocks noGrp="1" noChangeArrowheads="1"/>
          </p:cNvSpPr>
          <p:nvPr>
            <p:ph type="title"/>
          </p:nvPr>
        </p:nvSpPr>
        <p:spPr bwMode="auto">
          <a:xfrm>
            <a:off x="467544" y="53752"/>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tr-TR" dirty="0" smtClean="0"/>
              <a:t>Araştırma Sorusu </a:t>
            </a:r>
            <a:r>
              <a:rPr lang="tr-TR" dirty="0"/>
              <a:t>Belirleme</a:t>
            </a:r>
          </a:p>
        </p:txBody>
      </p:sp>
      <p:sp>
        <p:nvSpPr>
          <p:cNvPr id="662531" name="Rectangle 3"/>
          <p:cNvSpPr>
            <a:spLocks noGrp="1" noChangeArrowheads="1"/>
          </p:cNvSpPr>
          <p:nvPr>
            <p:ph type="body" idx="1"/>
          </p:nvPr>
        </p:nvSpPr>
        <p:spPr bwMode="auto">
          <a:xfrm>
            <a:off x="395536" y="1196752"/>
            <a:ext cx="8424936" cy="5112568"/>
          </a:xfrm>
          <a:noFill/>
          <a:ln>
            <a:miter lim="800000"/>
            <a:headEnd/>
            <a:tailEnd/>
          </a:ln>
        </p:spPr>
        <p:txBody>
          <a:bodyPr vert="horz" wrap="square" lIns="91440" tIns="45720" rIns="91440" bIns="45720" numCol="1" anchor="t" anchorCtr="0" compatLnSpc="1">
            <a:prstTxWarp prst="textNoShape">
              <a:avLst/>
            </a:prstTxWarp>
          </a:bodyPr>
          <a:lstStyle/>
          <a:p>
            <a:pPr>
              <a:lnSpc>
                <a:spcPct val="80000"/>
              </a:lnSpc>
            </a:pPr>
            <a:r>
              <a:rPr lang="tr-TR" sz="2800" dirty="0"/>
              <a:t>Kişisel deneyim veya sorunlardan hareketle </a:t>
            </a:r>
          </a:p>
          <a:p>
            <a:pPr lvl="1">
              <a:lnSpc>
                <a:spcPct val="80000"/>
              </a:lnSpc>
              <a:spcAft>
                <a:spcPts val="300"/>
              </a:spcAft>
            </a:pPr>
            <a:r>
              <a:rPr lang="tr-TR" sz="2400" dirty="0"/>
              <a:t>K</a:t>
            </a:r>
            <a:r>
              <a:rPr lang="tr-TR" sz="2400" dirty="0" smtClean="0"/>
              <a:t>apkaç </a:t>
            </a:r>
            <a:r>
              <a:rPr lang="tr-TR" sz="2400" dirty="0"/>
              <a:t>sorunu nasıl önlenebilir?</a:t>
            </a:r>
          </a:p>
          <a:p>
            <a:pPr>
              <a:lnSpc>
                <a:spcPct val="80000"/>
              </a:lnSpc>
            </a:pPr>
            <a:r>
              <a:rPr lang="tr-TR" sz="2800" dirty="0"/>
              <a:t>Başkalarının deneyimlerinden hareketle </a:t>
            </a:r>
          </a:p>
          <a:p>
            <a:pPr lvl="1">
              <a:lnSpc>
                <a:spcPct val="80000"/>
              </a:lnSpc>
            </a:pPr>
            <a:r>
              <a:rPr lang="tr-TR" sz="2400" dirty="0"/>
              <a:t>A</a:t>
            </a:r>
            <a:r>
              <a:rPr lang="tr-TR" sz="2400" dirty="0" smtClean="0"/>
              <a:t>ile </a:t>
            </a:r>
            <a:r>
              <a:rPr lang="tr-TR" sz="2400" dirty="0"/>
              <a:t>içi şiddet nasıl önlenebilir?</a:t>
            </a:r>
          </a:p>
          <a:p>
            <a:pPr>
              <a:lnSpc>
                <a:spcPct val="80000"/>
              </a:lnSpc>
            </a:pPr>
            <a:r>
              <a:rPr lang="tr-TR" sz="2800" dirty="0"/>
              <a:t>Diğer araştırmacıların sordukları sorulardan hareketle </a:t>
            </a:r>
          </a:p>
          <a:p>
            <a:pPr lvl="1">
              <a:lnSpc>
                <a:spcPct val="80000"/>
              </a:lnSpc>
              <a:spcAft>
                <a:spcPts val="300"/>
              </a:spcAft>
            </a:pPr>
            <a:r>
              <a:rPr lang="tr-TR" sz="2400" dirty="0"/>
              <a:t>M</a:t>
            </a:r>
            <a:r>
              <a:rPr lang="tr-TR" sz="2400" dirty="0" smtClean="0"/>
              <a:t>akaleler</a:t>
            </a:r>
            <a:r>
              <a:rPr lang="tr-TR" sz="2400" dirty="0"/>
              <a:t>, kitaplar, vs.</a:t>
            </a:r>
          </a:p>
          <a:p>
            <a:pPr>
              <a:lnSpc>
                <a:spcPct val="80000"/>
              </a:lnSpc>
              <a:spcAft>
                <a:spcPts val="300"/>
              </a:spcAft>
            </a:pPr>
            <a:r>
              <a:rPr lang="tr-TR" sz="2800" dirty="0"/>
              <a:t>Başka kaynaklar/kuruluşlar bazı soruların yanıtlarını bulmak istiyor olabilirler</a:t>
            </a:r>
          </a:p>
          <a:p>
            <a:pPr>
              <a:lnSpc>
                <a:spcPct val="80000"/>
              </a:lnSpc>
            </a:pPr>
            <a:r>
              <a:rPr lang="tr-TR" sz="2800" dirty="0"/>
              <a:t>Araştırma sorularının temel kaynağı “toplumsal kuram”dır. </a:t>
            </a:r>
          </a:p>
          <a:p>
            <a:pPr lvl="1">
              <a:lnSpc>
                <a:spcPct val="80000"/>
              </a:lnSpc>
            </a:pPr>
            <a:r>
              <a:rPr lang="tr-TR" sz="2400" dirty="0" smtClean="0"/>
              <a:t>Rasyonel </a:t>
            </a:r>
            <a:r>
              <a:rPr lang="tr-TR" sz="2400" dirty="0"/>
              <a:t>seçenek kuramı toplumsal davranışları açıklamak için yararlı bir yaklaşım olabilir mi?</a:t>
            </a:r>
          </a:p>
        </p:txBody>
      </p:sp>
    </p:spTree>
  </p:cSld>
  <p:clrMapOvr>
    <a:masterClrMapping/>
  </p:clrMapOvr>
  <p:transition>
    <p:cover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6626" name="Rectangle 2"/>
          <p:cNvSpPr>
            <a:spLocks noGrp="1" noChangeArrowheads="1"/>
          </p:cNvSpPr>
          <p:nvPr>
            <p:ph type="title"/>
          </p:nvPr>
        </p:nvSpPr>
        <p:spPr bwMode="auto">
          <a:xfrm>
            <a:off x="395536" y="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tr-TR" dirty="0"/>
              <a:t>Soruları Değerlendirme</a:t>
            </a:r>
          </a:p>
        </p:txBody>
      </p:sp>
      <p:sp>
        <p:nvSpPr>
          <p:cNvPr id="666627" name="Rectangle 3"/>
          <p:cNvSpPr>
            <a:spLocks noGrp="1" noChangeArrowheads="1"/>
          </p:cNvSpPr>
          <p:nvPr>
            <p:ph type="body" idx="1"/>
          </p:nvPr>
        </p:nvSpPr>
        <p:spPr bwMode="auto">
          <a:xfrm>
            <a:off x="467544" y="1340768"/>
            <a:ext cx="8229600" cy="4525962"/>
          </a:xfrm>
          <a:noFill/>
          <a:ln>
            <a:miter lim="800000"/>
            <a:headEnd/>
            <a:tailEnd/>
          </a:ln>
        </p:spPr>
        <p:txBody>
          <a:bodyPr vert="horz" wrap="square" lIns="91440" tIns="45720" rIns="91440" bIns="45720" numCol="1" anchor="t" anchorCtr="0" compatLnSpc="1">
            <a:prstTxWarp prst="textNoShape">
              <a:avLst/>
            </a:prstTxWarp>
          </a:bodyPr>
          <a:lstStyle/>
          <a:p>
            <a:pPr>
              <a:lnSpc>
                <a:spcPct val="90000"/>
              </a:lnSpc>
              <a:spcAft>
                <a:spcPts val="300"/>
              </a:spcAft>
            </a:pPr>
            <a:r>
              <a:rPr lang="tr-TR" dirty="0"/>
              <a:t>Olurluk </a:t>
            </a:r>
          </a:p>
          <a:p>
            <a:pPr lvl="1">
              <a:lnSpc>
                <a:spcPct val="90000"/>
              </a:lnSpc>
              <a:spcAft>
                <a:spcPts val="600"/>
              </a:spcAft>
            </a:pPr>
            <a:r>
              <a:rPr lang="tr-TR" dirty="0" smtClean="0"/>
              <a:t>Evsizlik, cezai adalet, cinsiyet rolleri, vs.</a:t>
            </a:r>
          </a:p>
          <a:p>
            <a:pPr>
              <a:lnSpc>
                <a:spcPct val="90000"/>
              </a:lnSpc>
              <a:spcAft>
                <a:spcPts val="600"/>
              </a:spcAft>
            </a:pPr>
            <a:r>
              <a:rPr lang="tr-TR" dirty="0" smtClean="0"/>
              <a:t>Toplumsal </a:t>
            </a:r>
            <a:r>
              <a:rPr lang="tr-TR" dirty="0"/>
              <a:t>önem</a:t>
            </a:r>
          </a:p>
          <a:p>
            <a:pPr>
              <a:lnSpc>
                <a:spcPct val="90000"/>
              </a:lnSpc>
              <a:spcAft>
                <a:spcPts val="300"/>
              </a:spcAft>
            </a:pPr>
            <a:r>
              <a:rPr lang="tr-TR" dirty="0" smtClean="0"/>
              <a:t>Bilimsel </a:t>
            </a:r>
            <a:r>
              <a:rPr lang="tr-TR" dirty="0"/>
              <a:t>ilgililik</a:t>
            </a:r>
          </a:p>
          <a:p>
            <a:pPr lvl="1">
              <a:lnSpc>
                <a:spcPct val="90000"/>
              </a:lnSpc>
              <a:spcAft>
                <a:spcPts val="300"/>
              </a:spcAft>
            </a:pPr>
            <a:r>
              <a:rPr lang="tr-TR" dirty="0"/>
              <a:t>Sosyal bilimler literatürü</a:t>
            </a:r>
          </a:p>
        </p:txBody>
      </p:sp>
    </p:spTree>
  </p:cSld>
  <p:clrMapOvr>
    <a:masterClrMapping/>
  </p:clrMapOvr>
  <p:transition>
    <p:cover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4578" name="Rectangle 2"/>
          <p:cNvSpPr>
            <a:spLocks noGrp="1" noChangeArrowheads="1"/>
          </p:cNvSpPr>
          <p:nvPr>
            <p:ph type="title"/>
          </p:nvPr>
        </p:nvSpPr>
        <p:spPr bwMode="auto">
          <a:xfrm>
            <a:off x="395536" y="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tr-TR" dirty="0"/>
              <a:t>Soruları “İnceltme”</a:t>
            </a:r>
          </a:p>
        </p:txBody>
      </p:sp>
      <p:sp>
        <p:nvSpPr>
          <p:cNvPr id="664579" name="Rectangle 3"/>
          <p:cNvSpPr>
            <a:spLocks noGrp="1" noChangeArrowheads="1"/>
          </p:cNvSpPr>
          <p:nvPr>
            <p:ph type="body" idx="1"/>
          </p:nvPr>
        </p:nvSpPr>
        <p:spPr bwMode="auto">
          <a:xfrm>
            <a:off x="468313" y="1989138"/>
            <a:ext cx="8229600" cy="4525962"/>
          </a:xfrm>
          <a:noFill/>
          <a:ln>
            <a:miter lim="800000"/>
            <a:headEnd/>
            <a:tailEnd/>
          </a:ln>
        </p:spPr>
        <p:txBody>
          <a:bodyPr vert="horz" wrap="square" lIns="91440" tIns="45720" rIns="91440" bIns="45720" numCol="1" anchor="t" anchorCtr="0" compatLnSpc="1">
            <a:prstTxWarp prst="textNoShape">
              <a:avLst/>
            </a:prstTxWarp>
          </a:bodyPr>
          <a:lstStyle/>
          <a:p>
            <a:r>
              <a:rPr lang="tr-TR" sz="4000" dirty="0"/>
              <a:t>Zaman</a:t>
            </a:r>
          </a:p>
          <a:p>
            <a:r>
              <a:rPr lang="tr-TR" sz="4000" dirty="0"/>
              <a:t>Mek</a:t>
            </a:r>
            <a:r>
              <a:rPr lang="en-US" sz="4000" dirty="0"/>
              <a:t>â</a:t>
            </a:r>
            <a:r>
              <a:rPr lang="tr-TR" sz="4000" dirty="0"/>
              <a:t>n</a:t>
            </a:r>
          </a:p>
          <a:p>
            <a:r>
              <a:rPr lang="tr-TR" sz="4000" dirty="0"/>
              <a:t>Kaynak</a:t>
            </a:r>
            <a:endParaRPr lang="en-US" sz="4000" dirty="0"/>
          </a:p>
        </p:txBody>
      </p:sp>
    </p:spTree>
  </p:cSld>
  <p:clrMapOvr>
    <a:masterClrMapping/>
  </p:clrMapOvr>
  <p:transition>
    <p:cover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970" name="Rectangle 2"/>
          <p:cNvSpPr>
            <a:spLocks noGrp="1" noChangeArrowheads="1"/>
          </p:cNvSpPr>
          <p:nvPr>
            <p:ph type="title"/>
          </p:nvPr>
        </p:nvSpPr>
        <p:spPr bwMode="auto">
          <a:xfrm>
            <a:off x="395536" y="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tr-TR" dirty="0" smtClean="0"/>
              <a:t>Sosyal </a:t>
            </a:r>
            <a:r>
              <a:rPr lang="tr-TR" dirty="0"/>
              <a:t>Araştırma Sorusu</a:t>
            </a:r>
          </a:p>
        </p:txBody>
      </p:sp>
      <p:sp>
        <p:nvSpPr>
          <p:cNvPr id="595971" name="Rectangle 3"/>
          <p:cNvSpPr>
            <a:spLocks noGrp="1" noChangeArrowheads="1"/>
          </p:cNvSpPr>
          <p:nvPr>
            <p:ph type="body" idx="1"/>
          </p:nvPr>
        </p:nvSpPr>
        <p:spPr bwMode="auto">
          <a:xfrm>
            <a:off x="395536" y="1268760"/>
            <a:ext cx="8229600" cy="4525962"/>
          </a:xfrm>
          <a:noFill/>
          <a:ln>
            <a:miter lim="800000"/>
            <a:headEnd/>
            <a:tailEnd/>
          </a:ln>
        </p:spPr>
        <p:txBody>
          <a:bodyPr vert="horz" wrap="square" lIns="91440" tIns="45720" rIns="91440" bIns="45720" numCol="1" anchor="t" anchorCtr="0" compatLnSpc="1">
            <a:prstTxWarp prst="textNoShape">
              <a:avLst/>
            </a:prstTxWarp>
          </a:bodyPr>
          <a:lstStyle/>
          <a:p>
            <a:r>
              <a:rPr lang="tr-TR" sz="4000" dirty="0"/>
              <a:t>İlk el, doğrulanabilir ve ampirik verilerin toplanması ve analiziyle yanıtlanmaya çalışılan toplumsal dünya ile ilgili bir soru</a:t>
            </a:r>
          </a:p>
        </p:txBody>
      </p:sp>
    </p:spTree>
  </p:cSld>
  <p:clrMapOvr>
    <a:masterClrMapping/>
  </p:clrMapOvr>
  <p:transition>
    <p:cover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55576" y="0"/>
            <a:ext cx="7330008" cy="914400"/>
          </a:xfrm>
        </p:spPr>
        <p:txBody>
          <a:bodyPr/>
          <a:lstStyle/>
          <a:p>
            <a:r>
              <a:rPr lang="tr-TR" dirty="0" smtClean="0"/>
              <a:t>Araştırma Soruları</a:t>
            </a:r>
            <a:endParaRPr lang="tr-TR" dirty="0"/>
          </a:p>
        </p:txBody>
      </p:sp>
      <p:sp>
        <p:nvSpPr>
          <p:cNvPr id="3" name="2 İçerik Yer Tutucusu"/>
          <p:cNvSpPr>
            <a:spLocks noGrp="1"/>
          </p:cNvSpPr>
          <p:nvPr>
            <p:ph idx="1"/>
          </p:nvPr>
        </p:nvSpPr>
        <p:spPr>
          <a:xfrm>
            <a:off x="457200" y="1219200"/>
            <a:ext cx="4042792" cy="4953000"/>
          </a:xfrm>
        </p:spPr>
        <p:txBody>
          <a:bodyPr/>
          <a:lstStyle/>
          <a:p>
            <a:pPr>
              <a:buNone/>
            </a:pPr>
            <a:r>
              <a:rPr lang="tr-TR" sz="2000" dirty="0" smtClean="0"/>
              <a:t>“. . . niçin bazı ülkeler demokratik bazıları ise diktatörlüklerle ya da diğer demokratik olmayan rejimlerle yönetilirler? Demokratik olmayan birçok rejim niçin demokrasiye geçer? Bu geçişin nasıl ve ne zaman olacağını belirleyen nedir? Niçin bazı demokrasiler bir kez kurulduktan sonra güçlenip dayanıklı hale gelirken bazıları . . . darbelere maruz kalıp tekrar diktatörlüğe dönerler?” </a:t>
            </a:r>
          </a:p>
          <a:p>
            <a:endParaRPr lang="tr-TR" sz="2000" dirty="0"/>
          </a:p>
        </p:txBody>
      </p:sp>
      <p:sp>
        <p:nvSpPr>
          <p:cNvPr id="4" name="3 Veri Yer Tutucusu"/>
          <p:cNvSpPr>
            <a:spLocks noGrp="1"/>
          </p:cNvSpPr>
          <p:nvPr>
            <p:ph type="dt" sz="half" idx="10"/>
          </p:nvPr>
        </p:nvSpPr>
        <p:spPr/>
        <p:txBody>
          <a:bodyPr/>
          <a:lstStyle/>
          <a:p>
            <a:pPr>
              <a:defRPr/>
            </a:pPr>
            <a:endParaRPr lang="en-US" smtClean="0"/>
          </a:p>
          <a:p>
            <a:pPr>
              <a:defRPr/>
            </a:pPr>
            <a:r>
              <a:rPr lang="en-US" smtClean="0"/>
              <a:t>	</a:t>
            </a:r>
            <a:endParaRPr lang="en-US" dirty="0"/>
          </a:p>
        </p:txBody>
      </p:sp>
      <p:sp>
        <p:nvSpPr>
          <p:cNvPr id="5" name="4 Metin kutusu"/>
          <p:cNvSpPr txBox="1"/>
          <p:nvPr/>
        </p:nvSpPr>
        <p:spPr>
          <a:xfrm>
            <a:off x="5912244" y="6176337"/>
            <a:ext cx="3196260" cy="276999"/>
          </a:xfrm>
          <a:prstGeom prst="rect">
            <a:avLst/>
          </a:prstGeom>
          <a:noFill/>
        </p:spPr>
        <p:txBody>
          <a:bodyPr wrap="none" rtlCol="0">
            <a:spAutoFit/>
          </a:bodyPr>
          <a:lstStyle/>
          <a:p>
            <a:r>
              <a:rPr lang="tr-TR" sz="1200" dirty="0" smtClean="0"/>
              <a:t>Kaynak: </a:t>
            </a:r>
            <a:r>
              <a:rPr lang="tr-TR" sz="1200" dirty="0" err="1" smtClean="0"/>
              <a:t>Acemoglu</a:t>
            </a:r>
            <a:r>
              <a:rPr lang="tr-TR" sz="1200" dirty="0" smtClean="0"/>
              <a:t> ve </a:t>
            </a:r>
            <a:r>
              <a:rPr lang="tr-TR" sz="1200" dirty="0" err="1" smtClean="0"/>
              <a:t>Robinson</a:t>
            </a:r>
            <a:r>
              <a:rPr lang="tr-TR" sz="1200" dirty="0" smtClean="0"/>
              <a:t>, 2006, s. 15</a:t>
            </a:r>
            <a:endParaRPr lang="tr-TR" sz="1200" dirty="0"/>
          </a:p>
        </p:txBody>
      </p:sp>
      <p:pic>
        <p:nvPicPr>
          <p:cNvPr id="6" name="5 Resim" descr="acemoglu-robinson-book-cover.jpg"/>
          <p:cNvPicPr>
            <a:picLocks noChangeAspect="1"/>
          </p:cNvPicPr>
          <p:nvPr/>
        </p:nvPicPr>
        <p:blipFill>
          <a:blip r:embed="rId3" cstate="print"/>
          <a:stretch>
            <a:fillRect/>
          </a:stretch>
        </p:blipFill>
        <p:spPr>
          <a:xfrm>
            <a:off x="4463480" y="1124744"/>
            <a:ext cx="4680520" cy="4680520"/>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0"/>
            <a:ext cx="8568952" cy="914400"/>
          </a:xfrm>
        </p:spPr>
        <p:txBody>
          <a:bodyPr/>
          <a:lstStyle/>
          <a:p>
            <a:r>
              <a:rPr lang="tr-TR" dirty="0" smtClean="0"/>
              <a:t>Araştırma Sorusunun Tanımlanması</a:t>
            </a:r>
            <a:endParaRPr lang="tr-TR" dirty="0"/>
          </a:p>
        </p:txBody>
      </p:sp>
      <p:sp>
        <p:nvSpPr>
          <p:cNvPr id="3" name="2 İçerik Yer Tutucusu"/>
          <p:cNvSpPr>
            <a:spLocks noGrp="1"/>
          </p:cNvSpPr>
          <p:nvPr>
            <p:ph idx="1"/>
          </p:nvPr>
        </p:nvSpPr>
        <p:spPr/>
        <p:txBody>
          <a:bodyPr/>
          <a:lstStyle/>
          <a:p>
            <a:pPr lvl="1"/>
            <a:r>
              <a:rPr lang="tr-TR" dirty="0" smtClean="0"/>
              <a:t>Değişkenleri tanımlar</a:t>
            </a:r>
          </a:p>
          <a:p>
            <a:pPr lvl="1"/>
            <a:r>
              <a:rPr lang="tr-TR" dirty="0" smtClean="0"/>
              <a:t>Değişkenler arasındaki ilişkileri tanımlar</a:t>
            </a:r>
          </a:p>
          <a:p>
            <a:pPr lvl="1"/>
            <a:r>
              <a:rPr lang="tr-TR" dirty="0" smtClean="0"/>
              <a:t>Denekleri tanımlar</a:t>
            </a:r>
          </a:p>
          <a:p>
            <a:pPr lvl="1"/>
            <a:r>
              <a:rPr lang="tr-TR" dirty="0" smtClean="0"/>
              <a:t>Değişkenleri işletimsel olarak tanımlar</a:t>
            </a:r>
          </a:p>
          <a:p>
            <a:pPr lvl="1"/>
            <a:r>
              <a:rPr lang="tr-TR" dirty="0" smtClean="0"/>
              <a:t>Araştırma sorunu mümkün olduğu kadar erken tanımlanmalı</a:t>
            </a:r>
          </a:p>
          <a:p>
            <a:pPr lvl="1"/>
            <a:r>
              <a:rPr lang="tr-TR" dirty="0" err="1" smtClean="0"/>
              <a:t>Arkaplan</a:t>
            </a:r>
            <a:r>
              <a:rPr lang="tr-TR" dirty="0" smtClean="0"/>
              <a:t> bilgi içermeli ve sorunu makul göstermeli</a:t>
            </a:r>
          </a:p>
          <a:p>
            <a:endParaRPr lang="tr-TR" dirty="0"/>
          </a:p>
        </p:txBody>
      </p:sp>
      <p:sp>
        <p:nvSpPr>
          <p:cNvPr id="4" name="3 Veri Yer Tutucusu"/>
          <p:cNvSpPr>
            <a:spLocks noGrp="1"/>
          </p:cNvSpPr>
          <p:nvPr>
            <p:ph type="dt" sz="half" idx="10"/>
          </p:nvPr>
        </p:nvSpPr>
        <p:spPr/>
        <p:txBody>
          <a:bodyPr/>
          <a:lstStyle/>
          <a:p>
            <a:pPr>
              <a:defRPr/>
            </a:pPr>
            <a:endParaRPr lang="en-US" smtClean="0"/>
          </a:p>
          <a:p>
            <a:pPr>
              <a:defRPr/>
            </a:pPr>
            <a:r>
              <a:rPr lang="en-US" smtClean="0"/>
              <a:t>	</a:t>
            </a:r>
            <a:endParaRPr lang="en-US" dirty="0"/>
          </a:p>
        </p:txBody>
      </p:sp>
      <p:sp>
        <p:nvSpPr>
          <p:cNvPr id="5" name="4 Metin kutusu"/>
          <p:cNvSpPr txBox="1"/>
          <p:nvPr/>
        </p:nvSpPr>
        <p:spPr>
          <a:xfrm>
            <a:off x="3466381" y="5991671"/>
            <a:ext cx="5570115" cy="461665"/>
          </a:xfrm>
          <a:prstGeom prst="rect">
            <a:avLst/>
          </a:prstGeom>
          <a:noFill/>
        </p:spPr>
        <p:txBody>
          <a:bodyPr wrap="none" rtlCol="0">
            <a:spAutoFit/>
          </a:bodyPr>
          <a:lstStyle/>
          <a:p>
            <a:r>
              <a:rPr lang="tr-TR" sz="1200" dirty="0" smtClean="0"/>
              <a:t>Kaynak: </a:t>
            </a:r>
            <a:r>
              <a:rPr lang="tr-TR" sz="1200" i="1" dirty="0" smtClean="0"/>
              <a:t>www.library.kent.edu/files/Session1_Updated_Aug_2010.pptx slayt 16</a:t>
            </a:r>
            <a:endParaRPr lang="tr-TR" sz="1200" dirty="0"/>
          </a:p>
          <a:p>
            <a:endParaRPr lang="tr-TR" sz="1200" dirty="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5490" name="Rectangle 2"/>
          <p:cNvSpPr>
            <a:spLocks noGrp="1" noChangeArrowheads="1"/>
          </p:cNvSpPr>
          <p:nvPr>
            <p:ph type="title"/>
          </p:nvPr>
        </p:nvSpPr>
        <p:spPr bwMode="auto">
          <a:xfrm>
            <a:off x="467544" y="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tr-TR" dirty="0"/>
              <a:t>Değişken</a:t>
            </a:r>
          </a:p>
        </p:txBody>
      </p:sp>
      <p:sp>
        <p:nvSpPr>
          <p:cNvPr id="575491"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tr-TR" sz="2800" dirty="0"/>
              <a:t>Değişebilen, yani en az iki değer alabilen her şey</a:t>
            </a:r>
          </a:p>
          <a:p>
            <a:r>
              <a:rPr lang="tr-TR" sz="2800" dirty="0"/>
              <a:t>Belirli özelliklerin mantıksal seti</a:t>
            </a:r>
          </a:p>
          <a:p>
            <a:pPr lvl="1"/>
            <a:r>
              <a:rPr lang="tr-TR" sz="2400" dirty="0"/>
              <a:t>Özellik: Erkek kadın</a:t>
            </a:r>
          </a:p>
          <a:p>
            <a:pPr lvl="1"/>
            <a:r>
              <a:rPr lang="tr-TR" sz="2400" dirty="0"/>
              <a:t>Değişken: Cinsiyet</a:t>
            </a:r>
          </a:p>
          <a:p>
            <a:r>
              <a:rPr lang="tr-TR" sz="2800" dirty="0"/>
              <a:t>Süreksiz değişkenler (nitel değişkenler; belli seçenekler, tam sayılarla ifade, “cinsiyet”)</a:t>
            </a:r>
          </a:p>
          <a:p>
            <a:r>
              <a:rPr lang="tr-TR" sz="2800" dirty="0"/>
              <a:t>Sürekli değişkenler (nicel değişkenler; “ağırlık”)</a:t>
            </a:r>
          </a:p>
          <a:p>
            <a:r>
              <a:rPr lang="tr-TR" sz="2800" dirty="0"/>
              <a:t>Her değişken süreksiz değişken gibi işlem görür</a:t>
            </a:r>
          </a:p>
          <a:p>
            <a:endParaRPr lang="tr-TR" sz="2800" dirty="0"/>
          </a:p>
        </p:txBody>
      </p:sp>
    </p:spTree>
  </p:cSld>
  <p:clrMapOvr>
    <a:masterClrMapping/>
  </p:clrMapOvr>
  <p:transition>
    <p:cover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8626" name="Rectangle 2"/>
          <p:cNvSpPr>
            <a:spLocks noGrp="1" noChangeArrowheads="1"/>
          </p:cNvSpPr>
          <p:nvPr>
            <p:ph type="title"/>
          </p:nvPr>
        </p:nvSpPr>
        <p:spPr bwMode="auto">
          <a:xfrm>
            <a:off x="1043608" y="72008"/>
            <a:ext cx="6624736" cy="908720"/>
          </a:xfrm>
          <a:noFill/>
          <a:ln>
            <a:miter lim="800000"/>
            <a:headEnd/>
            <a:tailEnd/>
          </a:ln>
        </p:spPr>
        <p:txBody>
          <a:bodyPr vert="horz" wrap="square" lIns="91440" tIns="45720" rIns="91440" bIns="45720" numCol="1" anchor="t" anchorCtr="0" compatLnSpc="1">
            <a:prstTxWarp prst="textNoShape">
              <a:avLst/>
            </a:prstTxWarp>
          </a:bodyPr>
          <a:lstStyle/>
          <a:p>
            <a:r>
              <a:rPr lang="tr-TR" dirty="0" smtClean="0"/>
              <a:t>Plan</a:t>
            </a:r>
            <a:endParaRPr lang="tr-TR" dirty="0"/>
          </a:p>
        </p:txBody>
      </p:sp>
      <p:sp>
        <p:nvSpPr>
          <p:cNvPr id="538627"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tr-TR" sz="2800" dirty="0" smtClean="0"/>
              <a:t>Araştırma süreci</a:t>
            </a:r>
          </a:p>
          <a:p>
            <a:r>
              <a:rPr lang="tr-TR" sz="2800" dirty="0" smtClean="0"/>
              <a:t>Araştırma tasarımı </a:t>
            </a:r>
          </a:p>
          <a:p>
            <a:r>
              <a:rPr lang="tr-TR" sz="2800" dirty="0" smtClean="0"/>
              <a:t>Dünya görüşleri</a:t>
            </a:r>
          </a:p>
          <a:p>
            <a:r>
              <a:rPr lang="tr-TR" sz="2800" dirty="0" smtClean="0"/>
              <a:t>Araştırma stratejileri ve yöntemleri</a:t>
            </a:r>
          </a:p>
          <a:p>
            <a:r>
              <a:rPr lang="tr-TR" sz="2800" dirty="0" smtClean="0"/>
              <a:t>Araştırma sorununun tanımlanması</a:t>
            </a:r>
          </a:p>
          <a:p>
            <a:pPr lvl="1"/>
            <a:r>
              <a:rPr lang="tr-TR" sz="2400" dirty="0" smtClean="0"/>
              <a:t>Sorun bildirimi</a:t>
            </a:r>
          </a:p>
          <a:p>
            <a:pPr lvl="1"/>
            <a:r>
              <a:rPr lang="tr-TR" sz="2400" dirty="0" smtClean="0"/>
              <a:t>Araştırma soruları</a:t>
            </a:r>
          </a:p>
          <a:p>
            <a:r>
              <a:rPr lang="tr-TR" sz="2800" dirty="0" smtClean="0"/>
              <a:t>Değişkenler</a:t>
            </a:r>
          </a:p>
          <a:p>
            <a:r>
              <a:rPr lang="tr-TR" sz="2800" dirty="0" smtClean="0"/>
              <a:t>Denenceler</a:t>
            </a:r>
          </a:p>
          <a:p>
            <a:endParaRPr lang="tr-TR" sz="2800" dirty="0"/>
          </a:p>
        </p:txBody>
      </p:sp>
    </p:spTree>
  </p:cSld>
  <p:clrMapOvr>
    <a:masterClrMapping/>
  </p:clrMapOvr>
  <p:transition>
    <p:cover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6514" name="Rectangle 2"/>
          <p:cNvSpPr>
            <a:spLocks noGrp="1" noChangeArrowheads="1"/>
          </p:cNvSpPr>
          <p:nvPr>
            <p:ph type="title"/>
          </p:nvPr>
        </p:nvSpPr>
        <p:spPr bwMode="auto">
          <a:xfrm>
            <a:off x="395536" y="53752"/>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tr-TR" dirty="0"/>
              <a:t>Bağımlı/Bağımsız Değişken</a:t>
            </a:r>
          </a:p>
        </p:txBody>
      </p:sp>
      <p:sp>
        <p:nvSpPr>
          <p:cNvPr id="576515" name="Rectangle 3"/>
          <p:cNvSpPr>
            <a:spLocks noGrp="1" noChangeArrowheads="1"/>
          </p:cNvSpPr>
          <p:nvPr>
            <p:ph type="body" idx="1"/>
          </p:nvPr>
        </p:nvSpPr>
        <p:spPr bwMode="auto">
          <a:xfrm>
            <a:off x="395536" y="1412776"/>
            <a:ext cx="8229600" cy="4352925"/>
          </a:xfrm>
          <a:noFill/>
          <a:ln>
            <a:miter lim="800000"/>
            <a:headEnd/>
            <a:tailEnd/>
          </a:ln>
        </p:spPr>
        <p:txBody>
          <a:bodyPr vert="horz" wrap="square" lIns="91440" tIns="45720" rIns="91440" bIns="45720" numCol="1" anchor="t" anchorCtr="0" compatLnSpc="1">
            <a:prstTxWarp prst="textNoShape">
              <a:avLst/>
            </a:prstTxWarp>
          </a:bodyPr>
          <a:lstStyle/>
          <a:p>
            <a:pPr>
              <a:lnSpc>
                <a:spcPct val="80000"/>
              </a:lnSpc>
            </a:pPr>
            <a:r>
              <a:rPr lang="tr-TR" sz="3800" dirty="0"/>
              <a:t>Bağımlı değişken</a:t>
            </a:r>
            <a:r>
              <a:rPr lang="tr-TR" sz="4000" dirty="0"/>
              <a:t> </a:t>
            </a:r>
          </a:p>
          <a:p>
            <a:pPr lvl="1">
              <a:lnSpc>
                <a:spcPct val="80000"/>
              </a:lnSpc>
              <a:spcAft>
                <a:spcPts val="600"/>
              </a:spcAft>
            </a:pPr>
            <a:r>
              <a:rPr lang="tr-TR" sz="3400" dirty="0"/>
              <a:t>açıklanan değişken; sonuç; araştırmacıyı rahatsız eden, açıklanması istenen durum;</a:t>
            </a:r>
          </a:p>
          <a:p>
            <a:pPr>
              <a:lnSpc>
                <a:spcPct val="80000"/>
              </a:lnSpc>
            </a:pPr>
            <a:r>
              <a:rPr lang="tr-TR" sz="3800" dirty="0"/>
              <a:t>Bağımsız değişken</a:t>
            </a:r>
          </a:p>
          <a:p>
            <a:pPr lvl="1">
              <a:lnSpc>
                <a:spcPct val="80000"/>
              </a:lnSpc>
            </a:pPr>
            <a:r>
              <a:rPr lang="tr-TR" sz="3400" dirty="0"/>
              <a:t>Açıklayan değişken veya ara değişken; neden</a:t>
            </a:r>
          </a:p>
          <a:p>
            <a:pPr>
              <a:lnSpc>
                <a:spcPct val="80000"/>
              </a:lnSpc>
            </a:pPr>
            <a:endParaRPr lang="tr-TR" sz="4000" dirty="0"/>
          </a:p>
        </p:txBody>
      </p:sp>
    </p:spTree>
  </p:cSld>
  <p:clrMapOvr>
    <a:masterClrMapping/>
  </p:clrMapOvr>
  <p:transition>
    <p:cover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0"/>
            <a:ext cx="8964488" cy="914400"/>
          </a:xfrm>
        </p:spPr>
        <p:txBody>
          <a:bodyPr/>
          <a:lstStyle/>
          <a:p>
            <a:r>
              <a:rPr lang="tr-TR" dirty="0" smtClean="0"/>
              <a:t>Bağımlı/Bağımsız Değişken Örnekleri</a:t>
            </a:r>
            <a:endParaRPr lang="tr-TR" dirty="0"/>
          </a:p>
        </p:txBody>
      </p:sp>
      <p:sp>
        <p:nvSpPr>
          <p:cNvPr id="3" name="2 İçerik Yer Tutucusu"/>
          <p:cNvSpPr>
            <a:spLocks noGrp="1"/>
          </p:cNvSpPr>
          <p:nvPr>
            <p:ph idx="1"/>
          </p:nvPr>
        </p:nvSpPr>
        <p:spPr>
          <a:xfrm>
            <a:off x="457200" y="1219200"/>
            <a:ext cx="3754760" cy="4953000"/>
          </a:xfrm>
        </p:spPr>
        <p:txBody>
          <a:bodyPr/>
          <a:lstStyle/>
          <a:p>
            <a:r>
              <a:rPr lang="tr-TR" dirty="0" smtClean="0"/>
              <a:t>“Ekonomik kalkınma siyasal demokrasiye yol açar mı?”</a:t>
            </a:r>
          </a:p>
          <a:p>
            <a:r>
              <a:rPr lang="tr-TR" dirty="0" smtClean="0"/>
              <a:t>“Demokrasi maddi refahı artırır mı yoksa engeller mi?” </a:t>
            </a:r>
          </a:p>
          <a:p>
            <a:endParaRPr lang="tr-TR" dirty="0"/>
          </a:p>
        </p:txBody>
      </p:sp>
      <p:sp>
        <p:nvSpPr>
          <p:cNvPr id="4" name="3 Veri Yer Tutucusu"/>
          <p:cNvSpPr>
            <a:spLocks noGrp="1"/>
          </p:cNvSpPr>
          <p:nvPr>
            <p:ph type="dt" sz="half" idx="10"/>
          </p:nvPr>
        </p:nvSpPr>
        <p:spPr/>
        <p:txBody>
          <a:bodyPr/>
          <a:lstStyle/>
          <a:p>
            <a:pPr>
              <a:defRPr/>
            </a:pPr>
            <a:endParaRPr lang="en-US" smtClean="0"/>
          </a:p>
          <a:p>
            <a:pPr>
              <a:defRPr/>
            </a:pPr>
            <a:r>
              <a:rPr lang="en-US" smtClean="0"/>
              <a:t>	</a:t>
            </a:r>
            <a:endParaRPr lang="en-US" dirty="0"/>
          </a:p>
        </p:txBody>
      </p:sp>
      <p:pic>
        <p:nvPicPr>
          <p:cNvPr id="5" name="4 Resim" descr="przeworski-book-cover.jpg"/>
          <p:cNvPicPr>
            <a:picLocks noChangeAspect="1"/>
          </p:cNvPicPr>
          <p:nvPr/>
        </p:nvPicPr>
        <p:blipFill>
          <a:blip r:embed="rId3" cstate="print"/>
          <a:stretch>
            <a:fillRect/>
          </a:stretch>
        </p:blipFill>
        <p:spPr>
          <a:xfrm>
            <a:off x="4247456" y="980728"/>
            <a:ext cx="4896544" cy="4896544"/>
          </a:xfrm>
          <a:prstGeom prst="rect">
            <a:avLst/>
          </a:prstGeom>
        </p:spPr>
      </p:pic>
      <p:sp>
        <p:nvSpPr>
          <p:cNvPr id="6" name="5 Metin kutusu"/>
          <p:cNvSpPr txBox="1"/>
          <p:nvPr/>
        </p:nvSpPr>
        <p:spPr>
          <a:xfrm>
            <a:off x="6012160" y="6176337"/>
            <a:ext cx="3086101" cy="276999"/>
          </a:xfrm>
          <a:prstGeom prst="rect">
            <a:avLst/>
          </a:prstGeom>
          <a:noFill/>
        </p:spPr>
        <p:txBody>
          <a:bodyPr wrap="none" rtlCol="0">
            <a:spAutoFit/>
          </a:bodyPr>
          <a:lstStyle/>
          <a:p>
            <a:r>
              <a:rPr lang="tr-TR" sz="1200" dirty="0" smtClean="0"/>
              <a:t>Kaynak: </a:t>
            </a:r>
            <a:r>
              <a:rPr lang="tr-TR" sz="1200" dirty="0" err="1" smtClean="0"/>
              <a:t>Przeworski</a:t>
            </a:r>
            <a:r>
              <a:rPr lang="tr-TR" sz="1200" dirty="0" smtClean="0"/>
              <a:t> ve diğerleri, 2000, s. 1</a:t>
            </a:r>
            <a:endParaRPr lang="tr-TR" sz="12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7538" name="Rectangle 2"/>
          <p:cNvSpPr>
            <a:spLocks noGrp="1" noChangeArrowheads="1"/>
          </p:cNvSpPr>
          <p:nvPr>
            <p:ph type="title"/>
          </p:nvPr>
        </p:nvSpPr>
        <p:spPr bwMode="auto">
          <a:xfrm>
            <a:off x="539552" y="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tr-TR" dirty="0"/>
              <a:t>Kontrol Değişkenleri</a:t>
            </a:r>
          </a:p>
        </p:txBody>
      </p:sp>
      <p:sp>
        <p:nvSpPr>
          <p:cNvPr id="577539"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tr-TR" sz="4000" dirty="0"/>
              <a:t>Evrene ait (zeka, yaş, cinsiyet, </a:t>
            </a:r>
            <a:r>
              <a:rPr lang="tr-TR" sz="4000" dirty="0" smtClean="0"/>
              <a:t>deneyim)</a:t>
            </a:r>
          </a:p>
          <a:p>
            <a:r>
              <a:rPr lang="tr-TR" sz="3600" dirty="0" smtClean="0"/>
              <a:t>Araştırma </a:t>
            </a:r>
            <a:r>
              <a:rPr lang="tr-TR" sz="3600" dirty="0"/>
              <a:t>sürecine ait (</a:t>
            </a:r>
            <a:r>
              <a:rPr lang="tr-TR" sz="3600" dirty="0" smtClean="0"/>
              <a:t>zaman)</a:t>
            </a:r>
          </a:p>
          <a:p>
            <a:r>
              <a:rPr lang="tr-TR" sz="3600" dirty="0" smtClean="0"/>
              <a:t>Dış </a:t>
            </a:r>
            <a:r>
              <a:rPr lang="tr-TR" sz="3600" dirty="0"/>
              <a:t>kaynaklara ait (gürültü, </a:t>
            </a:r>
            <a:r>
              <a:rPr lang="tr-TR" sz="3600" dirty="0" smtClean="0"/>
              <a:t>ışık)</a:t>
            </a:r>
          </a:p>
          <a:p>
            <a:r>
              <a:rPr lang="tr-TR" sz="3600" dirty="0" smtClean="0"/>
              <a:t>Kontrol </a:t>
            </a:r>
            <a:r>
              <a:rPr lang="tr-TR" sz="3600" dirty="0"/>
              <a:t>değişkenleri sabit </a:t>
            </a:r>
            <a:r>
              <a:rPr lang="tr-TR" sz="3600" dirty="0" smtClean="0"/>
              <a:t>tutulmalı</a:t>
            </a:r>
          </a:p>
          <a:p>
            <a:r>
              <a:rPr lang="tr-TR" sz="3600" dirty="0" smtClean="0"/>
              <a:t>Aksi </a:t>
            </a:r>
            <a:r>
              <a:rPr lang="tr-TR" sz="3600" dirty="0"/>
              <a:t>halde bağımlı değişken üzerindeki etkinin nereden kaynaklandığı bilinemez</a:t>
            </a:r>
          </a:p>
          <a:p>
            <a:pPr lvl="1">
              <a:buFontTx/>
              <a:buNone/>
            </a:pPr>
            <a:endParaRPr lang="tr-TR" sz="3600" dirty="0"/>
          </a:p>
          <a:p>
            <a:endParaRPr lang="tr-TR" sz="4000" dirty="0"/>
          </a:p>
        </p:txBody>
      </p:sp>
    </p:spTree>
  </p:cSld>
  <p:clrMapOvr>
    <a:masterClrMapping/>
  </p:clrMapOvr>
  <p:transition>
    <p:cover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1986" name="Rectangle 2"/>
          <p:cNvSpPr>
            <a:spLocks noGrp="1" noChangeArrowheads="1"/>
          </p:cNvSpPr>
          <p:nvPr>
            <p:ph type="title"/>
          </p:nvPr>
        </p:nvSpPr>
        <p:spPr bwMode="auto">
          <a:xfrm>
            <a:off x="395536" y="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tr-TR" dirty="0"/>
              <a:t>Denence (Hipotez)</a:t>
            </a:r>
            <a:endParaRPr lang="en-US" dirty="0"/>
          </a:p>
        </p:txBody>
      </p:sp>
      <p:sp>
        <p:nvSpPr>
          <p:cNvPr id="681987"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tr-TR" dirty="0"/>
              <a:t>“…gözlemlenen olaylar ya da olay kümeleri arasında henüz kesinlikle kanıtlanmış olmayan, ancak kanıtlanması olası görülen ilişkileri anlatan bir önermedir”</a:t>
            </a:r>
            <a:endParaRPr lang="en-US" dirty="0"/>
          </a:p>
        </p:txBody>
      </p:sp>
      <p:sp>
        <p:nvSpPr>
          <p:cNvPr id="681988" name="Text Box 4"/>
          <p:cNvSpPr txBox="1">
            <a:spLocks noChangeArrowheads="1"/>
          </p:cNvSpPr>
          <p:nvPr/>
        </p:nvSpPr>
        <p:spPr bwMode="auto">
          <a:xfrm>
            <a:off x="6955477" y="6104329"/>
            <a:ext cx="2081019" cy="276999"/>
          </a:xfrm>
          <a:prstGeom prst="rect">
            <a:avLst/>
          </a:prstGeom>
          <a:noFill/>
          <a:ln w="25400">
            <a:noFill/>
            <a:miter lim="800000"/>
            <a:headEnd/>
            <a:tailEnd/>
          </a:ln>
          <a:effectLst/>
        </p:spPr>
        <p:txBody>
          <a:bodyPr wrap="none">
            <a:spAutoFit/>
          </a:bodyPr>
          <a:lstStyle/>
          <a:p>
            <a:r>
              <a:rPr lang="tr-TR" sz="1200" dirty="0"/>
              <a:t>Kaynak: Güven, 2001, s. 41</a:t>
            </a:r>
            <a:endParaRPr lang="en-US" sz="12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2658" name="Rectangle 2"/>
          <p:cNvSpPr>
            <a:spLocks noGrp="1" noChangeArrowheads="1"/>
          </p:cNvSpPr>
          <p:nvPr>
            <p:ph type="title"/>
          </p:nvPr>
        </p:nvSpPr>
        <p:spPr bwMode="auto">
          <a:xfrm>
            <a:off x="467544" y="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tr-TR" dirty="0"/>
              <a:t>Denenceler</a:t>
            </a:r>
          </a:p>
        </p:txBody>
      </p:sp>
      <p:sp>
        <p:nvSpPr>
          <p:cNvPr id="582659"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lnSpc>
                <a:spcPct val="90000"/>
              </a:lnSpc>
            </a:pPr>
            <a:r>
              <a:rPr lang="tr-TR" sz="2400" dirty="0"/>
              <a:t>Ampirik gerçeklik hakkında geçici bir ifade</a:t>
            </a:r>
          </a:p>
          <a:p>
            <a:pPr>
              <a:lnSpc>
                <a:spcPct val="90000"/>
              </a:lnSpc>
            </a:pPr>
            <a:r>
              <a:rPr lang="tr-TR" sz="2400" dirty="0"/>
              <a:t>Araştırmada test edilen önerme</a:t>
            </a:r>
          </a:p>
          <a:p>
            <a:pPr lvl="1">
              <a:lnSpc>
                <a:spcPct val="90000"/>
              </a:lnSpc>
            </a:pPr>
            <a:r>
              <a:rPr lang="tr-TR" sz="2000" dirty="0"/>
              <a:t>Araştırma hipotezi</a:t>
            </a:r>
          </a:p>
          <a:p>
            <a:pPr lvl="1">
              <a:lnSpc>
                <a:spcPct val="90000"/>
              </a:lnSpc>
            </a:pPr>
            <a:r>
              <a:rPr lang="tr-TR" sz="2000" dirty="0"/>
              <a:t>Boş hipotez</a:t>
            </a:r>
          </a:p>
          <a:p>
            <a:pPr>
              <a:lnSpc>
                <a:spcPct val="90000"/>
              </a:lnSpc>
            </a:pPr>
            <a:r>
              <a:rPr lang="tr-TR" sz="2400" dirty="0"/>
              <a:t>İki ya da daha fazla değişken arasındaki ilişkiyi ifade eden önerme</a:t>
            </a:r>
          </a:p>
          <a:p>
            <a:pPr>
              <a:lnSpc>
                <a:spcPct val="90000"/>
              </a:lnSpc>
            </a:pPr>
            <a:r>
              <a:rPr lang="tr-TR" sz="2400" dirty="0"/>
              <a:t>Denencenin gerçeği açıklayıp açıklamadığı araştırma sonunda ortaya </a:t>
            </a:r>
            <a:r>
              <a:rPr lang="tr-TR" sz="2400" dirty="0" smtClean="0"/>
              <a:t>çıkar</a:t>
            </a:r>
            <a:endParaRPr lang="tr-TR" sz="2400" dirty="0"/>
          </a:p>
          <a:p>
            <a:pPr>
              <a:lnSpc>
                <a:spcPct val="90000"/>
              </a:lnSpc>
            </a:pPr>
            <a:r>
              <a:rPr lang="tr-TR" sz="2400" dirty="0"/>
              <a:t>Aksiyom/</a:t>
            </a:r>
            <a:r>
              <a:rPr lang="tr-TR" sz="2400" dirty="0" err="1"/>
              <a:t>postüla</a:t>
            </a:r>
            <a:r>
              <a:rPr lang="tr-TR" sz="2400" dirty="0"/>
              <a:t>: Doğruluğu hemen herkesçe kabul edilen sav</a:t>
            </a:r>
          </a:p>
          <a:p>
            <a:pPr>
              <a:lnSpc>
                <a:spcPct val="90000"/>
              </a:lnSpc>
            </a:pPr>
            <a:r>
              <a:rPr lang="tr-TR" sz="2400" dirty="0"/>
              <a:t>Varsayım: Araştırma sırasında doğruluğunun ispatlanması gerekmeyen önerme</a:t>
            </a:r>
          </a:p>
          <a:p>
            <a:pPr lvl="1">
              <a:lnSpc>
                <a:spcPct val="90000"/>
              </a:lnSpc>
              <a:buFontTx/>
              <a:buNone/>
            </a:pPr>
            <a:endParaRPr lang="tr-TR" sz="2000" dirty="0"/>
          </a:p>
          <a:p>
            <a:pPr>
              <a:lnSpc>
                <a:spcPct val="90000"/>
              </a:lnSpc>
            </a:pPr>
            <a:endParaRPr lang="tr-TR" sz="2400" dirty="0"/>
          </a:p>
        </p:txBody>
      </p:sp>
    </p:spTree>
  </p:cSld>
  <p:clrMapOvr>
    <a:masterClrMapping/>
  </p:clrMapOvr>
  <p:transition>
    <p:cover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0962" name="Rectangle 2"/>
          <p:cNvSpPr>
            <a:spLocks noGrp="1" noChangeArrowheads="1"/>
          </p:cNvSpPr>
          <p:nvPr>
            <p:ph type="title"/>
          </p:nvPr>
        </p:nvSpPr>
        <p:spPr bwMode="auto">
          <a:xfrm>
            <a:off x="467544" y="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tr-TR" dirty="0"/>
              <a:t>İyi Bir </a:t>
            </a:r>
            <a:r>
              <a:rPr lang="tr-TR" dirty="0" err="1"/>
              <a:t>Denencenin</a:t>
            </a:r>
            <a:r>
              <a:rPr lang="tr-TR" dirty="0"/>
              <a:t> Özellikleri</a:t>
            </a:r>
            <a:endParaRPr lang="en-US" dirty="0"/>
          </a:p>
        </p:txBody>
      </p:sp>
      <p:sp>
        <p:nvSpPr>
          <p:cNvPr id="680963"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lnSpc>
                <a:spcPct val="80000"/>
              </a:lnSpc>
            </a:pPr>
            <a:r>
              <a:rPr lang="tr-TR" sz="2800" dirty="0"/>
              <a:t>Yalın olmalı</a:t>
            </a:r>
          </a:p>
          <a:p>
            <a:pPr>
              <a:lnSpc>
                <a:spcPct val="80000"/>
              </a:lnSpc>
            </a:pPr>
            <a:r>
              <a:rPr lang="tr-TR" sz="2800" dirty="0"/>
              <a:t>Sağlam bir mantığa dayanmalı</a:t>
            </a:r>
          </a:p>
          <a:p>
            <a:pPr>
              <a:lnSpc>
                <a:spcPct val="80000"/>
              </a:lnSpc>
            </a:pPr>
            <a:r>
              <a:rPr lang="tr-TR" sz="2800" dirty="0"/>
              <a:t>Kullanılan kavramlar açıkça tanımlanmalı</a:t>
            </a:r>
          </a:p>
          <a:p>
            <a:pPr>
              <a:lnSpc>
                <a:spcPct val="80000"/>
              </a:lnSpc>
            </a:pPr>
            <a:r>
              <a:rPr lang="tr-TR" sz="2800" dirty="0"/>
              <a:t>Deneyle elde edilebilen anlamları olmalı</a:t>
            </a:r>
          </a:p>
          <a:p>
            <a:pPr>
              <a:lnSpc>
                <a:spcPct val="80000"/>
              </a:lnSpc>
            </a:pPr>
            <a:r>
              <a:rPr lang="tr-TR" sz="2800" dirty="0"/>
              <a:t>Kurama dayanmalı</a:t>
            </a:r>
          </a:p>
          <a:p>
            <a:pPr>
              <a:lnSpc>
                <a:spcPct val="80000"/>
              </a:lnSpc>
            </a:pPr>
            <a:r>
              <a:rPr lang="tr-TR" sz="2800" dirty="0"/>
              <a:t>Sınama teknikleriyle bağı kurulmalı</a:t>
            </a:r>
          </a:p>
          <a:p>
            <a:pPr>
              <a:lnSpc>
                <a:spcPct val="80000"/>
              </a:lnSpc>
            </a:pPr>
            <a:r>
              <a:rPr lang="tr-TR" sz="2800" dirty="0"/>
              <a:t>Gerçeklenmeye açık olmalı</a:t>
            </a:r>
          </a:p>
          <a:p>
            <a:pPr>
              <a:lnSpc>
                <a:spcPct val="80000"/>
              </a:lnSpc>
            </a:pPr>
            <a:r>
              <a:rPr lang="tr-TR" sz="2800" dirty="0" err="1"/>
              <a:t>Yanlışlanması</a:t>
            </a:r>
            <a:r>
              <a:rPr lang="tr-TR" sz="2800" dirty="0"/>
              <a:t> olanaksız iddialar içermemeli</a:t>
            </a:r>
          </a:p>
          <a:p>
            <a:pPr>
              <a:lnSpc>
                <a:spcPct val="80000"/>
              </a:lnSpc>
            </a:pPr>
            <a:r>
              <a:rPr lang="tr-TR" sz="2800" dirty="0"/>
              <a:t>Bir gereksinmeden kaynaklanmalı</a:t>
            </a:r>
          </a:p>
          <a:p>
            <a:pPr>
              <a:lnSpc>
                <a:spcPct val="80000"/>
              </a:lnSpc>
            </a:pPr>
            <a:r>
              <a:rPr lang="tr-TR" sz="2800" dirty="0"/>
              <a:t>Yeni bilgi üretmeli</a:t>
            </a:r>
          </a:p>
          <a:p>
            <a:pPr>
              <a:lnSpc>
                <a:spcPct val="80000"/>
              </a:lnSpc>
            </a:pPr>
            <a:endParaRPr lang="tr-TR" sz="2800" dirty="0"/>
          </a:p>
          <a:p>
            <a:pPr>
              <a:lnSpc>
                <a:spcPct val="80000"/>
              </a:lnSpc>
            </a:pPr>
            <a:endParaRPr lang="en-US" sz="2800" dirty="0"/>
          </a:p>
        </p:txBody>
      </p:sp>
      <p:sp>
        <p:nvSpPr>
          <p:cNvPr id="680964" name="Text Box 4"/>
          <p:cNvSpPr txBox="1">
            <a:spLocks noChangeArrowheads="1"/>
          </p:cNvSpPr>
          <p:nvPr/>
        </p:nvSpPr>
        <p:spPr bwMode="auto">
          <a:xfrm>
            <a:off x="6662255" y="6104329"/>
            <a:ext cx="2302233" cy="276999"/>
          </a:xfrm>
          <a:prstGeom prst="rect">
            <a:avLst/>
          </a:prstGeom>
          <a:noFill/>
          <a:ln w="25400">
            <a:noFill/>
            <a:miter lim="800000"/>
            <a:headEnd/>
            <a:tailEnd/>
          </a:ln>
          <a:effectLst/>
        </p:spPr>
        <p:txBody>
          <a:bodyPr wrap="none">
            <a:spAutoFit/>
          </a:bodyPr>
          <a:lstStyle/>
          <a:p>
            <a:r>
              <a:rPr lang="tr-TR" sz="1200" dirty="0"/>
              <a:t>Kaynak: Güven, 2001, s. 45-58</a:t>
            </a:r>
            <a:endParaRPr lang="en-US" sz="12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7778" name="Rectangle 2"/>
          <p:cNvSpPr>
            <a:spLocks noGrp="1" noChangeArrowheads="1"/>
          </p:cNvSpPr>
          <p:nvPr>
            <p:ph type="title"/>
          </p:nvPr>
        </p:nvSpPr>
        <p:spPr bwMode="auto">
          <a:xfrm>
            <a:off x="467544" y="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tr-TR" dirty="0"/>
              <a:t>Denence Örnekleri</a:t>
            </a:r>
          </a:p>
        </p:txBody>
      </p:sp>
      <p:sp>
        <p:nvSpPr>
          <p:cNvPr id="587779"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lnSpc>
                <a:spcPct val="90000"/>
              </a:lnSpc>
            </a:pPr>
            <a:r>
              <a:rPr lang="tr-TR" dirty="0"/>
              <a:t>Bir toplumda fakirlik oranı arttıkça evsizlerin oranı da artar</a:t>
            </a:r>
          </a:p>
          <a:p>
            <a:pPr>
              <a:lnSpc>
                <a:spcPct val="90000"/>
              </a:lnSpc>
            </a:pPr>
            <a:r>
              <a:rPr lang="tr-TR" dirty="0"/>
              <a:t>Gelir arttıkça vergi kaçırma riski de artar</a:t>
            </a:r>
          </a:p>
          <a:p>
            <a:pPr>
              <a:lnSpc>
                <a:spcPct val="90000"/>
              </a:lnSpc>
            </a:pPr>
            <a:r>
              <a:rPr lang="tr-TR" dirty="0"/>
              <a:t>Gelir arttıkça hırsızlık riski azalır</a:t>
            </a:r>
          </a:p>
          <a:p>
            <a:pPr>
              <a:lnSpc>
                <a:spcPct val="90000"/>
              </a:lnSpc>
            </a:pPr>
            <a:r>
              <a:rPr lang="tr-TR" dirty="0"/>
              <a:t>Eğitim düzeyi azaldıkça gelir düzeyi de azalır</a:t>
            </a:r>
          </a:p>
          <a:p>
            <a:pPr>
              <a:lnSpc>
                <a:spcPct val="90000"/>
              </a:lnSpc>
            </a:pPr>
            <a:r>
              <a:rPr lang="tr-TR" dirty="0"/>
              <a:t>Gelir arttıkça siyasi muhafazakarlık artar</a:t>
            </a:r>
          </a:p>
          <a:p>
            <a:pPr>
              <a:lnSpc>
                <a:spcPct val="90000"/>
              </a:lnSpc>
            </a:pPr>
            <a:r>
              <a:rPr lang="tr-TR" dirty="0"/>
              <a:t>Kentlerde hırsızlık varoşlardakinden daha yüksektir</a:t>
            </a:r>
          </a:p>
          <a:p>
            <a:pPr lvl="1">
              <a:lnSpc>
                <a:spcPct val="90000"/>
              </a:lnSpc>
              <a:buFontTx/>
              <a:buNone/>
            </a:pPr>
            <a:endParaRPr lang="tr-TR" dirty="0"/>
          </a:p>
          <a:p>
            <a:pPr>
              <a:lnSpc>
                <a:spcPct val="90000"/>
              </a:lnSpc>
            </a:pPr>
            <a:endParaRPr lang="tr-TR" dirty="0"/>
          </a:p>
        </p:txBody>
      </p:sp>
    </p:spTree>
  </p:cSld>
  <p:clrMapOvr>
    <a:masterClrMapping/>
  </p:clrMapOvr>
  <p:transition>
    <p:cover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8804" name="Rectangle 4"/>
          <p:cNvSpPr>
            <a:spLocks noGrp="1" noChangeArrowheads="1"/>
          </p:cNvSpPr>
          <p:nvPr>
            <p:ph type="title"/>
          </p:nvPr>
        </p:nvSpPr>
        <p:spPr bwMode="auto">
          <a:xfrm>
            <a:off x="323528" y="116632"/>
            <a:ext cx="8784778" cy="720725"/>
          </a:xfrm>
          <a:noFill/>
          <a:ln>
            <a:miter lim="800000"/>
            <a:headEnd/>
            <a:tailEnd/>
          </a:ln>
        </p:spPr>
        <p:txBody>
          <a:bodyPr vert="horz" wrap="square" lIns="91440" tIns="45720" rIns="91440" bIns="45720" numCol="1" anchor="t" anchorCtr="0" compatLnSpc="1">
            <a:prstTxWarp prst="textNoShape">
              <a:avLst/>
            </a:prstTxWarp>
          </a:bodyPr>
          <a:lstStyle/>
          <a:p>
            <a:r>
              <a:rPr lang="tr-TR" sz="4000" dirty="0" smtClean="0"/>
              <a:t>Tümdengelim-Tümevarım Yöntemleri</a:t>
            </a:r>
            <a:endParaRPr lang="tr-TR" sz="4000" dirty="0"/>
          </a:p>
        </p:txBody>
      </p:sp>
      <p:sp>
        <p:nvSpPr>
          <p:cNvPr id="588805" name="Line 5"/>
          <p:cNvSpPr>
            <a:spLocks noChangeShapeType="1"/>
          </p:cNvSpPr>
          <p:nvPr/>
        </p:nvSpPr>
        <p:spPr bwMode="auto">
          <a:xfrm>
            <a:off x="993551" y="1006376"/>
            <a:ext cx="0" cy="1441450"/>
          </a:xfrm>
          <a:prstGeom prst="line">
            <a:avLst/>
          </a:prstGeom>
          <a:noFill/>
          <a:ln w="25400">
            <a:solidFill>
              <a:schemeClr val="tx1"/>
            </a:solidFill>
            <a:round/>
            <a:headEnd/>
            <a:tailEnd/>
          </a:ln>
          <a:effectLst/>
        </p:spPr>
        <p:txBody>
          <a:bodyPr/>
          <a:lstStyle/>
          <a:p>
            <a:endParaRPr lang="tr-TR"/>
          </a:p>
        </p:txBody>
      </p:sp>
      <p:sp>
        <p:nvSpPr>
          <p:cNvPr id="588806" name="Line 6"/>
          <p:cNvSpPr>
            <a:spLocks noChangeShapeType="1"/>
          </p:cNvSpPr>
          <p:nvPr/>
        </p:nvSpPr>
        <p:spPr bwMode="auto">
          <a:xfrm>
            <a:off x="993551" y="2447826"/>
            <a:ext cx="2376488" cy="0"/>
          </a:xfrm>
          <a:prstGeom prst="line">
            <a:avLst/>
          </a:prstGeom>
          <a:noFill/>
          <a:ln w="25400">
            <a:solidFill>
              <a:schemeClr val="tx1"/>
            </a:solidFill>
            <a:round/>
            <a:headEnd/>
            <a:tailEnd/>
          </a:ln>
          <a:effectLst/>
        </p:spPr>
        <p:txBody>
          <a:bodyPr/>
          <a:lstStyle/>
          <a:p>
            <a:endParaRPr lang="tr-TR"/>
          </a:p>
        </p:txBody>
      </p:sp>
      <p:sp>
        <p:nvSpPr>
          <p:cNvPr id="588807" name="Line 7"/>
          <p:cNvSpPr>
            <a:spLocks noChangeShapeType="1"/>
          </p:cNvSpPr>
          <p:nvPr/>
        </p:nvSpPr>
        <p:spPr bwMode="auto">
          <a:xfrm flipV="1">
            <a:off x="1064989" y="1150838"/>
            <a:ext cx="1657350" cy="1296988"/>
          </a:xfrm>
          <a:prstGeom prst="line">
            <a:avLst/>
          </a:prstGeom>
          <a:noFill/>
          <a:ln w="38100">
            <a:solidFill>
              <a:schemeClr val="tx1"/>
            </a:solidFill>
            <a:round/>
            <a:headEnd/>
            <a:tailEnd/>
          </a:ln>
          <a:effectLst/>
        </p:spPr>
        <p:txBody>
          <a:bodyPr/>
          <a:lstStyle/>
          <a:p>
            <a:endParaRPr lang="tr-TR"/>
          </a:p>
        </p:txBody>
      </p:sp>
      <p:sp>
        <p:nvSpPr>
          <p:cNvPr id="588808" name="Text Box 8"/>
          <p:cNvSpPr txBox="1">
            <a:spLocks noChangeArrowheads="1"/>
          </p:cNvSpPr>
          <p:nvPr/>
        </p:nvSpPr>
        <p:spPr bwMode="auto">
          <a:xfrm>
            <a:off x="1188814" y="857151"/>
            <a:ext cx="1046162" cy="396875"/>
          </a:xfrm>
          <a:prstGeom prst="rect">
            <a:avLst/>
          </a:prstGeom>
          <a:noFill/>
          <a:ln w="25400">
            <a:noFill/>
            <a:miter lim="800000"/>
            <a:headEnd/>
            <a:tailEnd/>
          </a:ln>
          <a:effectLst/>
        </p:spPr>
        <p:txBody>
          <a:bodyPr wrap="none">
            <a:spAutoFit/>
          </a:bodyPr>
          <a:lstStyle/>
          <a:p>
            <a:r>
              <a:rPr lang="tr-TR" dirty="0"/>
              <a:t>Hipotez</a:t>
            </a:r>
          </a:p>
        </p:txBody>
      </p:sp>
      <p:sp>
        <p:nvSpPr>
          <p:cNvPr id="588809" name="Line 9"/>
          <p:cNvSpPr>
            <a:spLocks noChangeShapeType="1"/>
          </p:cNvSpPr>
          <p:nvPr/>
        </p:nvSpPr>
        <p:spPr bwMode="auto">
          <a:xfrm>
            <a:off x="903064" y="3111401"/>
            <a:ext cx="0" cy="1223962"/>
          </a:xfrm>
          <a:prstGeom prst="line">
            <a:avLst/>
          </a:prstGeom>
          <a:noFill/>
          <a:ln w="25400">
            <a:solidFill>
              <a:schemeClr val="tx1"/>
            </a:solidFill>
            <a:round/>
            <a:headEnd/>
            <a:tailEnd/>
          </a:ln>
          <a:effectLst/>
        </p:spPr>
        <p:txBody>
          <a:bodyPr/>
          <a:lstStyle/>
          <a:p>
            <a:endParaRPr lang="tr-TR"/>
          </a:p>
        </p:txBody>
      </p:sp>
      <p:sp>
        <p:nvSpPr>
          <p:cNvPr id="588810" name="Line 10"/>
          <p:cNvSpPr>
            <a:spLocks noChangeShapeType="1"/>
          </p:cNvSpPr>
          <p:nvPr/>
        </p:nvSpPr>
        <p:spPr bwMode="auto">
          <a:xfrm>
            <a:off x="903064" y="4335363"/>
            <a:ext cx="2160587" cy="0"/>
          </a:xfrm>
          <a:prstGeom prst="line">
            <a:avLst/>
          </a:prstGeom>
          <a:noFill/>
          <a:ln w="25400">
            <a:solidFill>
              <a:schemeClr val="tx1"/>
            </a:solidFill>
            <a:round/>
            <a:headEnd/>
            <a:tailEnd/>
          </a:ln>
          <a:effectLst/>
        </p:spPr>
        <p:txBody>
          <a:bodyPr/>
          <a:lstStyle/>
          <a:p>
            <a:endParaRPr lang="tr-TR"/>
          </a:p>
        </p:txBody>
      </p:sp>
      <p:sp>
        <p:nvSpPr>
          <p:cNvPr id="588812" name="Freeform 12"/>
          <p:cNvSpPr>
            <a:spLocks/>
          </p:cNvSpPr>
          <p:nvPr/>
        </p:nvSpPr>
        <p:spPr bwMode="auto">
          <a:xfrm>
            <a:off x="833214" y="2916138"/>
            <a:ext cx="2149475" cy="1463675"/>
          </a:xfrm>
          <a:custGeom>
            <a:avLst/>
            <a:gdLst/>
            <a:ahLst/>
            <a:cxnLst>
              <a:cxn ang="0">
                <a:pos x="35" y="880"/>
              </a:cxn>
              <a:cxn ang="0">
                <a:pos x="95" y="796"/>
              </a:cxn>
              <a:cxn ang="0">
                <a:pos x="143" y="748"/>
              </a:cxn>
              <a:cxn ang="0">
                <a:pos x="239" y="616"/>
              </a:cxn>
              <a:cxn ang="0">
                <a:pos x="347" y="580"/>
              </a:cxn>
              <a:cxn ang="0">
                <a:pos x="599" y="460"/>
              </a:cxn>
              <a:cxn ang="0">
                <a:pos x="671" y="448"/>
              </a:cxn>
              <a:cxn ang="0">
                <a:pos x="971" y="352"/>
              </a:cxn>
              <a:cxn ang="0">
                <a:pos x="1043" y="244"/>
              </a:cxn>
              <a:cxn ang="0">
                <a:pos x="1115" y="208"/>
              </a:cxn>
              <a:cxn ang="0">
                <a:pos x="1271" y="124"/>
              </a:cxn>
              <a:cxn ang="0">
                <a:pos x="1259" y="292"/>
              </a:cxn>
              <a:cxn ang="0">
                <a:pos x="1199" y="364"/>
              </a:cxn>
              <a:cxn ang="0">
                <a:pos x="1139" y="436"/>
              </a:cxn>
              <a:cxn ang="0">
                <a:pos x="1067" y="472"/>
              </a:cxn>
              <a:cxn ang="0">
                <a:pos x="827" y="568"/>
              </a:cxn>
              <a:cxn ang="0">
                <a:pos x="755" y="616"/>
              </a:cxn>
              <a:cxn ang="0">
                <a:pos x="647" y="664"/>
              </a:cxn>
              <a:cxn ang="0">
                <a:pos x="491" y="736"/>
              </a:cxn>
              <a:cxn ang="0">
                <a:pos x="335" y="796"/>
              </a:cxn>
              <a:cxn ang="0">
                <a:pos x="263" y="832"/>
              </a:cxn>
              <a:cxn ang="0">
                <a:pos x="95" y="904"/>
              </a:cxn>
              <a:cxn ang="0">
                <a:pos x="47" y="916"/>
              </a:cxn>
              <a:cxn ang="0">
                <a:pos x="35" y="880"/>
              </a:cxn>
            </a:cxnLst>
            <a:rect l="0" t="0" r="r" b="b"/>
            <a:pathLst>
              <a:path w="1354" h="922">
                <a:moveTo>
                  <a:pt x="35" y="880"/>
                </a:moveTo>
                <a:cubicBezTo>
                  <a:pt x="144" y="771"/>
                  <a:pt x="0" y="922"/>
                  <a:pt x="95" y="796"/>
                </a:cubicBezTo>
                <a:cubicBezTo>
                  <a:pt x="109" y="778"/>
                  <a:pt x="129" y="766"/>
                  <a:pt x="143" y="748"/>
                </a:cubicBezTo>
                <a:cubicBezTo>
                  <a:pt x="171" y="713"/>
                  <a:pt x="196" y="635"/>
                  <a:pt x="239" y="616"/>
                </a:cubicBezTo>
                <a:cubicBezTo>
                  <a:pt x="274" y="601"/>
                  <a:pt x="315" y="601"/>
                  <a:pt x="347" y="580"/>
                </a:cubicBezTo>
                <a:cubicBezTo>
                  <a:pt x="429" y="526"/>
                  <a:pt x="505" y="491"/>
                  <a:pt x="599" y="460"/>
                </a:cubicBezTo>
                <a:cubicBezTo>
                  <a:pt x="622" y="452"/>
                  <a:pt x="647" y="452"/>
                  <a:pt x="671" y="448"/>
                </a:cubicBezTo>
                <a:cubicBezTo>
                  <a:pt x="756" y="433"/>
                  <a:pt x="900" y="399"/>
                  <a:pt x="971" y="352"/>
                </a:cubicBezTo>
                <a:cubicBezTo>
                  <a:pt x="985" y="310"/>
                  <a:pt x="1005" y="270"/>
                  <a:pt x="1043" y="244"/>
                </a:cubicBezTo>
                <a:cubicBezTo>
                  <a:pt x="1151" y="172"/>
                  <a:pt x="1002" y="302"/>
                  <a:pt x="1115" y="208"/>
                </a:cubicBezTo>
                <a:cubicBezTo>
                  <a:pt x="1177" y="156"/>
                  <a:pt x="1191" y="144"/>
                  <a:pt x="1271" y="124"/>
                </a:cubicBezTo>
                <a:cubicBezTo>
                  <a:pt x="1354" y="0"/>
                  <a:pt x="1268" y="264"/>
                  <a:pt x="1259" y="292"/>
                </a:cubicBezTo>
                <a:cubicBezTo>
                  <a:pt x="1249" y="322"/>
                  <a:pt x="1218" y="342"/>
                  <a:pt x="1199" y="364"/>
                </a:cubicBezTo>
                <a:cubicBezTo>
                  <a:pt x="1171" y="397"/>
                  <a:pt x="1178" y="410"/>
                  <a:pt x="1139" y="436"/>
                </a:cubicBezTo>
                <a:cubicBezTo>
                  <a:pt x="1117" y="451"/>
                  <a:pt x="1089" y="457"/>
                  <a:pt x="1067" y="472"/>
                </a:cubicBezTo>
                <a:cubicBezTo>
                  <a:pt x="1015" y="550"/>
                  <a:pt x="915" y="558"/>
                  <a:pt x="827" y="568"/>
                </a:cubicBezTo>
                <a:cubicBezTo>
                  <a:pt x="741" y="597"/>
                  <a:pt x="845" y="556"/>
                  <a:pt x="755" y="616"/>
                </a:cubicBezTo>
                <a:cubicBezTo>
                  <a:pt x="724" y="637"/>
                  <a:pt x="680" y="646"/>
                  <a:pt x="647" y="664"/>
                </a:cubicBezTo>
                <a:cubicBezTo>
                  <a:pt x="576" y="704"/>
                  <a:pt x="567" y="717"/>
                  <a:pt x="491" y="736"/>
                </a:cubicBezTo>
                <a:cubicBezTo>
                  <a:pt x="439" y="770"/>
                  <a:pt x="382" y="764"/>
                  <a:pt x="335" y="796"/>
                </a:cubicBezTo>
                <a:cubicBezTo>
                  <a:pt x="288" y="827"/>
                  <a:pt x="313" y="815"/>
                  <a:pt x="263" y="832"/>
                </a:cubicBezTo>
                <a:cubicBezTo>
                  <a:pt x="208" y="887"/>
                  <a:pt x="166" y="888"/>
                  <a:pt x="95" y="904"/>
                </a:cubicBezTo>
                <a:cubicBezTo>
                  <a:pt x="79" y="908"/>
                  <a:pt x="62" y="922"/>
                  <a:pt x="47" y="916"/>
                </a:cubicBezTo>
                <a:cubicBezTo>
                  <a:pt x="35" y="911"/>
                  <a:pt x="39" y="892"/>
                  <a:pt x="35" y="880"/>
                </a:cubicBezTo>
                <a:close/>
              </a:path>
            </a:pathLst>
          </a:custGeom>
          <a:solidFill>
            <a:srgbClr val="01E5FD"/>
          </a:solidFill>
          <a:ln w="25400" cap="flat" cmpd="sng">
            <a:solidFill>
              <a:schemeClr val="tx1"/>
            </a:solidFill>
            <a:prstDash val="solid"/>
            <a:round/>
            <a:headEnd/>
            <a:tailEnd/>
          </a:ln>
          <a:effectLst/>
        </p:spPr>
        <p:txBody>
          <a:bodyPr/>
          <a:lstStyle/>
          <a:p>
            <a:endParaRPr lang="tr-TR"/>
          </a:p>
        </p:txBody>
      </p:sp>
      <p:sp>
        <p:nvSpPr>
          <p:cNvPr id="588813" name="Text Box 13"/>
          <p:cNvSpPr txBox="1">
            <a:spLocks noChangeArrowheads="1"/>
          </p:cNvSpPr>
          <p:nvPr/>
        </p:nvSpPr>
        <p:spPr bwMode="auto">
          <a:xfrm>
            <a:off x="1263426" y="2895501"/>
            <a:ext cx="1341438" cy="396875"/>
          </a:xfrm>
          <a:prstGeom prst="rect">
            <a:avLst/>
          </a:prstGeom>
          <a:noFill/>
          <a:ln w="25400">
            <a:noFill/>
            <a:miter lim="800000"/>
            <a:headEnd/>
            <a:tailEnd/>
          </a:ln>
          <a:effectLst/>
        </p:spPr>
        <p:txBody>
          <a:bodyPr wrap="none">
            <a:spAutoFit/>
          </a:bodyPr>
          <a:lstStyle/>
          <a:p>
            <a:r>
              <a:rPr lang="tr-TR"/>
              <a:t>Gözlemler</a:t>
            </a:r>
          </a:p>
        </p:txBody>
      </p:sp>
      <p:sp>
        <p:nvSpPr>
          <p:cNvPr id="588814" name="Text Box 14"/>
          <p:cNvSpPr txBox="1">
            <a:spLocks noChangeArrowheads="1"/>
          </p:cNvSpPr>
          <p:nvPr/>
        </p:nvSpPr>
        <p:spPr bwMode="auto">
          <a:xfrm>
            <a:off x="398239" y="1433413"/>
            <a:ext cx="579437" cy="396875"/>
          </a:xfrm>
          <a:prstGeom prst="rect">
            <a:avLst/>
          </a:prstGeom>
          <a:noFill/>
          <a:ln w="25400">
            <a:noFill/>
            <a:miter lim="800000"/>
            <a:headEnd/>
            <a:tailEnd/>
          </a:ln>
          <a:effectLst/>
        </p:spPr>
        <p:txBody>
          <a:bodyPr wrap="none">
            <a:spAutoFit/>
          </a:bodyPr>
          <a:lstStyle/>
          <a:p>
            <a:r>
              <a:rPr lang="tr-TR"/>
              <a:t>Not</a:t>
            </a:r>
          </a:p>
        </p:txBody>
      </p:sp>
      <p:sp>
        <p:nvSpPr>
          <p:cNvPr id="588815" name="Text Box 15"/>
          <p:cNvSpPr txBox="1">
            <a:spLocks noChangeArrowheads="1"/>
          </p:cNvSpPr>
          <p:nvPr/>
        </p:nvSpPr>
        <p:spPr bwMode="auto">
          <a:xfrm>
            <a:off x="1045939" y="2441476"/>
            <a:ext cx="1722437" cy="396875"/>
          </a:xfrm>
          <a:prstGeom prst="rect">
            <a:avLst/>
          </a:prstGeom>
          <a:noFill/>
          <a:ln w="25400">
            <a:noFill/>
            <a:miter lim="800000"/>
            <a:headEnd/>
            <a:tailEnd/>
          </a:ln>
          <a:effectLst/>
        </p:spPr>
        <p:txBody>
          <a:bodyPr wrap="none">
            <a:spAutoFit/>
          </a:bodyPr>
          <a:lstStyle/>
          <a:p>
            <a:r>
              <a:rPr lang="tr-TR" dirty="0"/>
              <a:t>Çalışma saati</a:t>
            </a:r>
          </a:p>
        </p:txBody>
      </p:sp>
      <p:sp>
        <p:nvSpPr>
          <p:cNvPr id="588816" name="Text Box 16"/>
          <p:cNvSpPr txBox="1">
            <a:spLocks noChangeArrowheads="1"/>
          </p:cNvSpPr>
          <p:nvPr/>
        </p:nvSpPr>
        <p:spPr bwMode="auto">
          <a:xfrm>
            <a:off x="163289" y="3681313"/>
            <a:ext cx="579437" cy="396875"/>
          </a:xfrm>
          <a:prstGeom prst="rect">
            <a:avLst/>
          </a:prstGeom>
          <a:noFill/>
          <a:ln w="25400">
            <a:noFill/>
            <a:miter lim="800000"/>
            <a:headEnd/>
            <a:tailEnd/>
          </a:ln>
          <a:effectLst/>
        </p:spPr>
        <p:txBody>
          <a:bodyPr wrap="none">
            <a:spAutoFit/>
          </a:bodyPr>
          <a:lstStyle/>
          <a:p>
            <a:r>
              <a:rPr lang="tr-TR"/>
              <a:t>Not</a:t>
            </a:r>
          </a:p>
        </p:txBody>
      </p:sp>
      <p:sp>
        <p:nvSpPr>
          <p:cNvPr id="588817" name="Text Box 17"/>
          <p:cNvSpPr txBox="1">
            <a:spLocks noChangeArrowheads="1"/>
          </p:cNvSpPr>
          <p:nvPr/>
        </p:nvSpPr>
        <p:spPr bwMode="auto">
          <a:xfrm>
            <a:off x="1118964" y="4335363"/>
            <a:ext cx="1722437" cy="396875"/>
          </a:xfrm>
          <a:prstGeom prst="rect">
            <a:avLst/>
          </a:prstGeom>
          <a:noFill/>
          <a:ln w="25400">
            <a:noFill/>
            <a:miter lim="800000"/>
            <a:headEnd/>
            <a:tailEnd/>
          </a:ln>
          <a:effectLst/>
        </p:spPr>
        <p:txBody>
          <a:bodyPr wrap="none">
            <a:spAutoFit/>
          </a:bodyPr>
          <a:lstStyle/>
          <a:p>
            <a:r>
              <a:rPr lang="tr-TR"/>
              <a:t>Çalışma saati</a:t>
            </a:r>
          </a:p>
        </p:txBody>
      </p:sp>
      <p:sp>
        <p:nvSpPr>
          <p:cNvPr id="588826" name="Line 26"/>
          <p:cNvSpPr>
            <a:spLocks noChangeShapeType="1"/>
          </p:cNvSpPr>
          <p:nvPr/>
        </p:nvSpPr>
        <p:spPr bwMode="auto">
          <a:xfrm>
            <a:off x="901476" y="4889401"/>
            <a:ext cx="0" cy="1223962"/>
          </a:xfrm>
          <a:prstGeom prst="line">
            <a:avLst/>
          </a:prstGeom>
          <a:noFill/>
          <a:ln w="25400">
            <a:solidFill>
              <a:schemeClr val="tx1"/>
            </a:solidFill>
            <a:round/>
            <a:headEnd/>
            <a:tailEnd/>
          </a:ln>
          <a:effectLst/>
        </p:spPr>
        <p:txBody>
          <a:bodyPr/>
          <a:lstStyle/>
          <a:p>
            <a:endParaRPr lang="tr-TR"/>
          </a:p>
        </p:txBody>
      </p:sp>
      <p:sp>
        <p:nvSpPr>
          <p:cNvPr id="588827" name="Line 27"/>
          <p:cNvSpPr>
            <a:spLocks noChangeShapeType="1"/>
          </p:cNvSpPr>
          <p:nvPr/>
        </p:nvSpPr>
        <p:spPr bwMode="auto">
          <a:xfrm>
            <a:off x="901476" y="6113363"/>
            <a:ext cx="2160588" cy="0"/>
          </a:xfrm>
          <a:prstGeom prst="line">
            <a:avLst/>
          </a:prstGeom>
          <a:noFill/>
          <a:ln w="25400">
            <a:solidFill>
              <a:schemeClr val="tx1"/>
            </a:solidFill>
            <a:round/>
            <a:headEnd/>
            <a:tailEnd/>
          </a:ln>
          <a:effectLst/>
        </p:spPr>
        <p:txBody>
          <a:bodyPr/>
          <a:lstStyle/>
          <a:p>
            <a:endParaRPr lang="tr-TR"/>
          </a:p>
        </p:txBody>
      </p:sp>
      <p:sp>
        <p:nvSpPr>
          <p:cNvPr id="588828" name="Freeform 28"/>
          <p:cNvSpPr>
            <a:spLocks/>
          </p:cNvSpPr>
          <p:nvPr/>
        </p:nvSpPr>
        <p:spPr bwMode="auto">
          <a:xfrm>
            <a:off x="831626" y="4694138"/>
            <a:ext cx="2149475" cy="1463675"/>
          </a:xfrm>
          <a:custGeom>
            <a:avLst/>
            <a:gdLst/>
            <a:ahLst/>
            <a:cxnLst>
              <a:cxn ang="0">
                <a:pos x="35" y="880"/>
              </a:cxn>
              <a:cxn ang="0">
                <a:pos x="95" y="796"/>
              </a:cxn>
              <a:cxn ang="0">
                <a:pos x="143" y="748"/>
              </a:cxn>
              <a:cxn ang="0">
                <a:pos x="239" y="616"/>
              </a:cxn>
              <a:cxn ang="0">
                <a:pos x="347" y="580"/>
              </a:cxn>
              <a:cxn ang="0">
                <a:pos x="599" y="460"/>
              </a:cxn>
              <a:cxn ang="0">
                <a:pos x="671" y="448"/>
              </a:cxn>
              <a:cxn ang="0">
                <a:pos x="971" y="352"/>
              </a:cxn>
              <a:cxn ang="0">
                <a:pos x="1043" y="244"/>
              </a:cxn>
              <a:cxn ang="0">
                <a:pos x="1115" y="208"/>
              </a:cxn>
              <a:cxn ang="0">
                <a:pos x="1271" y="124"/>
              </a:cxn>
              <a:cxn ang="0">
                <a:pos x="1259" y="292"/>
              </a:cxn>
              <a:cxn ang="0">
                <a:pos x="1199" y="364"/>
              </a:cxn>
              <a:cxn ang="0">
                <a:pos x="1139" y="436"/>
              </a:cxn>
              <a:cxn ang="0">
                <a:pos x="1067" y="472"/>
              </a:cxn>
              <a:cxn ang="0">
                <a:pos x="827" y="568"/>
              </a:cxn>
              <a:cxn ang="0">
                <a:pos x="755" y="616"/>
              </a:cxn>
              <a:cxn ang="0">
                <a:pos x="647" y="664"/>
              </a:cxn>
              <a:cxn ang="0">
                <a:pos x="491" y="736"/>
              </a:cxn>
              <a:cxn ang="0">
                <a:pos x="335" y="796"/>
              </a:cxn>
              <a:cxn ang="0">
                <a:pos x="263" y="832"/>
              </a:cxn>
              <a:cxn ang="0">
                <a:pos x="95" y="904"/>
              </a:cxn>
              <a:cxn ang="0">
                <a:pos x="47" y="916"/>
              </a:cxn>
              <a:cxn ang="0">
                <a:pos x="35" y="880"/>
              </a:cxn>
            </a:cxnLst>
            <a:rect l="0" t="0" r="r" b="b"/>
            <a:pathLst>
              <a:path w="1354" h="922">
                <a:moveTo>
                  <a:pt x="35" y="880"/>
                </a:moveTo>
                <a:cubicBezTo>
                  <a:pt x="144" y="771"/>
                  <a:pt x="0" y="922"/>
                  <a:pt x="95" y="796"/>
                </a:cubicBezTo>
                <a:cubicBezTo>
                  <a:pt x="109" y="778"/>
                  <a:pt x="129" y="766"/>
                  <a:pt x="143" y="748"/>
                </a:cubicBezTo>
                <a:cubicBezTo>
                  <a:pt x="171" y="713"/>
                  <a:pt x="196" y="635"/>
                  <a:pt x="239" y="616"/>
                </a:cubicBezTo>
                <a:cubicBezTo>
                  <a:pt x="274" y="601"/>
                  <a:pt x="315" y="601"/>
                  <a:pt x="347" y="580"/>
                </a:cubicBezTo>
                <a:cubicBezTo>
                  <a:pt x="429" y="526"/>
                  <a:pt x="505" y="491"/>
                  <a:pt x="599" y="460"/>
                </a:cubicBezTo>
                <a:cubicBezTo>
                  <a:pt x="622" y="452"/>
                  <a:pt x="647" y="452"/>
                  <a:pt x="671" y="448"/>
                </a:cubicBezTo>
                <a:cubicBezTo>
                  <a:pt x="756" y="433"/>
                  <a:pt x="900" y="399"/>
                  <a:pt x="971" y="352"/>
                </a:cubicBezTo>
                <a:cubicBezTo>
                  <a:pt x="985" y="310"/>
                  <a:pt x="1005" y="270"/>
                  <a:pt x="1043" y="244"/>
                </a:cubicBezTo>
                <a:cubicBezTo>
                  <a:pt x="1151" y="172"/>
                  <a:pt x="1002" y="302"/>
                  <a:pt x="1115" y="208"/>
                </a:cubicBezTo>
                <a:cubicBezTo>
                  <a:pt x="1177" y="156"/>
                  <a:pt x="1191" y="144"/>
                  <a:pt x="1271" y="124"/>
                </a:cubicBezTo>
                <a:cubicBezTo>
                  <a:pt x="1354" y="0"/>
                  <a:pt x="1268" y="264"/>
                  <a:pt x="1259" y="292"/>
                </a:cubicBezTo>
                <a:cubicBezTo>
                  <a:pt x="1249" y="322"/>
                  <a:pt x="1218" y="342"/>
                  <a:pt x="1199" y="364"/>
                </a:cubicBezTo>
                <a:cubicBezTo>
                  <a:pt x="1171" y="397"/>
                  <a:pt x="1178" y="410"/>
                  <a:pt x="1139" y="436"/>
                </a:cubicBezTo>
                <a:cubicBezTo>
                  <a:pt x="1117" y="451"/>
                  <a:pt x="1089" y="457"/>
                  <a:pt x="1067" y="472"/>
                </a:cubicBezTo>
                <a:cubicBezTo>
                  <a:pt x="1015" y="550"/>
                  <a:pt x="915" y="558"/>
                  <a:pt x="827" y="568"/>
                </a:cubicBezTo>
                <a:cubicBezTo>
                  <a:pt x="741" y="597"/>
                  <a:pt x="845" y="556"/>
                  <a:pt x="755" y="616"/>
                </a:cubicBezTo>
                <a:cubicBezTo>
                  <a:pt x="724" y="637"/>
                  <a:pt x="680" y="646"/>
                  <a:pt x="647" y="664"/>
                </a:cubicBezTo>
                <a:cubicBezTo>
                  <a:pt x="576" y="704"/>
                  <a:pt x="567" y="717"/>
                  <a:pt x="491" y="736"/>
                </a:cubicBezTo>
                <a:cubicBezTo>
                  <a:pt x="439" y="770"/>
                  <a:pt x="382" y="764"/>
                  <a:pt x="335" y="796"/>
                </a:cubicBezTo>
                <a:cubicBezTo>
                  <a:pt x="288" y="827"/>
                  <a:pt x="313" y="815"/>
                  <a:pt x="263" y="832"/>
                </a:cubicBezTo>
                <a:cubicBezTo>
                  <a:pt x="208" y="887"/>
                  <a:pt x="166" y="888"/>
                  <a:pt x="95" y="904"/>
                </a:cubicBezTo>
                <a:cubicBezTo>
                  <a:pt x="79" y="908"/>
                  <a:pt x="62" y="922"/>
                  <a:pt x="47" y="916"/>
                </a:cubicBezTo>
                <a:cubicBezTo>
                  <a:pt x="35" y="911"/>
                  <a:pt x="39" y="892"/>
                  <a:pt x="35" y="880"/>
                </a:cubicBezTo>
                <a:close/>
              </a:path>
            </a:pathLst>
          </a:custGeom>
          <a:solidFill>
            <a:srgbClr val="01E5FD"/>
          </a:solidFill>
          <a:ln w="25400" cap="flat" cmpd="sng">
            <a:solidFill>
              <a:schemeClr val="tx1"/>
            </a:solidFill>
            <a:prstDash val="solid"/>
            <a:round/>
            <a:headEnd/>
            <a:tailEnd/>
          </a:ln>
          <a:effectLst/>
        </p:spPr>
        <p:txBody>
          <a:bodyPr/>
          <a:lstStyle/>
          <a:p>
            <a:endParaRPr lang="tr-TR"/>
          </a:p>
        </p:txBody>
      </p:sp>
      <p:sp>
        <p:nvSpPr>
          <p:cNvPr id="588829" name="Text Box 29"/>
          <p:cNvSpPr txBox="1">
            <a:spLocks noChangeArrowheads="1"/>
          </p:cNvSpPr>
          <p:nvPr/>
        </p:nvSpPr>
        <p:spPr bwMode="auto">
          <a:xfrm>
            <a:off x="1261839" y="4673501"/>
            <a:ext cx="2655887" cy="396875"/>
          </a:xfrm>
          <a:prstGeom prst="rect">
            <a:avLst/>
          </a:prstGeom>
          <a:noFill/>
          <a:ln w="25400">
            <a:noFill/>
            <a:miter lim="800000"/>
            <a:headEnd/>
            <a:tailEnd/>
          </a:ln>
          <a:effectLst/>
        </p:spPr>
        <p:txBody>
          <a:bodyPr wrap="none">
            <a:spAutoFit/>
          </a:bodyPr>
          <a:lstStyle/>
          <a:p>
            <a:r>
              <a:rPr lang="tr-TR"/>
              <a:t>Denence kabulü/reddi</a:t>
            </a:r>
          </a:p>
        </p:txBody>
      </p:sp>
      <p:sp>
        <p:nvSpPr>
          <p:cNvPr id="588830" name="Text Box 30"/>
          <p:cNvSpPr txBox="1">
            <a:spLocks noChangeArrowheads="1"/>
          </p:cNvSpPr>
          <p:nvPr/>
        </p:nvSpPr>
        <p:spPr bwMode="auto">
          <a:xfrm>
            <a:off x="161701" y="5459313"/>
            <a:ext cx="579438" cy="396875"/>
          </a:xfrm>
          <a:prstGeom prst="rect">
            <a:avLst/>
          </a:prstGeom>
          <a:noFill/>
          <a:ln w="25400">
            <a:noFill/>
            <a:miter lim="800000"/>
            <a:headEnd/>
            <a:tailEnd/>
          </a:ln>
          <a:effectLst/>
        </p:spPr>
        <p:txBody>
          <a:bodyPr wrap="none">
            <a:spAutoFit/>
          </a:bodyPr>
          <a:lstStyle/>
          <a:p>
            <a:r>
              <a:rPr lang="tr-TR"/>
              <a:t>Not</a:t>
            </a:r>
          </a:p>
        </p:txBody>
      </p:sp>
      <p:sp>
        <p:nvSpPr>
          <p:cNvPr id="588831" name="Text Box 31"/>
          <p:cNvSpPr txBox="1">
            <a:spLocks noChangeArrowheads="1"/>
          </p:cNvSpPr>
          <p:nvPr/>
        </p:nvSpPr>
        <p:spPr bwMode="auto">
          <a:xfrm>
            <a:off x="1117376" y="6113363"/>
            <a:ext cx="1722438" cy="396875"/>
          </a:xfrm>
          <a:prstGeom prst="rect">
            <a:avLst/>
          </a:prstGeom>
          <a:noFill/>
          <a:ln w="25400">
            <a:noFill/>
            <a:miter lim="800000"/>
            <a:headEnd/>
            <a:tailEnd/>
          </a:ln>
          <a:effectLst/>
        </p:spPr>
        <p:txBody>
          <a:bodyPr wrap="none">
            <a:spAutoFit/>
          </a:bodyPr>
          <a:lstStyle/>
          <a:p>
            <a:r>
              <a:rPr lang="tr-TR"/>
              <a:t>Çalışma saati</a:t>
            </a:r>
          </a:p>
        </p:txBody>
      </p:sp>
      <p:sp>
        <p:nvSpPr>
          <p:cNvPr id="588833" name="Line 33"/>
          <p:cNvSpPr>
            <a:spLocks noChangeShapeType="1"/>
          </p:cNvSpPr>
          <p:nvPr/>
        </p:nvSpPr>
        <p:spPr bwMode="auto">
          <a:xfrm flipV="1">
            <a:off x="901476" y="5033863"/>
            <a:ext cx="2232025" cy="1079500"/>
          </a:xfrm>
          <a:prstGeom prst="line">
            <a:avLst/>
          </a:prstGeom>
          <a:noFill/>
          <a:ln w="38100">
            <a:solidFill>
              <a:srgbClr val="FF6633"/>
            </a:solidFill>
            <a:round/>
            <a:headEnd/>
            <a:tailEnd/>
          </a:ln>
          <a:effectLst/>
        </p:spPr>
        <p:txBody>
          <a:bodyPr/>
          <a:lstStyle/>
          <a:p>
            <a:endParaRPr lang="tr-TR"/>
          </a:p>
        </p:txBody>
      </p:sp>
      <p:sp>
        <p:nvSpPr>
          <p:cNvPr id="588846" name="Line 46"/>
          <p:cNvSpPr>
            <a:spLocks noChangeShapeType="1"/>
          </p:cNvSpPr>
          <p:nvPr/>
        </p:nvSpPr>
        <p:spPr bwMode="auto">
          <a:xfrm>
            <a:off x="6662514" y="1073051"/>
            <a:ext cx="0" cy="1223962"/>
          </a:xfrm>
          <a:prstGeom prst="line">
            <a:avLst/>
          </a:prstGeom>
          <a:noFill/>
          <a:ln w="25400">
            <a:solidFill>
              <a:schemeClr val="tx1"/>
            </a:solidFill>
            <a:round/>
            <a:headEnd/>
            <a:tailEnd/>
          </a:ln>
          <a:effectLst/>
        </p:spPr>
        <p:txBody>
          <a:bodyPr/>
          <a:lstStyle/>
          <a:p>
            <a:endParaRPr lang="tr-TR"/>
          </a:p>
        </p:txBody>
      </p:sp>
      <p:sp>
        <p:nvSpPr>
          <p:cNvPr id="588847" name="Line 47"/>
          <p:cNvSpPr>
            <a:spLocks noChangeShapeType="1"/>
          </p:cNvSpPr>
          <p:nvPr/>
        </p:nvSpPr>
        <p:spPr bwMode="auto">
          <a:xfrm>
            <a:off x="6662514" y="2297013"/>
            <a:ext cx="2160587" cy="0"/>
          </a:xfrm>
          <a:prstGeom prst="line">
            <a:avLst/>
          </a:prstGeom>
          <a:noFill/>
          <a:ln w="25400">
            <a:solidFill>
              <a:schemeClr val="tx1"/>
            </a:solidFill>
            <a:round/>
            <a:headEnd/>
            <a:tailEnd/>
          </a:ln>
          <a:effectLst/>
        </p:spPr>
        <p:txBody>
          <a:bodyPr/>
          <a:lstStyle/>
          <a:p>
            <a:endParaRPr lang="tr-TR"/>
          </a:p>
        </p:txBody>
      </p:sp>
      <p:sp>
        <p:nvSpPr>
          <p:cNvPr id="588848" name="Freeform 48"/>
          <p:cNvSpPr>
            <a:spLocks/>
          </p:cNvSpPr>
          <p:nvPr/>
        </p:nvSpPr>
        <p:spPr bwMode="auto">
          <a:xfrm>
            <a:off x="6592664" y="877788"/>
            <a:ext cx="2149475" cy="1463675"/>
          </a:xfrm>
          <a:custGeom>
            <a:avLst/>
            <a:gdLst/>
            <a:ahLst/>
            <a:cxnLst>
              <a:cxn ang="0">
                <a:pos x="35" y="880"/>
              </a:cxn>
              <a:cxn ang="0">
                <a:pos x="95" y="796"/>
              </a:cxn>
              <a:cxn ang="0">
                <a:pos x="143" y="748"/>
              </a:cxn>
              <a:cxn ang="0">
                <a:pos x="239" y="616"/>
              </a:cxn>
              <a:cxn ang="0">
                <a:pos x="347" y="580"/>
              </a:cxn>
              <a:cxn ang="0">
                <a:pos x="599" y="460"/>
              </a:cxn>
              <a:cxn ang="0">
                <a:pos x="671" y="448"/>
              </a:cxn>
              <a:cxn ang="0">
                <a:pos x="971" y="352"/>
              </a:cxn>
              <a:cxn ang="0">
                <a:pos x="1043" y="244"/>
              </a:cxn>
              <a:cxn ang="0">
                <a:pos x="1115" y="208"/>
              </a:cxn>
              <a:cxn ang="0">
                <a:pos x="1271" y="124"/>
              </a:cxn>
              <a:cxn ang="0">
                <a:pos x="1259" y="292"/>
              </a:cxn>
              <a:cxn ang="0">
                <a:pos x="1199" y="364"/>
              </a:cxn>
              <a:cxn ang="0">
                <a:pos x="1139" y="436"/>
              </a:cxn>
              <a:cxn ang="0">
                <a:pos x="1067" y="472"/>
              </a:cxn>
              <a:cxn ang="0">
                <a:pos x="827" y="568"/>
              </a:cxn>
              <a:cxn ang="0">
                <a:pos x="755" y="616"/>
              </a:cxn>
              <a:cxn ang="0">
                <a:pos x="647" y="664"/>
              </a:cxn>
              <a:cxn ang="0">
                <a:pos x="491" y="736"/>
              </a:cxn>
              <a:cxn ang="0">
                <a:pos x="335" y="796"/>
              </a:cxn>
              <a:cxn ang="0">
                <a:pos x="263" y="832"/>
              </a:cxn>
              <a:cxn ang="0">
                <a:pos x="95" y="904"/>
              </a:cxn>
              <a:cxn ang="0">
                <a:pos x="47" y="916"/>
              </a:cxn>
              <a:cxn ang="0">
                <a:pos x="35" y="880"/>
              </a:cxn>
            </a:cxnLst>
            <a:rect l="0" t="0" r="r" b="b"/>
            <a:pathLst>
              <a:path w="1354" h="922">
                <a:moveTo>
                  <a:pt x="35" y="880"/>
                </a:moveTo>
                <a:cubicBezTo>
                  <a:pt x="144" y="771"/>
                  <a:pt x="0" y="922"/>
                  <a:pt x="95" y="796"/>
                </a:cubicBezTo>
                <a:cubicBezTo>
                  <a:pt x="109" y="778"/>
                  <a:pt x="129" y="766"/>
                  <a:pt x="143" y="748"/>
                </a:cubicBezTo>
                <a:cubicBezTo>
                  <a:pt x="171" y="713"/>
                  <a:pt x="196" y="635"/>
                  <a:pt x="239" y="616"/>
                </a:cubicBezTo>
                <a:cubicBezTo>
                  <a:pt x="274" y="601"/>
                  <a:pt x="315" y="601"/>
                  <a:pt x="347" y="580"/>
                </a:cubicBezTo>
                <a:cubicBezTo>
                  <a:pt x="429" y="526"/>
                  <a:pt x="505" y="491"/>
                  <a:pt x="599" y="460"/>
                </a:cubicBezTo>
                <a:cubicBezTo>
                  <a:pt x="622" y="452"/>
                  <a:pt x="647" y="452"/>
                  <a:pt x="671" y="448"/>
                </a:cubicBezTo>
                <a:cubicBezTo>
                  <a:pt x="756" y="433"/>
                  <a:pt x="900" y="399"/>
                  <a:pt x="971" y="352"/>
                </a:cubicBezTo>
                <a:cubicBezTo>
                  <a:pt x="985" y="310"/>
                  <a:pt x="1005" y="270"/>
                  <a:pt x="1043" y="244"/>
                </a:cubicBezTo>
                <a:cubicBezTo>
                  <a:pt x="1151" y="172"/>
                  <a:pt x="1002" y="302"/>
                  <a:pt x="1115" y="208"/>
                </a:cubicBezTo>
                <a:cubicBezTo>
                  <a:pt x="1177" y="156"/>
                  <a:pt x="1191" y="144"/>
                  <a:pt x="1271" y="124"/>
                </a:cubicBezTo>
                <a:cubicBezTo>
                  <a:pt x="1354" y="0"/>
                  <a:pt x="1268" y="264"/>
                  <a:pt x="1259" y="292"/>
                </a:cubicBezTo>
                <a:cubicBezTo>
                  <a:pt x="1249" y="322"/>
                  <a:pt x="1218" y="342"/>
                  <a:pt x="1199" y="364"/>
                </a:cubicBezTo>
                <a:cubicBezTo>
                  <a:pt x="1171" y="397"/>
                  <a:pt x="1178" y="410"/>
                  <a:pt x="1139" y="436"/>
                </a:cubicBezTo>
                <a:cubicBezTo>
                  <a:pt x="1117" y="451"/>
                  <a:pt x="1089" y="457"/>
                  <a:pt x="1067" y="472"/>
                </a:cubicBezTo>
                <a:cubicBezTo>
                  <a:pt x="1015" y="550"/>
                  <a:pt x="915" y="558"/>
                  <a:pt x="827" y="568"/>
                </a:cubicBezTo>
                <a:cubicBezTo>
                  <a:pt x="741" y="597"/>
                  <a:pt x="845" y="556"/>
                  <a:pt x="755" y="616"/>
                </a:cubicBezTo>
                <a:cubicBezTo>
                  <a:pt x="724" y="637"/>
                  <a:pt x="680" y="646"/>
                  <a:pt x="647" y="664"/>
                </a:cubicBezTo>
                <a:cubicBezTo>
                  <a:pt x="576" y="704"/>
                  <a:pt x="567" y="717"/>
                  <a:pt x="491" y="736"/>
                </a:cubicBezTo>
                <a:cubicBezTo>
                  <a:pt x="439" y="770"/>
                  <a:pt x="382" y="764"/>
                  <a:pt x="335" y="796"/>
                </a:cubicBezTo>
                <a:cubicBezTo>
                  <a:pt x="288" y="827"/>
                  <a:pt x="313" y="815"/>
                  <a:pt x="263" y="832"/>
                </a:cubicBezTo>
                <a:cubicBezTo>
                  <a:pt x="208" y="887"/>
                  <a:pt x="166" y="888"/>
                  <a:pt x="95" y="904"/>
                </a:cubicBezTo>
                <a:cubicBezTo>
                  <a:pt x="79" y="908"/>
                  <a:pt x="62" y="922"/>
                  <a:pt x="47" y="916"/>
                </a:cubicBezTo>
                <a:cubicBezTo>
                  <a:pt x="35" y="911"/>
                  <a:pt x="39" y="892"/>
                  <a:pt x="35" y="880"/>
                </a:cubicBezTo>
                <a:close/>
              </a:path>
            </a:pathLst>
          </a:custGeom>
          <a:solidFill>
            <a:srgbClr val="01E5FD"/>
          </a:solidFill>
          <a:ln w="25400" cap="flat" cmpd="sng">
            <a:solidFill>
              <a:schemeClr val="tx1"/>
            </a:solidFill>
            <a:prstDash val="solid"/>
            <a:round/>
            <a:headEnd/>
            <a:tailEnd/>
          </a:ln>
          <a:effectLst/>
        </p:spPr>
        <p:txBody>
          <a:bodyPr/>
          <a:lstStyle/>
          <a:p>
            <a:endParaRPr lang="tr-TR"/>
          </a:p>
        </p:txBody>
      </p:sp>
      <p:sp>
        <p:nvSpPr>
          <p:cNvPr id="588849" name="Text Box 49"/>
          <p:cNvSpPr txBox="1">
            <a:spLocks noChangeArrowheads="1"/>
          </p:cNvSpPr>
          <p:nvPr/>
        </p:nvSpPr>
        <p:spPr bwMode="auto">
          <a:xfrm>
            <a:off x="7022876" y="857151"/>
            <a:ext cx="1341438" cy="396875"/>
          </a:xfrm>
          <a:prstGeom prst="rect">
            <a:avLst/>
          </a:prstGeom>
          <a:noFill/>
          <a:ln w="25400">
            <a:noFill/>
            <a:miter lim="800000"/>
            <a:headEnd/>
            <a:tailEnd/>
          </a:ln>
          <a:effectLst/>
        </p:spPr>
        <p:txBody>
          <a:bodyPr wrap="none">
            <a:spAutoFit/>
          </a:bodyPr>
          <a:lstStyle/>
          <a:p>
            <a:r>
              <a:rPr lang="tr-TR"/>
              <a:t>Gözlemler</a:t>
            </a:r>
          </a:p>
        </p:txBody>
      </p:sp>
      <p:sp>
        <p:nvSpPr>
          <p:cNvPr id="588850" name="Text Box 50"/>
          <p:cNvSpPr txBox="1">
            <a:spLocks noChangeArrowheads="1"/>
          </p:cNvSpPr>
          <p:nvPr/>
        </p:nvSpPr>
        <p:spPr bwMode="auto">
          <a:xfrm>
            <a:off x="5922739" y="1642963"/>
            <a:ext cx="579437" cy="396875"/>
          </a:xfrm>
          <a:prstGeom prst="rect">
            <a:avLst/>
          </a:prstGeom>
          <a:noFill/>
          <a:ln w="25400">
            <a:noFill/>
            <a:miter lim="800000"/>
            <a:headEnd/>
            <a:tailEnd/>
          </a:ln>
          <a:effectLst/>
        </p:spPr>
        <p:txBody>
          <a:bodyPr wrap="none">
            <a:spAutoFit/>
          </a:bodyPr>
          <a:lstStyle/>
          <a:p>
            <a:r>
              <a:rPr lang="tr-TR"/>
              <a:t>Not</a:t>
            </a:r>
          </a:p>
        </p:txBody>
      </p:sp>
      <p:sp>
        <p:nvSpPr>
          <p:cNvPr id="588851" name="Text Box 51"/>
          <p:cNvSpPr txBox="1">
            <a:spLocks noChangeArrowheads="1"/>
          </p:cNvSpPr>
          <p:nvPr/>
        </p:nvSpPr>
        <p:spPr bwMode="auto">
          <a:xfrm>
            <a:off x="6878414" y="2297013"/>
            <a:ext cx="1722437" cy="396875"/>
          </a:xfrm>
          <a:prstGeom prst="rect">
            <a:avLst/>
          </a:prstGeom>
          <a:noFill/>
          <a:ln w="25400">
            <a:noFill/>
            <a:miter lim="800000"/>
            <a:headEnd/>
            <a:tailEnd/>
          </a:ln>
          <a:effectLst/>
        </p:spPr>
        <p:txBody>
          <a:bodyPr wrap="none">
            <a:spAutoFit/>
          </a:bodyPr>
          <a:lstStyle/>
          <a:p>
            <a:r>
              <a:rPr lang="tr-TR"/>
              <a:t>Çalışma saati</a:t>
            </a:r>
          </a:p>
        </p:txBody>
      </p:sp>
      <p:sp>
        <p:nvSpPr>
          <p:cNvPr id="588852" name="Line 52"/>
          <p:cNvSpPr>
            <a:spLocks noChangeShapeType="1"/>
          </p:cNvSpPr>
          <p:nvPr/>
        </p:nvSpPr>
        <p:spPr bwMode="auto">
          <a:xfrm>
            <a:off x="6732364" y="2781201"/>
            <a:ext cx="0" cy="1223962"/>
          </a:xfrm>
          <a:prstGeom prst="line">
            <a:avLst/>
          </a:prstGeom>
          <a:noFill/>
          <a:ln w="25400">
            <a:solidFill>
              <a:schemeClr val="tx1"/>
            </a:solidFill>
            <a:round/>
            <a:headEnd/>
            <a:tailEnd/>
          </a:ln>
          <a:effectLst/>
        </p:spPr>
        <p:txBody>
          <a:bodyPr/>
          <a:lstStyle/>
          <a:p>
            <a:endParaRPr lang="tr-TR"/>
          </a:p>
        </p:txBody>
      </p:sp>
      <p:sp>
        <p:nvSpPr>
          <p:cNvPr id="588853" name="Line 53"/>
          <p:cNvSpPr>
            <a:spLocks noChangeShapeType="1"/>
          </p:cNvSpPr>
          <p:nvPr/>
        </p:nvSpPr>
        <p:spPr bwMode="auto">
          <a:xfrm>
            <a:off x="6732364" y="4005163"/>
            <a:ext cx="2160587" cy="0"/>
          </a:xfrm>
          <a:prstGeom prst="line">
            <a:avLst/>
          </a:prstGeom>
          <a:noFill/>
          <a:ln w="25400">
            <a:solidFill>
              <a:schemeClr val="tx1"/>
            </a:solidFill>
            <a:round/>
            <a:headEnd/>
            <a:tailEnd/>
          </a:ln>
          <a:effectLst/>
        </p:spPr>
        <p:txBody>
          <a:bodyPr/>
          <a:lstStyle/>
          <a:p>
            <a:endParaRPr lang="tr-TR"/>
          </a:p>
        </p:txBody>
      </p:sp>
      <p:sp>
        <p:nvSpPr>
          <p:cNvPr id="588854" name="Freeform 54"/>
          <p:cNvSpPr>
            <a:spLocks/>
          </p:cNvSpPr>
          <p:nvPr/>
        </p:nvSpPr>
        <p:spPr bwMode="auto">
          <a:xfrm>
            <a:off x="6662514" y="2585938"/>
            <a:ext cx="2149475" cy="1463675"/>
          </a:xfrm>
          <a:custGeom>
            <a:avLst/>
            <a:gdLst/>
            <a:ahLst/>
            <a:cxnLst>
              <a:cxn ang="0">
                <a:pos x="35" y="880"/>
              </a:cxn>
              <a:cxn ang="0">
                <a:pos x="95" y="796"/>
              </a:cxn>
              <a:cxn ang="0">
                <a:pos x="143" y="748"/>
              </a:cxn>
              <a:cxn ang="0">
                <a:pos x="239" y="616"/>
              </a:cxn>
              <a:cxn ang="0">
                <a:pos x="347" y="580"/>
              </a:cxn>
              <a:cxn ang="0">
                <a:pos x="599" y="460"/>
              </a:cxn>
              <a:cxn ang="0">
                <a:pos x="671" y="448"/>
              </a:cxn>
              <a:cxn ang="0">
                <a:pos x="971" y="352"/>
              </a:cxn>
              <a:cxn ang="0">
                <a:pos x="1043" y="244"/>
              </a:cxn>
              <a:cxn ang="0">
                <a:pos x="1115" y="208"/>
              </a:cxn>
              <a:cxn ang="0">
                <a:pos x="1271" y="124"/>
              </a:cxn>
              <a:cxn ang="0">
                <a:pos x="1259" y="292"/>
              </a:cxn>
              <a:cxn ang="0">
                <a:pos x="1199" y="364"/>
              </a:cxn>
              <a:cxn ang="0">
                <a:pos x="1139" y="436"/>
              </a:cxn>
              <a:cxn ang="0">
                <a:pos x="1067" y="472"/>
              </a:cxn>
              <a:cxn ang="0">
                <a:pos x="827" y="568"/>
              </a:cxn>
              <a:cxn ang="0">
                <a:pos x="755" y="616"/>
              </a:cxn>
              <a:cxn ang="0">
                <a:pos x="647" y="664"/>
              </a:cxn>
              <a:cxn ang="0">
                <a:pos x="491" y="736"/>
              </a:cxn>
              <a:cxn ang="0">
                <a:pos x="335" y="796"/>
              </a:cxn>
              <a:cxn ang="0">
                <a:pos x="263" y="832"/>
              </a:cxn>
              <a:cxn ang="0">
                <a:pos x="95" y="904"/>
              </a:cxn>
              <a:cxn ang="0">
                <a:pos x="47" y="916"/>
              </a:cxn>
              <a:cxn ang="0">
                <a:pos x="35" y="880"/>
              </a:cxn>
            </a:cxnLst>
            <a:rect l="0" t="0" r="r" b="b"/>
            <a:pathLst>
              <a:path w="1354" h="922">
                <a:moveTo>
                  <a:pt x="35" y="880"/>
                </a:moveTo>
                <a:cubicBezTo>
                  <a:pt x="144" y="771"/>
                  <a:pt x="0" y="922"/>
                  <a:pt x="95" y="796"/>
                </a:cubicBezTo>
                <a:cubicBezTo>
                  <a:pt x="109" y="778"/>
                  <a:pt x="129" y="766"/>
                  <a:pt x="143" y="748"/>
                </a:cubicBezTo>
                <a:cubicBezTo>
                  <a:pt x="171" y="713"/>
                  <a:pt x="196" y="635"/>
                  <a:pt x="239" y="616"/>
                </a:cubicBezTo>
                <a:cubicBezTo>
                  <a:pt x="274" y="601"/>
                  <a:pt x="315" y="601"/>
                  <a:pt x="347" y="580"/>
                </a:cubicBezTo>
                <a:cubicBezTo>
                  <a:pt x="429" y="526"/>
                  <a:pt x="505" y="491"/>
                  <a:pt x="599" y="460"/>
                </a:cubicBezTo>
                <a:cubicBezTo>
                  <a:pt x="622" y="452"/>
                  <a:pt x="647" y="452"/>
                  <a:pt x="671" y="448"/>
                </a:cubicBezTo>
                <a:cubicBezTo>
                  <a:pt x="756" y="433"/>
                  <a:pt x="900" y="399"/>
                  <a:pt x="971" y="352"/>
                </a:cubicBezTo>
                <a:cubicBezTo>
                  <a:pt x="985" y="310"/>
                  <a:pt x="1005" y="270"/>
                  <a:pt x="1043" y="244"/>
                </a:cubicBezTo>
                <a:cubicBezTo>
                  <a:pt x="1151" y="172"/>
                  <a:pt x="1002" y="302"/>
                  <a:pt x="1115" y="208"/>
                </a:cubicBezTo>
                <a:cubicBezTo>
                  <a:pt x="1177" y="156"/>
                  <a:pt x="1191" y="144"/>
                  <a:pt x="1271" y="124"/>
                </a:cubicBezTo>
                <a:cubicBezTo>
                  <a:pt x="1354" y="0"/>
                  <a:pt x="1268" y="264"/>
                  <a:pt x="1259" y="292"/>
                </a:cubicBezTo>
                <a:cubicBezTo>
                  <a:pt x="1249" y="322"/>
                  <a:pt x="1218" y="342"/>
                  <a:pt x="1199" y="364"/>
                </a:cubicBezTo>
                <a:cubicBezTo>
                  <a:pt x="1171" y="397"/>
                  <a:pt x="1178" y="410"/>
                  <a:pt x="1139" y="436"/>
                </a:cubicBezTo>
                <a:cubicBezTo>
                  <a:pt x="1117" y="451"/>
                  <a:pt x="1089" y="457"/>
                  <a:pt x="1067" y="472"/>
                </a:cubicBezTo>
                <a:cubicBezTo>
                  <a:pt x="1015" y="550"/>
                  <a:pt x="915" y="558"/>
                  <a:pt x="827" y="568"/>
                </a:cubicBezTo>
                <a:cubicBezTo>
                  <a:pt x="741" y="597"/>
                  <a:pt x="845" y="556"/>
                  <a:pt x="755" y="616"/>
                </a:cubicBezTo>
                <a:cubicBezTo>
                  <a:pt x="724" y="637"/>
                  <a:pt x="680" y="646"/>
                  <a:pt x="647" y="664"/>
                </a:cubicBezTo>
                <a:cubicBezTo>
                  <a:pt x="576" y="704"/>
                  <a:pt x="567" y="717"/>
                  <a:pt x="491" y="736"/>
                </a:cubicBezTo>
                <a:cubicBezTo>
                  <a:pt x="439" y="770"/>
                  <a:pt x="382" y="764"/>
                  <a:pt x="335" y="796"/>
                </a:cubicBezTo>
                <a:cubicBezTo>
                  <a:pt x="288" y="827"/>
                  <a:pt x="313" y="815"/>
                  <a:pt x="263" y="832"/>
                </a:cubicBezTo>
                <a:cubicBezTo>
                  <a:pt x="208" y="887"/>
                  <a:pt x="166" y="888"/>
                  <a:pt x="95" y="904"/>
                </a:cubicBezTo>
                <a:cubicBezTo>
                  <a:pt x="79" y="908"/>
                  <a:pt x="62" y="922"/>
                  <a:pt x="47" y="916"/>
                </a:cubicBezTo>
                <a:cubicBezTo>
                  <a:pt x="35" y="911"/>
                  <a:pt x="39" y="892"/>
                  <a:pt x="35" y="880"/>
                </a:cubicBezTo>
                <a:close/>
              </a:path>
            </a:pathLst>
          </a:custGeom>
          <a:solidFill>
            <a:srgbClr val="01E5FD"/>
          </a:solidFill>
          <a:ln w="25400" cap="flat" cmpd="sng">
            <a:solidFill>
              <a:schemeClr val="tx1"/>
            </a:solidFill>
            <a:prstDash val="solid"/>
            <a:round/>
            <a:headEnd/>
            <a:tailEnd/>
          </a:ln>
          <a:effectLst/>
        </p:spPr>
        <p:txBody>
          <a:bodyPr/>
          <a:lstStyle/>
          <a:p>
            <a:endParaRPr lang="tr-TR"/>
          </a:p>
        </p:txBody>
      </p:sp>
      <p:sp>
        <p:nvSpPr>
          <p:cNvPr id="588855" name="Text Box 55"/>
          <p:cNvSpPr txBox="1">
            <a:spLocks noChangeArrowheads="1"/>
          </p:cNvSpPr>
          <p:nvPr/>
        </p:nvSpPr>
        <p:spPr bwMode="auto">
          <a:xfrm>
            <a:off x="6878414" y="2730401"/>
            <a:ext cx="1525587" cy="396875"/>
          </a:xfrm>
          <a:prstGeom prst="rect">
            <a:avLst/>
          </a:prstGeom>
          <a:noFill/>
          <a:ln w="25400">
            <a:noFill/>
            <a:miter lim="800000"/>
            <a:headEnd/>
            <a:tailEnd/>
          </a:ln>
          <a:effectLst/>
        </p:spPr>
        <p:txBody>
          <a:bodyPr wrap="none">
            <a:spAutoFit/>
          </a:bodyPr>
          <a:lstStyle/>
          <a:p>
            <a:r>
              <a:rPr lang="tr-TR"/>
              <a:t>Kalıp bulma</a:t>
            </a:r>
          </a:p>
        </p:txBody>
      </p:sp>
      <p:sp>
        <p:nvSpPr>
          <p:cNvPr id="588856" name="Text Box 56"/>
          <p:cNvSpPr txBox="1">
            <a:spLocks noChangeArrowheads="1"/>
          </p:cNvSpPr>
          <p:nvPr/>
        </p:nvSpPr>
        <p:spPr bwMode="auto">
          <a:xfrm>
            <a:off x="5992589" y="3351113"/>
            <a:ext cx="579437" cy="396875"/>
          </a:xfrm>
          <a:prstGeom prst="rect">
            <a:avLst/>
          </a:prstGeom>
          <a:noFill/>
          <a:ln w="25400">
            <a:noFill/>
            <a:miter lim="800000"/>
            <a:headEnd/>
            <a:tailEnd/>
          </a:ln>
          <a:effectLst/>
        </p:spPr>
        <p:txBody>
          <a:bodyPr wrap="none">
            <a:spAutoFit/>
          </a:bodyPr>
          <a:lstStyle/>
          <a:p>
            <a:r>
              <a:rPr lang="tr-TR"/>
              <a:t>Not</a:t>
            </a:r>
          </a:p>
        </p:txBody>
      </p:sp>
      <p:sp>
        <p:nvSpPr>
          <p:cNvPr id="588857" name="Text Box 57"/>
          <p:cNvSpPr txBox="1">
            <a:spLocks noChangeArrowheads="1"/>
          </p:cNvSpPr>
          <p:nvPr/>
        </p:nvSpPr>
        <p:spPr bwMode="auto">
          <a:xfrm>
            <a:off x="6948264" y="4005163"/>
            <a:ext cx="1722437" cy="396875"/>
          </a:xfrm>
          <a:prstGeom prst="rect">
            <a:avLst/>
          </a:prstGeom>
          <a:noFill/>
          <a:ln w="25400">
            <a:noFill/>
            <a:miter lim="800000"/>
            <a:headEnd/>
            <a:tailEnd/>
          </a:ln>
          <a:effectLst/>
        </p:spPr>
        <p:txBody>
          <a:bodyPr wrap="none">
            <a:spAutoFit/>
          </a:bodyPr>
          <a:lstStyle/>
          <a:p>
            <a:r>
              <a:rPr lang="tr-TR"/>
              <a:t>Çalışma saati</a:t>
            </a:r>
          </a:p>
        </p:txBody>
      </p:sp>
      <p:sp>
        <p:nvSpPr>
          <p:cNvPr id="588858" name="Line 58"/>
          <p:cNvSpPr>
            <a:spLocks noChangeShapeType="1"/>
          </p:cNvSpPr>
          <p:nvPr/>
        </p:nvSpPr>
        <p:spPr bwMode="auto">
          <a:xfrm>
            <a:off x="4430489" y="1001613"/>
            <a:ext cx="0" cy="5111750"/>
          </a:xfrm>
          <a:prstGeom prst="line">
            <a:avLst/>
          </a:prstGeom>
          <a:noFill/>
          <a:ln w="38100">
            <a:solidFill>
              <a:srgbClr val="FF6633"/>
            </a:solidFill>
            <a:round/>
            <a:headEnd/>
            <a:tailEnd/>
          </a:ln>
          <a:effectLst/>
        </p:spPr>
        <p:txBody>
          <a:bodyPr/>
          <a:lstStyle/>
          <a:p>
            <a:endParaRPr lang="tr-TR"/>
          </a:p>
        </p:txBody>
      </p:sp>
      <p:sp>
        <p:nvSpPr>
          <p:cNvPr id="588863" name="Freeform 63"/>
          <p:cNvSpPr>
            <a:spLocks/>
          </p:cNvSpPr>
          <p:nvPr/>
        </p:nvSpPr>
        <p:spPr bwMode="auto">
          <a:xfrm>
            <a:off x="6749826" y="2827238"/>
            <a:ext cx="1924050" cy="1181100"/>
          </a:xfrm>
          <a:custGeom>
            <a:avLst/>
            <a:gdLst/>
            <a:ahLst/>
            <a:cxnLst>
              <a:cxn ang="0">
                <a:pos x="0" y="744"/>
              </a:cxn>
              <a:cxn ang="0">
                <a:pos x="144" y="636"/>
              </a:cxn>
              <a:cxn ang="0">
                <a:pos x="204" y="588"/>
              </a:cxn>
              <a:cxn ang="0">
                <a:pos x="276" y="540"/>
              </a:cxn>
              <a:cxn ang="0">
                <a:pos x="336" y="492"/>
              </a:cxn>
              <a:cxn ang="0">
                <a:pos x="408" y="444"/>
              </a:cxn>
              <a:cxn ang="0">
                <a:pos x="528" y="420"/>
              </a:cxn>
              <a:cxn ang="0">
                <a:pos x="684" y="360"/>
              </a:cxn>
              <a:cxn ang="0">
                <a:pos x="780" y="336"/>
              </a:cxn>
              <a:cxn ang="0">
                <a:pos x="1008" y="228"/>
              </a:cxn>
              <a:cxn ang="0">
                <a:pos x="1140" y="108"/>
              </a:cxn>
              <a:cxn ang="0">
                <a:pos x="1212" y="0"/>
              </a:cxn>
            </a:cxnLst>
            <a:rect l="0" t="0" r="r" b="b"/>
            <a:pathLst>
              <a:path w="1212" h="744">
                <a:moveTo>
                  <a:pt x="0" y="744"/>
                </a:moveTo>
                <a:cubicBezTo>
                  <a:pt x="41" y="703"/>
                  <a:pt x="89" y="654"/>
                  <a:pt x="144" y="636"/>
                </a:cubicBezTo>
                <a:cubicBezTo>
                  <a:pt x="188" y="569"/>
                  <a:pt x="143" y="622"/>
                  <a:pt x="204" y="588"/>
                </a:cubicBezTo>
                <a:cubicBezTo>
                  <a:pt x="229" y="574"/>
                  <a:pt x="276" y="540"/>
                  <a:pt x="276" y="540"/>
                </a:cubicBezTo>
                <a:cubicBezTo>
                  <a:pt x="320" y="473"/>
                  <a:pt x="275" y="526"/>
                  <a:pt x="336" y="492"/>
                </a:cubicBezTo>
                <a:cubicBezTo>
                  <a:pt x="361" y="478"/>
                  <a:pt x="384" y="460"/>
                  <a:pt x="408" y="444"/>
                </a:cubicBezTo>
                <a:cubicBezTo>
                  <a:pt x="442" y="421"/>
                  <a:pt x="489" y="431"/>
                  <a:pt x="528" y="420"/>
                </a:cubicBezTo>
                <a:cubicBezTo>
                  <a:pt x="582" y="405"/>
                  <a:pt x="631" y="378"/>
                  <a:pt x="684" y="360"/>
                </a:cubicBezTo>
                <a:cubicBezTo>
                  <a:pt x="769" y="332"/>
                  <a:pt x="717" y="363"/>
                  <a:pt x="780" y="336"/>
                </a:cubicBezTo>
                <a:cubicBezTo>
                  <a:pt x="857" y="303"/>
                  <a:pt x="929" y="254"/>
                  <a:pt x="1008" y="228"/>
                </a:cubicBezTo>
                <a:cubicBezTo>
                  <a:pt x="1043" y="175"/>
                  <a:pt x="1100" y="156"/>
                  <a:pt x="1140" y="108"/>
                </a:cubicBezTo>
                <a:cubicBezTo>
                  <a:pt x="1161" y="83"/>
                  <a:pt x="1176" y="0"/>
                  <a:pt x="1212" y="0"/>
                </a:cubicBezTo>
              </a:path>
            </a:pathLst>
          </a:custGeom>
          <a:noFill/>
          <a:ln w="57150" cap="flat" cmpd="sng">
            <a:solidFill>
              <a:schemeClr val="accent2"/>
            </a:solidFill>
            <a:prstDash val="solid"/>
            <a:round/>
            <a:headEnd type="none" w="med" len="med"/>
            <a:tailEnd type="none" w="med" len="med"/>
          </a:ln>
          <a:effectLst/>
        </p:spPr>
        <p:txBody>
          <a:bodyPr/>
          <a:lstStyle/>
          <a:p>
            <a:endParaRPr lang="tr-TR"/>
          </a:p>
        </p:txBody>
      </p:sp>
      <p:sp>
        <p:nvSpPr>
          <p:cNvPr id="588864" name="Line 64"/>
          <p:cNvSpPr>
            <a:spLocks noChangeShapeType="1"/>
          </p:cNvSpPr>
          <p:nvPr/>
        </p:nvSpPr>
        <p:spPr bwMode="auto">
          <a:xfrm>
            <a:off x="6732364" y="4797326"/>
            <a:ext cx="0" cy="1223962"/>
          </a:xfrm>
          <a:prstGeom prst="line">
            <a:avLst/>
          </a:prstGeom>
          <a:noFill/>
          <a:ln w="25400">
            <a:solidFill>
              <a:schemeClr val="tx1"/>
            </a:solidFill>
            <a:round/>
            <a:headEnd/>
            <a:tailEnd/>
          </a:ln>
          <a:effectLst/>
        </p:spPr>
        <p:txBody>
          <a:bodyPr/>
          <a:lstStyle/>
          <a:p>
            <a:endParaRPr lang="tr-TR"/>
          </a:p>
        </p:txBody>
      </p:sp>
      <p:sp>
        <p:nvSpPr>
          <p:cNvPr id="588865" name="Line 65"/>
          <p:cNvSpPr>
            <a:spLocks noChangeShapeType="1"/>
          </p:cNvSpPr>
          <p:nvPr/>
        </p:nvSpPr>
        <p:spPr bwMode="auto">
          <a:xfrm>
            <a:off x="6732364" y="6021288"/>
            <a:ext cx="2160587" cy="0"/>
          </a:xfrm>
          <a:prstGeom prst="line">
            <a:avLst/>
          </a:prstGeom>
          <a:noFill/>
          <a:ln w="25400">
            <a:solidFill>
              <a:schemeClr val="tx1"/>
            </a:solidFill>
            <a:round/>
            <a:headEnd/>
            <a:tailEnd/>
          </a:ln>
          <a:effectLst/>
        </p:spPr>
        <p:txBody>
          <a:bodyPr/>
          <a:lstStyle/>
          <a:p>
            <a:endParaRPr lang="tr-TR"/>
          </a:p>
        </p:txBody>
      </p:sp>
      <p:sp>
        <p:nvSpPr>
          <p:cNvPr id="588867" name="Text Box 67"/>
          <p:cNvSpPr txBox="1">
            <a:spLocks noChangeArrowheads="1"/>
          </p:cNvSpPr>
          <p:nvPr/>
        </p:nvSpPr>
        <p:spPr bwMode="auto">
          <a:xfrm>
            <a:off x="6878414" y="4746526"/>
            <a:ext cx="1638300" cy="396875"/>
          </a:xfrm>
          <a:prstGeom prst="rect">
            <a:avLst/>
          </a:prstGeom>
          <a:noFill/>
          <a:ln w="25400">
            <a:noFill/>
            <a:miter lim="800000"/>
            <a:headEnd/>
            <a:tailEnd/>
          </a:ln>
          <a:effectLst/>
        </p:spPr>
        <p:txBody>
          <a:bodyPr wrap="none">
            <a:spAutoFit/>
          </a:bodyPr>
          <a:lstStyle/>
          <a:p>
            <a:r>
              <a:rPr lang="tr-TR"/>
              <a:t>Geçici sonuç</a:t>
            </a:r>
          </a:p>
        </p:txBody>
      </p:sp>
      <p:sp>
        <p:nvSpPr>
          <p:cNvPr id="588868" name="Text Box 68"/>
          <p:cNvSpPr txBox="1">
            <a:spLocks noChangeArrowheads="1"/>
          </p:cNvSpPr>
          <p:nvPr/>
        </p:nvSpPr>
        <p:spPr bwMode="auto">
          <a:xfrm>
            <a:off x="5992589" y="5367238"/>
            <a:ext cx="579437" cy="396875"/>
          </a:xfrm>
          <a:prstGeom prst="rect">
            <a:avLst/>
          </a:prstGeom>
          <a:noFill/>
          <a:ln w="25400">
            <a:noFill/>
            <a:miter lim="800000"/>
            <a:headEnd/>
            <a:tailEnd/>
          </a:ln>
          <a:effectLst/>
        </p:spPr>
        <p:txBody>
          <a:bodyPr wrap="none">
            <a:spAutoFit/>
          </a:bodyPr>
          <a:lstStyle/>
          <a:p>
            <a:r>
              <a:rPr lang="tr-TR"/>
              <a:t>Not</a:t>
            </a:r>
          </a:p>
        </p:txBody>
      </p:sp>
      <p:sp>
        <p:nvSpPr>
          <p:cNvPr id="588869" name="Text Box 69"/>
          <p:cNvSpPr txBox="1">
            <a:spLocks noChangeArrowheads="1"/>
          </p:cNvSpPr>
          <p:nvPr/>
        </p:nvSpPr>
        <p:spPr bwMode="auto">
          <a:xfrm>
            <a:off x="6948264" y="6021288"/>
            <a:ext cx="1722437" cy="396875"/>
          </a:xfrm>
          <a:prstGeom prst="rect">
            <a:avLst/>
          </a:prstGeom>
          <a:noFill/>
          <a:ln w="25400">
            <a:noFill/>
            <a:miter lim="800000"/>
            <a:headEnd/>
            <a:tailEnd/>
          </a:ln>
          <a:effectLst/>
        </p:spPr>
        <p:txBody>
          <a:bodyPr wrap="none">
            <a:spAutoFit/>
          </a:bodyPr>
          <a:lstStyle/>
          <a:p>
            <a:r>
              <a:rPr lang="tr-TR"/>
              <a:t>Çalışma saati</a:t>
            </a:r>
          </a:p>
        </p:txBody>
      </p:sp>
      <p:sp>
        <p:nvSpPr>
          <p:cNvPr id="588870" name="Freeform 70"/>
          <p:cNvSpPr>
            <a:spLocks/>
          </p:cNvSpPr>
          <p:nvPr/>
        </p:nvSpPr>
        <p:spPr bwMode="auto">
          <a:xfrm>
            <a:off x="6749826" y="4843363"/>
            <a:ext cx="1924050" cy="1181100"/>
          </a:xfrm>
          <a:custGeom>
            <a:avLst/>
            <a:gdLst/>
            <a:ahLst/>
            <a:cxnLst>
              <a:cxn ang="0">
                <a:pos x="0" y="744"/>
              </a:cxn>
              <a:cxn ang="0">
                <a:pos x="144" y="636"/>
              </a:cxn>
              <a:cxn ang="0">
                <a:pos x="204" y="588"/>
              </a:cxn>
              <a:cxn ang="0">
                <a:pos x="276" y="540"/>
              </a:cxn>
              <a:cxn ang="0">
                <a:pos x="336" y="492"/>
              </a:cxn>
              <a:cxn ang="0">
                <a:pos x="408" y="444"/>
              </a:cxn>
              <a:cxn ang="0">
                <a:pos x="528" y="420"/>
              </a:cxn>
              <a:cxn ang="0">
                <a:pos x="684" y="360"/>
              </a:cxn>
              <a:cxn ang="0">
                <a:pos x="780" y="336"/>
              </a:cxn>
              <a:cxn ang="0">
                <a:pos x="1008" y="228"/>
              </a:cxn>
              <a:cxn ang="0">
                <a:pos x="1140" y="108"/>
              </a:cxn>
              <a:cxn ang="0">
                <a:pos x="1212" y="0"/>
              </a:cxn>
            </a:cxnLst>
            <a:rect l="0" t="0" r="r" b="b"/>
            <a:pathLst>
              <a:path w="1212" h="744">
                <a:moveTo>
                  <a:pt x="0" y="744"/>
                </a:moveTo>
                <a:cubicBezTo>
                  <a:pt x="41" y="703"/>
                  <a:pt x="89" y="654"/>
                  <a:pt x="144" y="636"/>
                </a:cubicBezTo>
                <a:cubicBezTo>
                  <a:pt x="188" y="569"/>
                  <a:pt x="143" y="622"/>
                  <a:pt x="204" y="588"/>
                </a:cubicBezTo>
                <a:cubicBezTo>
                  <a:pt x="229" y="574"/>
                  <a:pt x="276" y="540"/>
                  <a:pt x="276" y="540"/>
                </a:cubicBezTo>
                <a:cubicBezTo>
                  <a:pt x="320" y="473"/>
                  <a:pt x="275" y="526"/>
                  <a:pt x="336" y="492"/>
                </a:cubicBezTo>
                <a:cubicBezTo>
                  <a:pt x="361" y="478"/>
                  <a:pt x="384" y="460"/>
                  <a:pt x="408" y="444"/>
                </a:cubicBezTo>
                <a:cubicBezTo>
                  <a:pt x="442" y="421"/>
                  <a:pt x="489" y="431"/>
                  <a:pt x="528" y="420"/>
                </a:cubicBezTo>
                <a:cubicBezTo>
                  <a:pt x="582" y="405"/>
                  <a:pt x="631" y="378"/>
                  <a:pt x="684" y="360"/>
                </a:cubicBezTo>
                <a:cubicBezTo>
                  <a:pt x="769" y="332"/>
                  <a:pt x="717" y="363"/>
                  <a:pt x="780" y="336"/>
                </a:cubicBezTo>
                <a:cubicBezTo>
                  <a:pt x="857" y="303"/>
                  <a:pt x="929" y="254"/>
                  <a:pt x="1008" y="228"/>
                </a:cubicBezTo>
                <a:cubicBezTo>
                  <a:pt x="1043" y="175"/>
                  <a:pt x="1100" y="156"/>
                  <a:pt x="1140" y="108"/>
                </a:cubicBezTo>
                <a:cubicBezTo>
                  <a:pt x="1161" y="83"/>
                  <a:pt x="1176" y="0"/>
                  <a:pt x="1212" y="0"/>
                </a:cubicBezTo>
              </a:path>
            </a:pathLst>
          </a:custGeom>
          <a:noFill/>
          <a:ln w="57150" cap="flat" cmpd="sng">
            <a:solidFill>
              <a:schemeClr val="accent2"/>
            </a:solidFill>
            <a:prstDash val="solid"/>
            <a:round/>
            <a:headEnd type="none" w="med" len="med"/>
            <a:tailEnd type="none" w="med" len="med"/>
          </a:ln>
          <a:effectLst/>
        </p:spPr>
        <p:txBody>
          <a:bodyPr/>
          <a:lstStyle/>
          <a:p>
            <a:endParaRPr lang="tr-TR"/>
          </a:p>
        </p:txBody>
      </p:sp>
      <p:sp>
        <p:nvSpPr>
          <p:cNvPr id="588872" name="Text Box 72"/>
          <p:cNvSpPr txBox="1">
            <a:spLocks noChangeArrowheads="1"/>
          </p:cNvSpPr>
          <p:nvPr/>
        </p:nvSpPr>
        <p:spPr bwMode="auto">
          <a:xfrm>
            <a:off x="3572747" y="6176337"/>
            <a:ext cx="2105063" cy="276999"/>
          </a:xfrm>
          <a:prstGeom prst="rect">
            <a:avLst/>
          </a:prstGeom>
          <a:noFill/>
          <a:ln w="25400">
            <a:noFill/>
            <a:miter lim="800000"/>
            <a:headEnd/>
            <a:tailEnd/>
          </a:ln>
          <a:effectLst/>
        </p:spPr>
        <p:txBody>
          <a:bodyPr wrap="none">
            <a:spAutoFit/>
          </a:bodyPr>
          <a:lstStyle/>
          <a:p>
            <a:r>
              <a:rPr lang="tr-TR" sz="1200" dirty="0"/>
              <a:t>Kaynak: </a:t>
            </a:r>
            <a:r>
              <a:rPr lang="tr-TR" sz="1200" dirty="0" err="1" smtClean="0"/>
              <a:t>Babbie</a:t>
            </a:r>
            <a:r>
              <a:rPr lang="tr-TR" sz="1200" dirty="0" smtClean="0"/>
              <a:t>, 2007, s. 50</a:t>
            </a:r>
            <a:endParaRPr lang="tr-TR" sz="1200" dirty="0"/>
          </a:p>
        </p:txBody>
      </p:sp>
    </p:spTree>
  </p:cSld>
  <p:clrMapOvr>
    <a:masterClrMapping/>
  </p:clrMapOvr>
  <p:transition>
    <p:cover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Özet</a:t>
            </a:r>
            <a:endParaRPr lang="tr-TR" dirty="0"/>
          </a:p>
        </p:txBody>
      </p:sp>
      <p:sp>
        <p:nvSpPr>
          <p:cNvPr id="3" name="2 Veri Yer Tutucusu"/>
          <p:cNvSpPr>
            <a:spLocks noGrp="1"/>
          </p:cNvSpPr>
          <p:nvPr>
            <p:ph type="dt" sz="half" idx="10"/>
          </p:nvPr>
        </p:nvSpPr>
        <p:spPr/>
        <p:txBody>
          <a:bodyPr/>
          <a:lstStyle/>
          <a:p>
            <a:pPr>
              <a:defRPr/>
            </a:pPr>
            <a:endParaRPr lang="en-US" dirty="0" smtClean="0"/>
          </a:p>
          <a:p>
            <a:pPr>
              <a:defRPr/>
            </a:pPr>
            <a:r>
              <a:rPr lang="en-US" dirty="0" smtClean="0"/>
              <a:t>	</a:t>
            </a:r>
            <a:endParaRPr lang="en-US" dirty="0"/>
          </a:p>
        </p:txBody>
      </p:sp>
      <p:sp>
        <p:nvSpPr>
          <p:cNvPr id="4" name="Rectangle 3"/>
          <p:cNvSpPr txBox="1">
            <a:spLocks noChangeArrowheads="1"/>
          </p:cNvSpPr>
          <p:nvPr/>
        </p:nvSpPr>
        <p:spPr bwMode="auto">
          <a:xfrm>
            <a:off x="457200" y="1219200"/>
            <a:ext cx="8229600" cy="49530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342900" lvl="0" indent="-342900" algn="l" eaLnBrk="0" hangingPunct="0">
              <a:spcBef>
                <a:spcPct val="20000"/>
              </a:spcBef>
              <a:buFontTx/>
              <a:buChar char="•"/>
              <a:defRPr/>
            </a:pPr>
            <a:r>
              <a:rPr lang="tr-TR" sz="2800" kern="0" dirty="0" smtClean="0"/>
              <a:t>Araştırma süreci</a:t>
            </a:r>
          </a:p>
          <a:p>
            <a:pPr marL="342900" lvl="0" indent="-342900" algn="l" eaLnBrk="0" hangingPunct="0">
              <a:spcBef>
                <a:spcPct val="20000"/>
              </a:spcBef>
              <a:buFontTx/>
              <a:buChar char="•"/>
              <a:defRPr/>
            </a:pPr>
            <a:r>
              <a:rPr lang="tr-TR" sz="2800" kern="0" dirty="0" smtClean="0"/>
              <a:t>Araştırma stratejileri</a:t>
            </a:r>
          </a:p>
          <a:p>
            <a:pPr marL="342900" lvl="0" indent="-342900" algn="l" eaLnBrk="0" hangingPunct="0">
              <a:spcBef>
                <a:spcPct val="20000"/>
              </a:spcBef>
              <a:buFontTx/>
              <a:buChar char="•"/>
              <a:defRPr/>
            </a:pPr>
            <a:r>
              <a:rPr lang="tr-TR" sz="2800" kern="0" dirty="0" smtClean="0"/>
              <a:t>Araştırma yöntemleri</a:t>
            </a:r>
          </a:p>
          <a:p>
            <a:pPr marL="342900" lvl="0" indent="-342900" algn="l" eaLnBrk="0" hangingPunct="0">
              <a:spcBef>
                <a:spcPct val="20000"/>
              </a:spcBef>
              <a:buFontTx/>
              <a:buChar char="•"/>
              <a:defRPr/>
            </a:pPr>
            <a:r>
              <a:rPr lang="tr-TR" sz="2800" kern="0" dirty="0" smtClean="0"/>
              <a:t>Araştırma sorununun tanımlanması</a:t>
            </a:r>
          </a:p>
          <a:p>
            <a:pPr marL="342900" lvl="0" indent="-342900" algn="l" eaLnBrk="0" hangingPunct="0">
              <a:spcBef>
                <a:spcPct val="20000"/>
              </a:spcBef>
              <a:buFontTx/>
              <a:buChar char="•"/>
              <a:defRPr/>
            </a:pPr>
            <a:r>
              <a:rPr lang="tr-TR" sz="2800" kern="0" dirty="0" smtClean="0"/>
              <a:t>Değişkenler</a:t>
            </a:r>
          </a:p>
          <a:p>
            <a:pPr marL="342900" lvl="0" indent="-342900" algn="l" eaLnBrk="0" hangingPunct="0">
              <a:spcBef>
                <a:spcPct val="20000"/>
              </a:spcBef>
              <a:buFontTx/>
              <a:buChar char="•"/>
              <a:defRPr/>
            </a:pPr>
            <a:r>
              <a:rPr lang="tr-TR" sz="2800" kern="0" dirty="0" smtClean="0"/>
              <a:t>Denenceler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0242" name="Rectangle 2"/>
          <p:cNvSpPr>
            <a:spLocks noGrp="1" noChangeArrowheads="1"/>
          </p:cNvSpPr>
          <p:nvPr>
            <p:ph type="title"/>
          </p:nvPr>
        </p:nvSpPr>
        <p:spPr bwMode="auto">
          <a:xfrm>
            <a:off x="0" y="0"/>
            <a:ext cx="9144000" cy="908720"/>
          </a:xfrm>
          <a:noFill/>
          <a:ln>
            <a:miter lim="800000"/>
            <a:headEnd/>
            <a:tailEnd/>
          </a:ln>
        </p:spPr>
        <p:txBody>
          <a:bodyPr vert="horz" wrap="square" lIns="91440" tIns="45720" rIns="91440" bIns="45720" numCol="1" anchor="t" anchorCtr="0" compatLnSpc="1">
            <a:prstTxWarp prst="textNoShape">
              <a:avLst/>
            </a:prstTxWarp>
          </a:bodyPr>
          <a:lstStyle/>
          <a:p>
            <a:r>
              <a:rPr lang="tr-TR" dirty="0" smtClean="0"/>
              <a:t>Araştırma </a:t>
            </a:r>
            <a:r>
              <a:rPr lang="tr-TR" dirty="0"/>
              <a:t>Sürecinin Aşamaları</a:t>
            </a:r>
          </a:p>
        </p:txBody>
      </p:sp>
      <p:sp>
        <p:nvSpPr>
          <p:cNvPr id="650244" name="Oval 4"/>
          <p:cNvSpPr>
            <a:spLocks noChangeArrowheads="1"/>
          </p:cNvSpPr>
          <p:nvPr/>
        </p:nvSpPr>
        <p:spPr bwMode="auto">
          <a:xfrm>
            <a:off x="3635896" y="2924944"/>
            <a:ext cx="1296987" cy="1150937"/>
          </a:xfrm>
          <a:prstGeom prst="ellipse">
            <a:avLst/>
          </a:prstGeom>
          <a:solidFill>
            <a:srgbClr val="01E5FD"/>
          </a:solidFill>
          <a:ln w="25400">
            <a:solidFill>
              <a:schemeClr val="tx1"/>
            </a:solidFill>
            <a:round/>
            <a:headEnd/>
            <a:tailEnd/>
          </a:ln>
          <a:effectLst/>
        </p:spPr>
        <p:txBody>
          <a:bodyPr wrap="none" anchor="ctr"/>
          <a:lstStyle/>
          <a:p>
            <a:pPr algn="ctr"/>
            <a:r>
              <a:rPr lang="tr-TR" sz="2800">
                <a:solidFill>
                  <a:schemeClr val="bg2"/>
                </a:solidFill>
              </a:rPr>
              <a:t>Kuram</a:t>
            </a:r>
          </a:p>
        </p:txBody>
      </p:sp>
      <p:sp>
        <p:nvSpPr>
          <p:cNvPr id="650245" name="Rectangle 5"/>
          <p:cNvSpPr>
            <a:spLocks noChangeArrowheads="1"/>
          </p:cNvSpPr>
          <p:nvPr/>
        </p:nvSpPr>
        <p:spPr bwMode="auto">
          <a:xfrm>
            <a:off x="3564458" y="1196156"/>
            <a:ext cx="1944688" cy="719138"/>
          </a:xfrm>
          <a:prstGeom prst="rect">
            <a:avLst/>
          </a:prstGeom>
          <a:noFill/>
          <a:ln w="25400">
            <a:solidFill>
              <a:schemeClr val="tx1"/>
            </a:solidFill>
            <a:miter lim="800000"/>
            <a:headEnd/>
            <a:tailEnd/>
          </a:ln>
          <a:effectLst/>
        </p:spPr>
        <p:txBody>
          <a:bodyPr wrap="none" anchor="ctr"/>
          <a:lstStyle/>
          <a:p>
            <a:endParaRPr lang="tr-TR"/>
          </a:p>
        </p:txBody>
      </p:sp>
      <p:sp>
        <p:nvSpPr>
          <p:cNvPr id="650246" name="Rectangle 6"/>
          <p:cNvSpPr>
            <a:spLocks noChangeArrowheads="1"/>
          </p:cNvSpPr>
          <p:nvPr/>
        </p:nvSpPr>
        <p:spPr bwMode="auto">
          <a:xfrm>
            <a:off x="6444183" y="1988319"/>
            <a:ext cx="1944688" cy="936625"/>
          </a:xfrm>
          <a:prstGeom prst="rect">
            <a:avLst/>
          </a:prstGeom>
          <a:noFill/>
          <a:ln w="25400">
            <a:solidFill>
              <a:schemeClr val="tx1"/>
            </a:solidFill>
            <a:miter lim="800000"/>
            <a:headEnd/>
            <a:tailEnd/>
          </a:ln>
          <a:effectLst/>
        </p:spPr>
        <p:txBody>
          <a:bodyPr wrap="none" anchor="ctr"/>
          <a:lstStyle/>
          <a:p>
            <a:endParaRPr lang="tr-TR"/>
          </a:p>
        </p:txBody>
      </p:sp>
      <p:sp>
        <p:nvSpPr>
          <p:cNvPr id="650247" name="Rectangle 7"/>
          <p:cNvSpPr>
            <a:spLocks noChangeArrowheads="1"/>
          </p:cNvSpPr>
          <p:nvPr/>
        </p:nvSpPr>
        <p:spPr bwMode="auto">
          <a:xfrm>
            <a:off x="6444183" y="3356744"/>
            <a:ext cx="1944688" cy="863600"/>
          </a:xfrm>
          <a:prstGeom prst="rect">
            <a:avLst/>
          </a:prstGeom>
          <a:noFill/>
          <a:ln w="25400">
            <a:solidFill>
              <a:schemeClr val="tx1"/>
            </a:solidFill>
            <a:miter lim="800000"/>
            <a:headEnd/>
            <a:tailEnd/>
          </a:ln>
          <a:effectLst/>
        </p:spPr>
        <p:txBody>
          <a:bodyPr wrap="none" anchor="ctr"/>
          <a:lstStyle/>
          <a:p>
            <a:endParaRPr lang="tr-TR"/>
          </a:p>
        </p:txBody>
      </p:sp>
      <p:sp>
        <p:nvSpPr>
          <p:cNvPr id="650248" name="Rectangle 8"/>
          <p:cNvSpPr>
            <a:spLocks noChangeArrowheads="1"/>
          </p:cNvSpPr>
          <p:nvPr/>
        </p:nvSpPr>
        <p:spPr bwMode="auto">
          <a:xfrm>
            <a:off x="611708" y="1916881"/>
            <a:ext cx="1944688" cy="719138"/>
          </a:xfrm>
          <a:prstGeom prst="rect">
            <a:avLst/>
          </a:prstGeom>
          <a:noFill/>
          <a:ln w="25400">
            <a:solidFill>
              <a:schemeClr val="tx1"/>
            </a:solidFill>
            <a:miter lim="800000"/>
            <a:headEnd/>
            <a:tailEnd/>
          </a:ln>
          <a:effectLst/>
        </p:spPr>
        <p:txBody>
          <a:bodyPr wrap="none" anchor="ctr"/>
          <a:lstStyle/>
          <a:p>
            <a:endParaRPr lang="tr-TR"/>
          </a:p>
        </p:txBody>
      </p:sp>
      <p:sp>
        <p:nvSpPr>
          <p:cNvPr id="650249" name="Rectangle 9"/>
          <p:cNvSpPr>
            <a:spLocks noChangeArrowheads="1"/>
          </p:cNvSpPr>
          <p:nvPr/>
        </p:nvSpPr>
        <p:spPr bwMode="auto">
          <a:xfrm>
            <a:off x="4932883" y="5083944"/>
            <a:ext cx="1944688" cy="719137"/>
          </a:xfrm>
          <a:prstGeom prst="rect">
            <a:avLst/>
          </a:prstGeom>
          <a:noFill/>
          <a:ln w="25400">
            <a:solidFill>
              <a:schemeClr val="tx1"/>
            </a:solidFill>
            <a:miter lim="800000"/>
            <a:headEnd/>
            <a:tailEnd/>
          </a:ln>
          <a:effectLst/>
        </p:spPr>
        <p:txBody>
          <a:bodyPr wrap="none" anchor="ctr"/>
          <a:lstStyle/>
          <a:p>
            <a:endParaRPr lang="tr-TR"/>
          </a:p>
        </p:txBody>
      </p:sp>
      <p:sp>
        <p:nvSpPr>
          <p:cNvPr id="650250" name="Rectangle 10"/>
          <p:cNvSpPr>
            <a:spLocks noChangeArrowheads="1"/>
          </p:cNvSpPr>
          <p:nvPr/>
        </p:nvSpPr>
        <p:spPr bwMode="auto">
          <a:xfrm>
            <a:off x="395610" y="5084613"/>
            <a:ext cx="2447999" cy="719137"/>
          </a:xfrm>
          <a:prstGeom prst="rect">
            <a:avLst/>
          </a:prstGeom>
          <a:noFill/>
          <a:ln w="25400">
            <a:solidFill>
              <a:schemeClr val="tx1"/>
            </a:solidFill>
            <a:miter lim="800000"/>
            <a:headEnd/>
            <a:tailEnd/>
          </a:ln>
          <a:effectLst/>
        </p:spPr>
        <p:txBody>
          <a:bodyPr wrap="none" anchor="ctr"/>
          <a:lstStyle/>
          <a:p>
            <a:endParaRPr lang="tr-TR"/>
          </a:p>
        </p:txBody>
      </p:sp>
      <p:sp>
        <p:nvSpPr>
          <p:cNvPr id="650251" name="Rectangle 11"/>
          <p:cNvSpPr>
            <a:spLocks noChangeArrowheads="1"/>
          </p:cNvSpPr>
          <p:nvPr/>
        </p:nvSpPr>
        <p:spPr bwMode="auto">
          <a:xfrm>
            <a:off x="540271" y="3501206"/>
            <a:ext cx="1944687" cy="719138"/>
          </a:xfrm>
          <a:prstGeom prst="rect">
            <a:avLst/>
          </a:prstGeom>
          <a:noFill/>
          <a:ln w="25400">
            <a:solidFill>
              <a:schemeClr val="tx1"/>
            </a:solidFill>
            <a:miter lim="800000"/>
            <a:headEnd/>
            <a:tailEnd/>
          </a:ln>
          <a:effectLst/>
        </p:spPr>
        <p:txBody>
          <a:bodyPr wrap="none" anchor="ctr"/>
          <a:lstStyle/>
          <a:p>
            <a:endParaRPr lang="tr-TR"/>
          </a:p>
        </p:txBody>
      </p:sp>
      <p:sp>
        <p:nvSpPr>
          <p:cNvPr id="650252" name="Text Box 12"/>
          <p:cNvSpPr txBox="1">
            <a:spLocks noChangeArrowheads="1"/>
          </p:cNvSpPr>
          <p:nvPr/>
        </p:nvSpPr>
        <p:spPr bwMode="auto">
          <a:xfrm>
            <a:off x="3715501" y="1334269"/>
            <a:ext cx="1725152" cy="461665"/>
          </a:xfrm>
          <a:prstGeom prst="rect">
            <a:avLst/>
          </a:prstGeom>
          <a:noFill/>
          <a:ln w="25400">
            <a:noFill/>
            <a:miter lim="800000"/>
            <a:headEnd/>
            <a:tailEnd/>
          </a:ln>
          <a:effectLst/>
        </p:spPr>
        <p:txBody>
          <a:bodyPr wrap="none">
            <a:spAutoFit/>
          </a:bodyPr>
          <a:lstStyle/>
          <a:p>
            <a:r>
              <a:rPr lang="tr-TR" dirty="0"/>
              <a:t>1 Konu </a:t>
            </a:r>
            <a:r>
              <a:rPr lang="tr-TR" dirty="0" smtClean="0"/>
              <a:t>seç</a:t>
            </a:r>
            <a:endParaRPr lang="tr-TR" dirty="0"/>
          </a:p>
        </p:txBody>
      </p:sp>
      <p:sp>
        <p:nvSpPr>
          <p:cNvPr id="650253" name="Text Box 13"/>
          <p:cNvSpPr txBox="1">
            <a:spLocks noChangeArrowheads="1"/>
          </p:cNvSpPr>
          <p:nvPr/>
        </p:nvSpPr>
        <p:spPr bwMode="auto">
          <a:xfrm>
            <a:off x="6660306" y="2132285"/>
            <a:ext cx="1502335" cy="830997"/>
          </a:xfrm>
          <a:prstGeom prst="rect">
            <a:avLst/>
          </a:prstGeom>
          <a:noFill/>
          <a:ln w="25400">
            <a:noFill/>
            <a:miter lim="800000"/>
            <a:headEnd/>
            <a:tailEnd/>
          </a:ln>
          <a:effectLst/>
        </p:spPr>
        <p:txBody>
          <a:bodyPr wrap="none">
            <a:spAutoFit/>
          </a:bodyPr>
          <a:lstStyle/>
          <a:p>
            <a:r>
              <a:rPr lang="tr-TR" dirty="0"/>
              <a:t>2 Soruya </a:t>
            </a:r>
          </a:p>
          <a:p>
            <a:r>
              <a:rPr lang="tr-TR" dirty="0" smtClean="0"/>
              <a:t>odaklan</a:t>
            </a:r>
            <a:endParaRPr lang="tr-TR" dirty="0"/>
          </a:p>
        </p:txBody>
      </p:sp>
      <p:sp>
        <p:nvSpPr>
          <p:cNvPr id="650254" name="Text Box 14"/>
          <p:cNvSpPr txBox="1">
            <a:spLocks noChangeArrowheads="1"/>
          </p:cNvSpPr>
          <p:nvPr/>
        </p:nvSpPr>
        <p:spPr bwMode="auto">
          <a:xfrm>
            <a:off x="6516290" y="3428429"/>
            <a:ext cx="2081660" cy="830997"/>
          </a:xfrm>
          <a:prstGeom prst="rect">
            <a:avLst/>
          </a:prstGeom>
          <a:noFill/>
          <a:ln w="25400">
            <a:noFill/>
            <a:miter lim="800000"/>
            <a:headEnd/>
            <a:tailEnd/>
          </a:ln>
          <a:effectLst/>
        </p:spPr>
        <p:txBody>
          <a:bodyPr wrap="none">
            <a:spAutoFit/>
          </a:bodyPr>
          <a:lstStyle/>
          <a:p>
            <a:r>
              <a:rPr lang="tr-TR" dirty="0"/>
              <a:t>3 </a:t>
            </a:r>
            <a:r>
              <a:rPr lang="tr-TR" dirty="0" smtClean="0"/>
              <a:t>Araştırmayı </a:t>
            </a:r>
            <a:endParaRPr lang="tr-TR" dirty="0"/>
          </a:p>
          <a:p>
            <a:r>
              <a:rPr lang="tr-TR" dirty="0" smtClean="0"/>
              <a:t>tasarla</a:t>
            </a:r>
            <a:endParaRPr lang="tr-TR" dirty="0"/>
          </a:p>
        </p:txBody>
      </p:sp>
      <p:sp>
        <p:nvSpPr>
          <p:cNvPr id="650255" name="Text Box 15"/>
          <p:cNvSpPr txBox="1">
            <a:spLocks noChangeArrowheads="1"/>
          </p:cNvSpPr>
          <p:nvPr/>
        </p:nvSpPr>
        <p:spPr bwMode="auto">
          <a:xfrm>
            <a:off x="5031218" y="5295081"/>
            <a:ext cx="1725793" cy="461665"/>
          </a:xfrm>
          <a:prstGeom prst="rect">
            <a:avLst/>
          </a:prstGeom>
          <a:noFill/>
          <a:ln w="25400">
            <a:noFill/>
            <a:miter lim="800000"/>
            <a:headEnd/>
            <a:tailEnd/>
          </a:ln>
          <a:effectLst/>
        </p:spPr>
        <p:txBody>
          <a:bodyPr wrap="none">
            <a:spAutoFit/>
          </a:bodyPr>
          <a:lstStyle/>
          <a:p>
            <a:r>
              <a:rPr lang="tr-TR" dirty="0"/>
              <a:t>4 Veri </a:t>
            </a:r>
            <a:r>
              <a:rPr lang="tr-TR" dirty="0" smtClean="0"/>
              <a:t>topla</a:t>
            </a:r>
            <a:endParaRPr lang="tr-TR" dirty="0"/>
          </a:p>
        </p:txBody>
      </p:sp>
      <p:sp>
        <p:nvSpPr>
          <p:cNvPr id="650256" name="Text Box 16"/>
          <p:cNvSpPr txBox="1">
            <a:spLocks noChangeArrowheads="1"/>
          </p:cNvSpPr>
          <p:nvPr/>
        </p:nvSpPr>
        <p:spPr bwMode="auto">
          <a:xfrm>
            <a:off x="323602" y="5228629"/>
            <a:ext cx="2617063" cy="461665"/>
          </a:xfrm>
          <a:prstGeom prst="rect">
            <a:avLst/>
          </a:prstGeom>
          <a:noFill/>
          <a:ln w="25400">
            <a:noFill/>
            <a:miter lim="800000"/>
            <a:headEnd/>
            <a:tailEnd/>
          </a:ln>
          <a:effectLst/>
        </p:spPr>
        <p:txBody>
          <a:bodyPr wrap="none">
            <a:spAutoFit/>
          </a:bodyPr>
          <a:lstStyle/>
          <a:p>
            <a:r>
              <a:rPr lang="tr-TR" dirty="0"/>
              <a:t>5 </a:t>
            </a:r>
            <a:r>
              <a:rPr lang="tr-TR" dirty="0" smtClean="0"/>
              <a:t>Verileri analiz et</a:t>
            </a:r>
            <a:endParaRPr lang="tr-TR" dirty="0"/>
          </a:p>
        </p:txBody>
      </p:sp>
      <p:sp>
        <p:nvSpPr>
          <p:cNvPr id="650257" name="Text Box 17"/>
          <p:cNvSpPr txBox="1">
            <a:spLocks noChangeArrowheads="1"/>
          </p:cNvSpPr>
          <p:nvPr/>
        </p:nvSpPr>
        <p:spPr bwMode="auto">
          <a:xfrm>
            <a:off x="755650" y="3428429"/>
            <a:ext cx="1384353" cy="830997"/>
          </a:xfrm>
          <a:prstGeom prst="rect">
            <a:avLst/>
          </a:prstGeom>
          <a:noFill/>
          <a:ln w="25400">
            <a:noFill/>
            <a:miter lim="800000"/>
            <a:headEnd/>
            <a:tailEnd/>
          </a:ln>
          <a:effectLst/>
        </p:spPr>
        <p:txBody>
          <a:bodyPr wrap="none">
            <a:spAutoFit/>
          </a:bodyPr>
          <a:lstStyle/>
          <a:p>
            <a:r>
              <a:rPr lang="tr-TR" dirty="0"/>
              <a:t>6 </a:t>
            </a:r>
            <a:r>
              <a:rPr lang="tr-TR" dirty="0" smtClean="0"/>
              <a:t>Verileri</a:t>
            </a:r>
            <a:endParaRPr lang="tr-TR" dirty="0"/>
          </a:p>
          <a:p>
            <a:r>
              <a:rPr lang="tr-TR" dirty="0" smtClean="0"/>
              <a:t>yorumla</a:t>
            </a:r>
            <a:endParaRPr lang="tr-TR" dirty="0"/>
          </a:p>
        </p:txBody>
      </p:sp>
      <p:sp>
        <p:nvSpPr>
          <p:cNvPr id="650258" name="Text Box 18"/>
          <p:cNvSpPr txBox="1">
            <a:spLocks noChangeArrowheads="1"/>
          </p:cNvSpPr>
          <p:nvPr/>
        </p:nvSpPr>
        <p:spPr bwMode="auto">
          <a:xfrm>
            <a:off x="509896" y="1910531"/>
            <a:ext cx="1981632" cy="830997"/>
          </a:xfrm>
          <a:prstGeom prst="rect">
            <a:avLst/>
          </a:prstGeom>
          <a:noFill/>
          <a:ln w="25400">
            <a:noFill/>
            <a:miter lim="800000"/>
            <a:headEnd/>
            <a:tailEnd/>
          </a:ln>
          <a:effectLst/>
        </p:spPr>
        <p:txBody>
          <a:bodyPr wrap="none">
            <a:spAutoFit/>
          </a:bodyPr>
          <a:lstStyle/>
          <a:p>
            <a:r>
              <a:rPr lang="tr-TR" dirty="0"/>
              <a:t>7 </a:t>
            </a:r>
            <a:r>
              <a:rPr lang="tr-TR" dirty="0" smtClean="0"/>
              <a:t>Başkalarını</a:t>
            </a:r>
            <a:endParaRPr lang="tr-TR" dirty="0"/>
          </a:p>
          <a:p>
            <a:r>
              <a:rPr lang="tr-TR" dirty="0" smtClean="0"/>
              <a:t>bilgilendir </a:t>
            </a:r>
            <a:endParaRPr lang="tr-TR" dirty="0"/>
          </a:p>
        </p:txBody>
      </p:sp>
      <p:cxnSp>
        <p:nvCxnSpPr>
          <p:cNvPr id="650261" name="AutoShape 21"/>
          <p:cNvCxnSpPr>
            <a:cxnSpLocks noChangeShapeType="1"/>
            <a:stCxn id="650252" idx="3"/>
            <a:endCxn id="650246" idx="0"/>
          </p:cNvCxnSpPr>
          <p:nvPr/>
        </p:nvCxnSpPr>
        <p:spPr bwMode="auto">
          <a:xfrm>
            <a:off x="5440653" y="1565102"/>
            <a:ext cx="1975874" cy="423217"/>
          </a:xfrm>
          <a:prstGeom prst="curvedConnector2">
            <a:avLst/>
          </a:prstGeom>
          <a:noFill/>
          <a:ln w="25400">
            <a:solidFill>
              <a:schemeClr val="accent2"/>
            </a:solidFill>
            <a:round/>
            <a:headEnd/>
            <a:tailEnd/>
          </a:ln>
          <a:effectLst/>
        </p:spPr>
      </p:cxnSp>
      <p:cxnSp>
        <p:nvCxnSpPr>
          <p:cNvPr id="650262" name="AutoShape 22"/>
          <p:cNvCxnSpPr>
            <a:cxnSpLocks noChangeShapeType="1"/>
            <a:stCxn id="650252" idx="3"/>
            <a:endCxn id="650246" idx="0"/>
          </p:cNvCxnSpPr>
          <p:nvPr/>
        </p:nvCxnSpPr>
        <p:spPr bwMode="auto">
          <a:xfrm>
            <a:off x="5440653" y="1565102"/>
            <a:ext cx="1975874" cy="423217"/>
          </a:xfrm>
          <a:prstGeom prst="curvedConnector2">
            <a:avLst/>
          </a:prstGeom>
          <a:ln>
            <a:headEnd/>
            <a:tailEnd type="triangle" w="med" len="med"/>
          </a:ln>
        </p:spPr>
        <p:style>
          <a:lnRef idx="3">
            <a:schemeClr val="dk1"/>
          </a:lnRef>
          <a:fillRef idx="0">
            <a:schemeClr val="dk1"/>
          </a:fillRef>
          <a:effectRef idx="2">
            <a:schemeClr val="dk1"/>
          </a:effectRef>
          <a:fontRef idx="minor">
            <a:schemeClr val="tx1"/>
          </a:fontRef>
        </p:style>
      </p:cxnSp>
      <p:cxnSp>
        <p:nvCxnSpPr>
          <p:cNvPr id="650263" name="AutoShape 23"/>
          <p:cNvCxnSpPr>
            <a:cxnSpLocks noChangeShapeType="1"/>
            <a:stCxn id="650246" idx="2"/>
            <a:endCxn id="650247" idx="0"/>
          </p:cNvCxnSpPr>
          <p:nvPr/>
        </p:nvCxnSpPr>
        <p:spPr bwMode="auto">
          <a:xfrm rot="5400000">
            <a:off x="7214121" y="3140844"/>
            <a:ext cx="406400" cy="0"/>
          </a:xfrm>
          <a:prstGeom prst="straightConnector1">
            <a:avLst/>
          </a:prstGeom>
          <a:ln>
            <a:headEnd/>
            <a:tailEnd type="triangle" w="med" len="med"/>
          </a:ln>
        </p:spPr>
        <p:style>
          <a:lnRef idx="3">
            <a:schemeClr val="dk1"/>
          </a:lnRef>
          <a:fillRef idx="0">
            <a:schemeClr val="dk1"/>
          </a:fillRef>
          <a:effectRef idx="2">
            <a:schemeClr val="dk1"/>
          </a:effectRef>
          <a:fontRef idx="minor">
            <a:schemeClr val="tx1"/>
          </a:fontRef>
        </p:style>
      </p:cxnSp>
      <p:cxnSp>
        <p:nvCxnSpPr>
          <p:cNvPr id="650264" name="AutoShape 24"/>
          <p:cNvCxnSpPr>
            <a:cxnSpLocks noChangeShapeType="1"/>
            <a:stCxn id="650247" idx="2"/>
            <a:endCxn id="650249" idx="3"/>
          </p:cNvCxnSpPr>
          <p:nvPr/>
        </p:nvCxnSpPr>
        <p:spPr bwMode="auto">
          <a:xfrm rot="5400000">
            <a:off x="6548165" y="4575150"/>
            <a:ext cx="1211262" cy="527050"/>
          </a:xfrm>
          <a:prstGeom prst="curvedConnector2">
            <a:avLst/>
          </a:prstGeom>
          <a:ln>
            <a:headEnd/>
            <a:tailEnd type="triangle" w="med" len="med"/>
          </a:ln>
        </p:spPr>
        <p:style>
          <a:lnRef idx="3">
            <a:schemeClr val="dk1"/>
          </a:lnRef>
          <a:fillRef idx="0">
            <a:schemeClr val="dk1"/>
          </a:fillRef>
          <a:effectRef idx="2">
            <a:schemeClr val="dk1"/>
          </a:effectRef>
          <a:fontRef idx="minor">
            <a:schemeClr val="tx1"/>
          </a:fontRef>
        </p:style>
      </p:cxnSp>
      <p:cxnSp>
        <p:nvCxnSpPr>
          <p:cNvPr id="650265" name="AutoShape 25"/>
          <p:cNvCxnSpPr>
            <a:cxnSpLocks noChangeShapeType="1"/>
            <a:stCxn id="650249" idx="1"/>
            <a:endCxn id="650250" idx="3"/>
          </p:cNvCxnSpPr>
          <p:nvPr/>
        </p:nvCxnSpPr>
        <p:spPr bwMode="auto">
          <a:xfrm rot="10800000" flipV="1">
            <a:off x="2843609" y="5443512"/>
            <a:ext cx="2089274" cy="669"/>
          </a:xfrm>
          <a:prstGeom prst="straightConnector1">
            <a:avLst/>
          </a:prstGeom>
          <a:ln>
            <a:headEnd/>
            <a:tailEnd type="triangle" w="med" len="med"/>
          </a:ln>
        </p:spPr>
        <p:style>
          <a:lnRef idx="3">
            <a:schemeClr val="dk1"/>
          </a:lnRef>
          <a:fillRef idx="0">
            <a:schemeClr val="dk1"/>
          </a:fillRef>
          <a:effectRef idx="2">
            <a:schemeClr val="dk1"/>
          </a:effectRef>
          <a:fontRef idx="minor">
            <a:schemeClr val="tx1"/>
          </a:fontRef>
        </p:style>
      </p:cxnSp>
      <p:sp>
        <p:nvSpPr>
          <p:cNvPr id="650270" name="Line 30"/>
          <p:cNvSpPr>
            <a:spLocks noChangeShapeType="1"/>
          </p:cNvSpPr>
          <p:nvPr/>
        </p:nvSpPr>
        <p:spPr bwMode="auto">
          <a:xfrm flipV="1">
            <a:off x="4212158" y="1916881"/>
            <a:ext cx="71438" cy="1008063"/>
          </a:xfrm>
          <a:prstGeom prst="line">
            <a:avLst/>
          </a:prstGeom>
          <a:noFill/>
          <a:ln w="25400">
            <a:solidFill>
              <a:schemeClr val="tx1"/>
            </a:solidFill>
            <a:prstDash val="sysDot"/>
            <a:round/>
            <a:headEnd/>
            <a:tailEnd type="triangle" w="med" len="med"/>
          </a:ln>
          <a:effectLst/>
        </p:spPr>
        <p:txBody>
          <a:bodyPr/>
          <a:lstStyle/>
          <a:p>
            <a:endParaRPr lang="tr-TR"/>
          </a:p>
        </p:txBody>
      </p:sp>
      <p:sp>
        <p:nvSpPr>
          <p:cNvPr id="650271" name="Line 31"/>
          <p:cNvSpPr>
            <a:spLocks noChangeShapeType="1"/>
          </p:cNvSpPr>
          <p:nvPr/>
        </p:nvSpPr>
        <p:spPr bwMode="auto">
          <a:xfrm flipV="1">
            <a:off x="4859858" y="2709044"/>
            <a:ext cx="1584325" cy="503237"/>
          </a:xfrm>
          <a:prstGeom prst="line">
            <a:avLst/>
          </a:prstGeom>
          <a:noFill/>
          <a:ln w="25400">
            <a:solidFill>
              <a:schemeClr val="tx1"/>
            </a:solidFill>
            <a:prstDash val="sysDot"/>
            <a:round/>
            <a:headEnd/>
            <a:tailEnd type="triangle" w="med" len="med"/>
          </a:ln>
          <a:effectLst/>
        </p:spPr>
        <p:txBody>
          <a:bodyPr/>
          <a:lstStyle/>
          <a:p>
            <a:endParaRPr lang="tr-TR"/>
          </a:p>
        </p:txBody>
      </p:sp>
      <p:sp>
        <p:nvSpPr>
          <p:cNvPr id="650277" name="Line 37"/>
          <p:cNvSpPr>
            <a:spLocks noChangeShapeType="1"/>
          </p:cNvSpPr>
          <p:nvPr/>
        </p:nvSpPr>
        <p:spPr bwMode="auto">
          <a:xfrm>
            <a:off x="4932883" y="3572644"/>
            <a:ext cx="1511300" cy="144462"/>
          </a:xfrm>
          <a:prstGeom prst="line">
            <a:avLst/>
          </a:prstGeom>
          <a:noFill/>
          <a:ln w="25400">
            <a:solidFill>
              <a:schemeClr val="tx1"/>
            </a:solidFill>
            <a:prstDash val="sysDot"/>
            <a:round/>
            <a:headEnd/>
            <a:tailEnd type="triangle" w="med" len="med"/>
          </a:ln>
          <a:effectLst/>
        </p:spPr>
        <p:txBody>
          <a:bodyPr/>
          <a:lstStyle/>
          <a:p>
            <a:endParaRPr lang="tr-TR"/>
          </a:p>
        </p:txBody>
      </p:sp>
      <p:sp>
        <p:nvSpPr>
          <p:cNvPr id="650278" name="Line 38"/>
          <p:cNvSpPr>
            <a:spLocks noChangeShapeType="1"/>
          </p:cNvSpPr>
          <p:nvPr/>
        </p:nvSpPr>
        <p:spPr bwMode="auto">
          <a:xfrm>
            <a:off x="4572521" y="4004444"/>
            <a:ext cx="1079500" cy="1079500"/>
          </a:xfrm>
          <a:prstGeom prst="line">
            <a:avLst/>
          </a:prstGeom>
          <a:noFill/>
          <a:ln w="25400">
            <a:solidFill>
              <a:schemeClr val="tx1"/>
            </a:solidFill>
            <a:prstDash val="sysDot"/>
            <a:round/>
            <a:headEnd/>
            <a:tailEnd type="triangle" w="med" len="med"/>
          </a:ln>
          <a:effectLst/>
        </p:spPr>
        <p:txBody>
          <a:bodyPr/>
          <a:lstStyle/>
          <a:p>
            <a:endParaRPr lang="tr-TR"/>
          </a:p>
        </p:txBody>
      </p:sp>
      <p:sp>
        <p:nvSpPr>
          <p:cNvPr id="650279" name="Line 39"/>
          <p:cNvSpPr>
            <a:spLocks noChangeShapeType="1"/>
          </p:cNvSpPr>
          <p:nvPr/>
        </p:nvSpPr>
        <p:spPr bwMode="auto">
          <a:xfrm flipH="1">
            <a:off x="2556396" y="4075881"/>
            <a:ext cx="1584325" cy="1008063"/>
          </a:xfrm>
          <a:prstGeom prst="line">
            <a:avLst/>
          </a:prstGeom>
          <a:noFill/>
          <a:ln w="25400">
            <a:solidFill>
              <a:schemeClr val="tx1"/>
            </a:solidFill>
            <a:prstDash val="sysDot"/>
            <a:round/>
            <a:headEnd/>
            <a:tailEnd type="triangle" w="med" len="med"/>
          </a:ln>
          <a:effectLst/>
        </p:spPr>
        <p:txBody>
          <a:bodyPr/>
          <a:lstStyle/>
          <a:p>
            <a:endParaRPr lang="tr-TR"/>
          </a:p>
        </p:txBody>
      </p:sp>
      <p:sp>
        <p:nvSpPr>
          <p:cNvPr id="650280" name="Line 40"/>
          <p:cNvSpPr>
            <a:spLocks noChangeShapeType="1"/>
          </p:cNvSpPr>
          <p:nvPr/>
        </p:nvSpPr>
        <p:spPr bwMode="auto">
          <a:xfrm flipH="1">
            <a:off x="2483371" y="3644081"/>
            <a:ext cx="1152525" cy="215900"/>
          </a:xfrm>
          <a:prstGeom prst="line">
            <a:avLst/>
          </a:prstGeom>
          <a:noFill/>
          <a:ln w="25400">
            <a:solidFill>
              <a:schemeClr val="tx1"/>
            </a:solidFill>
            <a:prstDash val="sysDot"/>
            <a:round/>
            <a:headEnd/>
            <a:tailEnd type="triangle" w="med" len="med"/>
          </a:ln>
          <a:effectLst/>
        </p:spPr>
        <p:txBody>
          <a:bodyPr/>
          <a:lstStyle/>
          <a:p>
            <a:endParaRPr lang="tr-TR"/>
          </a:p>
        </p:txBody>
      </p:sp>
      <p:sp>
        <p:nvSpPr>
          <p:cNvPr id="650281" name="Line 41"/>
          <p:cNvSpPr>
            <a:spLocks noChangeShapeType="1"/>
          </p:cNvSpPr>
          <p:nvPr/>
        </p:nvSpPr>
        <p:spPr bwMode="auto">
          <a:xfrm flipH="1" flipV="1">
            <a:off x="2556396" y="2348681"/>
            <a:ext cx="1295400" cy="719138"/>
          </a:xfrm>
          <a:prstGeom prst="line">
            <a:avLst/>
          </a:prstGeom>
          <a:noFill/>
          <a:ln w="25400">
            <a:solidFill>
              <a:schemeClr val="tx1"/>
            </a:solidFill>
            <a:prstDash val="sysDot"/>
            <a:round/>
            <a:headEnd/>
            <a:tailEnd type="triangle" w="med" len="med"/>
          </a:ln>
          <a:effectLst/>
        </p:spPr>
        <p:txBody>
          <a:bodyPr/>
          <a:lstStyle/>
          <a:p>
            <a:endParaRPr lang="tr-TR"/>
          </a:p>
        </p:txBody>
      </p:sp>
      <p:sp>
        <p:nvSpPr>
          <p:cNvPr id="650282" name="Text Box 42"/>
          <p:cNvSpPr txBox="1">
            <a:spLocks noChangeArrowheads="1"/>
          </p:cNvSpPr>
          <p:nvPr/>
        </p:nvSpPr>
        <p:spPr bwMode="auto">
          <a:xfrm>
            <a:off x="6956425" y="6165304"/>
            <a:ext cx="2187575" cy="274637"/>
          </a:xfrm>
          <a:prstGeom prst="rect">
            <a:avLst/>
          </a:prstGeom>
          <a:solidFill>
            <a:schemeClr val="bg1"/>
          </a:solidFill>
          <a:ln w="25400">
            <a:noFill/>
            <a:miter lim="800000"/>
            <a:headEnd/>
            <a:tailEnd/>
          </a:ln>
          <a:effectLst/>
        </p:spPr>
        <p:txBody>
          <a:bodyPr wrap="none">
            <a:spAutoFit/>
          </a:bodyPr>
          <a:lstStyle/>
          <a:p>
            <a:r>
              <a:rPr lang="tr-TR" sz="1200" dirty="0"/>
              <a:t>Kaynak: </a:t>
            </a:r>
            <a:r>
              <a:rPr lang="tr-TR" sz="1200" dirty="0" err="1"/>
              <a:t>Neuman</a:t>
            </a:r>
            <a:r>
              <a:rPr lang="tr-TR" sz="1200" dirty="0"/>
              <a:t>, </a:t>
            </a:r>
            <a:r>
              <a:rPr lang="tr-TR" sz="1200" dirty="0" smtClean="0"/>
              <a:t>2006, </a:t>
            </a:r>
            <a:r>
              <a:rPr lang="tr-TR" sz="1200" dirty="0"/>
              <a:t>s. </a:t>
            </a:r>
            <a:r>
              <a:rPr lang="tr-TR" sz="1200" dirty="0" smtClean="0"/>
              <a:t>15</a:t>
            </a:r>
            <a:endParaRPr lang="tr-TR" sz="1200" dirty="0"/>
          </a:p>
        </p:txBody>
      </p:sp>
      <p:cxnSp>
        <p:nvCxnSpPr>
          <p:cNvPr id="34" name="33 Düz Ok Bağlayıcısı"/>
          <p:cNvCxnSpPr/>
          <p:nvPr/>
        </p:nvCxnSpPr>
        <p:spPr bwMode="auto">
          <a:xfrm rot="5400000" flipH="1" flipV="1">
            <a:off x="1151694" y="3032385"/>
            <a:ext cx="864096" cy="72008"/>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cxnSp>
        <p:nvCxnSpPr>
          <p:cNvPr id="38" name="37 Düz Ok Bağlayıcısı"/>
          <p:cNvCxnSpPr>
            <a:stCxn id="650250" idx="0"/>
            <a:endCxn id="650251" idx="2"/>
          </p:cNvCxnSpPr>
          <p:nvPr/>
        </p:nvCxnSpPr>
        <p:spPr bwMode="auto">
          <a:xfrm rot="16200000" flipV="1">
            <a:off x="1133979" y="4598981"/>
            <a:ext cx="864269" cy="106995"/>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946" name="Rectangle 2"/>
          <p:cNvSpPr>
            <a:spLocks noGrp="1" noChangeArrowheads="1"/>
          </p:cNvSpPr>
          <p:nvPr>
            <p:ph type="title"/>
          </p:nvPr>
        </p:nvSpPr>
        <p:spPr bwMode="auto">
          <a:xfrm>
            <a:off x="467544" y="53752"/>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tr-TR" dirty="0"/>
              <a:t>İki Temel Sorun</a:t>
            </a:r>
          </a:p>
        </p:txBody>
      </p:sp>
      <p:sp>
        <p:nvSpPr>
          <p:cNvPr id="594947" name="Rectangle 3"/>
          <p:cNvSpPr>
            <a:spLocks noGrp="1" noChangeArrowheads="1"/>
          </p:cNvSpPr>
          <p:nvPr>
            <p:ph type="body" idx="1"/>
          </p:nvPr>
        </p:nvSpPr>
        <p:spPr bwMode="auto">
          <a:xfrm>
            <a:off x="468313" y="1989138"/>
            <a:ext cx="8229600" cy="4525962"/>
          </a:xfrm>
          <a:noFill/>
          <a:ln>
            <a:miter lim="800000"/>
            <a:headEnd/>
            <a:tailEnd/>
          </a:ln>
        </p:spPr>
        <p:txBody>
          <a:bodyPr vert="horz" wrap="square" lIns="91440" tIns="45720" rIns="91440" bIns="45720" numCol="1" anchor="t" anchorCtr="0" compatLnSpc="1">
            <a:prstTxWarp prst="textNoShape">
              <a:avLst/>
            </a:prstTxWarp>
          </a:bodyPr>
          <a:lstStyle/>
          <a:p>
            <a:r>
              <a:rPr lang="tr-TR" dirty="0"/>
              <a:t>Neyi araştıracağız?</a:t>
            </a:r>
          </a:p>
          <a:p>
            <a:r>
              <a:rPr lang="tr-TR" dirty="0"/>
              <a:t>Nasıl araştıracağız?</a:t>
            </a:r>
          </a:p>
        </p:txBody>
      </p:sp>
    </p:spTree>
  </p:cSld>
  <p:clrMapOvr>
    <a:masterClrMapping/>
  </p:clrMapOvr>
  <p:transition>
    <p:cover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9698" name="Rectangle 2"/>
          <p:cNvSpPr>
            <a:spLocks noGrp="1" noChangeArrowheads="1"/>
          </p:cNvSpPr>
          <p:nvPr>
            <p:ph type="title"/>
          </p:nvPr>
        </p:nvSpPr>
        <p:spPr bwMode="auto">
          <a:xfrm>
            <a:off x="539552" y="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en-US" dirty="0"/>
              <a:t>A</a:t>
            </a:r>
            <a:r>
              <a:rPr lang="tr-TR" dirty="0" err="1" smtClean="0"/>
              <a:t>raştırma</a:t>
            </a:r>
            <a:r>
              <a:rPr lang="tr-TR" dirty="0" smtClean="0"/>
              <a:t> Tasarımı</a:t>
            </a:r>
            <a:endParaRPr lang="en-US" dirty="0"/>
          </a:p>
        </p:txBody>
      </p:sp>
      <p:sp>
        <p:nvSpPr>
          <p:cNvPr id="669699" name="Rectangle 3"/>
          <p:cNvSpPr>
            <a:spLocks noGrp="1" noChangeArrowheads="1"/>
          </p:cNvSpPr>
          <p:nvPr>
            <p:ph type="body" idx="1"/>
          </p:nvPr>
        </p:nvSpPr>
        <p:spPr bwMode="auto">
          <a:xfrm>
            <a:off x="457200" y="1219200"/>
            <a:ext cx="4762872" cy="4953000"/>
          </a:xfrm>
          <a:noFill/>
          <a:ln>
            <a:miter lim="800000"/>
            <a:headEnd/>
            <a:tailEnd/>
          </a:ln>
        </p:spPr>
        <p:txBody>
          <a:bodyPr vert="horz" wrap="square" lIns="91440" tIns="45720" rIns="91440" bIns="45720" numCol="1" anchor="t" anchorCtr="0" compatLnSpc="1">
            <a:prstTxWarp prst="textNoShape">
              <a:avLst/>
            </a:prstTxWarp>
          </a:bodyPr>
          <a:lstStyle/>
          <a:p>
            <a:r>
              <a:rPr lang="tr-TR" sz="2400" dirty="0" smtClean="0"/>
              <a:t>Araştırmacının (kuramsal yaklaşımı da içeren) yeni </a:t>
            </a:r>
            <a:r>
              <a:rPr lang="tr-TR" sz="2400" dirty="0"/>
              <a:t>olduğunu iddia ettiği bilgi nedir? </a:t>
            </a:r>
            <a:endParaRPr lang="en-US" sz="2400" dirty="0"/>
          </a:p>
          <a:p>
            <a:r>
              <a:rPr lang="tr-TR" sz="2400" dirty="0" smtClean="0"/>
              <a:t>Araştırma sürecinde hangi </a:t>
            </a:r>
            <a:r>
              <a:rPr lang="tr-TR" sz="2400" dirty="0"/>
              <a:t>araştırma stratejileri izlenecek? </a:t>
            </a:r>
            <a:endParaRPr lang="en-US" sz="2400" dirty="0"/>
          </a:p>
          <a:p>
            <a:r>
              <a:rPr lang="tr-TR" sz="2400" dirty="0"/>
              <a:t>Hangi veri toplama ve analiz teknikleri kullanılacak? </a:t>
            </a:r>
            <a:r>
              <a:rPr lang="en-US" sz="2400" dirty="0" smtClean="0"/>
              <a:t>(Creswell</a:t>
            </a:r>
            <a:r>
              <a:rPr lang="tr-TR" sz="2400" dirty="0" smtClean="0"/>
              <a:t>,</a:t>
            </a:r>
            <a:r>
              <a:rPr lang="en-US" sz="2400" dirty="0" smtClean="0"/>
              <a:t> 200</a:t>
            </a:r>
            <a:r>
              <a:rPr lang="tr-TR" sz="2400" dirty="0" smtClean="0"/>
              <a:t>9</a:t>
            </a:r>
            <a:r>
              <a:rPr lang="en-US" sz="2400" dirty="0" smtClean="0"/>
              <a:t>)</a:t>
            </a:r>
          </a:p>
          <a:p>
            <a:pPr lvl="1"/>
            <a:endParaRPr lang="en-US" sz="2400" dirty="0"/>
          </a:p>
        </p:txBody>
      </p:sp>
      <p:pic>
        <p:nvPicPr>
          <p:cNvPr id="5" name="4 Resim" descr="creswell-research-design.jpg"/>
          <p:cNvPicPr>
            <a:picLocks noChangeAspect="1"/>
          </p:cNvPicPr>
          <p:nvPr/>
        </p:nvPicPr>
        <p:blipFill>
          <a:blip r:embed="rId3" cstate="print"/>
          <a:stretch>
            <a:fillRect/>
          </a:stretch>
        </p:blipFill>
        <p:spPr>
          <a:xfrm>
            <a:off x="4823520" y="1052736"/>
            <a:ext cx="4320480" cy="432048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43" name="Text Box 3"/>
          <p:cNvSpPr txBox="1">
            <a:spLocks noChangeArrowheads="1"/>
          </p:cNvSpPr>
          <p:nvPr/>
        </p:nvSpPr>
        <p:spPr bwMode="auto">
          <a:xfrm>
            <a:off x="2699792" y="2420888"/>
            <a:ext cx="2952328" cy="1400383"/>
          </a:xfrm>
          <a:prstGeom prst="rect">
            <a:avLst/>
          </a:prstGeom>
          <a:noFill/>
          <a:ln w="9525">
            <a:noFill/>
            <a:miter lim="800000"/>
            <a:headEnd/>
            <a:tailEnd/>
          </a:ln>
          <a:effectLst/>
        </p:spPr>
        <p:txBody>
          <a:bodyPr wrap="square">
            <a:spAutoFit/>
          </a:bodyPr>
          <a:lstStyle/>
          <a:p>
            <a:pPr algn="l">
              <a:spcBef>
                <a:spcPts val="0"/>
              </a:spcBef>
            </a:pPr>
            <a:r>
              <a:rPr lang="tr-TR" sz="2000" b="1" dirty="0" smtClean="0">
                <a:latin typeface="+mn-lt"/>
              </a:rPr>
              <a:t>Araştırma Tasarımları</a:t>
            </a:r>
            <a:endParaRPr lang="en-US" sz="2000" b="1" dirty="0" smtClean="0">
              <a:latin typeface="+mn-lt"/>
            </a:endParaRPr>
          </a:p>
          <a:p>
            <a:pPr algn="l">
              <a:spcBef>
                <a:spcPts val="600"/>
              </a:spcBef>
            </a:pPr>
            <a:r>
              <a:rPr lang="tr-TR" sz="2000" dirty="0" smtClean="0">
                <a:latin typeface="+mn-lt"/>
              </a:rPr>
              <a:t>Nitel</a:t>
            </a:r>
            <a:endParaRPr lang="en-US" sz="2000" dirty="0">
              <a:latin typeface="+mn-lt"/>
            </a:endParaRPr>
          </a:p>
          <a:p>
            <a:pPr algn="l">
              <a:spcBef>
                <a:spcPts val="0"/>
              </a:spcBef>
            </a:pPr>
            <a:r>
              <a:rPr lang="tr-TR" sz="2000" dirty="0">
                <a:latin typeface="+mn-lt"/>
              </a:rPr>
              <a:t>Nicel</a:t>
            </a:r>
            <a:endParaRPr lang="en-US" sz="2000" dirty="0">
              <a:latin typeface="+mn-lt"/>
            </a:endParaRPr>
          </a:p>
          <a:p>
            <a:pPr algn="l">
              <a:spcBef>
                <a:spcPts val="0"/>
              </a:spcBef>
            </a:pPr>
            <a:r>
              <a:rPr lang="tr-TR" sz="2000" dirty="0" smtClean="0">
                <a:latin typeface="+mn-lt"/>
              </a:rPr>
              <a:t>Karma yöntemler</a:t>
            </a:r>
            <a:endParaRPr lang="en-US" sz="2000" dirty="0">
              <a:latin typeface="+mn-lt"/>
            </a:endParaRPr>
          </a:p>
        </p:txBody>
      </p:sp>
      <p:sp>
        <p:nvSpPr>
          <p:cNvPr id="675844" name="Text Box 4"/>
          <p:cNvSpPr txBox="1">
            <a:spLocks noChangeArrowheads="1"/>
          </p:cNvSpPr>
          <p:nvPr/>
        </p:nvSpPr>
        <p:spPr bwMode="auto">
          <a:xfrm>
            <a:off x="2915816" y="4437112"/>
            <a:ext cx="3168352" cy="2015936"/>
          </a:xfrm>
          <a:prstGeom prst="rect">
            <a:avLst/>
          </a:prstGeom>
          <a:noFill/>
          <a:ln w="9525">
            <a:noFill/>
            <a:miter lim="800000"/>
            <a:headEnd/>
            <a:tailEnd/>
          </a:ln>
          <a:effectLst/>
        </p:spPr>
        <p:txBody>
          <a:bodyPr wrap="square">
            <a:spAutoFit/>
          </a:bodyPr>
          <a:lstStyle/>
          <a:p>
            <a:pPr algn="l">
              <a:spcBef>
                <a:spcPts val="0"/>
              </a:spcBef>
            </a:pPr>
            <a:r>
              <a:rPr lang="tr-TR" sz="2000" b="1" dirty="0" smtClean="0">
                <a:latin typeface="+mn-lt"/>
              </a:rPr>
              <a:t>Araştırma Yöntemleri</a:t>
            </a:r>
            <a:endParaRPr lang="en-US" sz="2000" b="1" dirty="0" smtClean="0">
              <a:latin typeface="+mn-lt"/>
            </a:endParaRPr>
          </a:p>
          <a:p>
            <a:pPr algn="l">
              <a:spcBef>
                <a:spcPts val="600"/>
              </a:spcBef>
            </a:pPr>
            <a:r>
              <a:rPr lang="tr-TR" sz="2000" dirty="0" smtClean="0">
                <a:latin typeface="+mn-lt"/>
              </a:rPr>
              <a:t>Sorular</a:t>
            </a:r>
          </a:p>
          <a:p>
            <a:pPr algn="l">
              <a:spcBef>
                <a:spcPts val="0"/>
              </a:spcBef>
            </a:pPr>
            <a:r>
              <a:rPr lang="tr-TR" sz="2000" dirty="0" smtClean="0">
                <a:latin typeface="+mn-lt"/>
              </a:rPr>
              <a:t>Kuramsal  bakış</a:t>
            </a:r>
            <a:endParaRPr lang="en-US" sz="2000" dirty="0">
              <a:latin typeface="+mn-lt"/>
            </a:endParaRPr>
          </a:p>
          <a:p>
            <a:pPr algn="l">
              <a:spcBef>
                <a:spcPts val="0"/>
              </a:spcBef>
            </a:pPr>
            <a:r>
              <a:rPr lang="tr-TR" sz="2000" dirty="0">
                <a:latin typeface="+mn-lt"/>
              </a:rPr>
              <a:t>Veri toplama</a:t>
            </a:r>
            <a:endParaRPr lang="en-US" sz="2000" dirty="0">
              <a:latin typeface="+mn-lt"/>
            </a:endParaRPr>
          </a:p>
          <a:p>
            <a:pPr algn="l">
              <a:spcBef>
                <a:spcPts val="0"/>
              </a:spcBef>
            </a:pPr>
            <a:r>
              <a:rPr lang="tr-TR" sz="2000" dirty="0">
                <a:latin typeface="+mn-lt"/>
              </a:rPr>
              <a:t>Veri </a:t>
            </a:r>
            <a:r>
              <a:rPr lang="tr-TR" sz="2000" dirty="0" smtClean="0">
                <a:latin typeface="+mn-lt"/>
              </a:rPr>
              <a:t>analizi</a:t>
            </a:r>
          </a:p>
          <a:p>
            <a:pPr algn="l">
              <a:spcBef>
                <a:spcPts val="0"/>
              </a:spcBef>
            </a:pPr>
            <a:r>
              <a:rPr lang="tr-TR" sz="2000" dirty="0" smtClean="0">
                <a:latin typeface="+mn-lt"/>
              </a:rPr>
              <a:t>Yazma</a:t>
            </a:r>
          </a:p>
        </p:txBody>
      </p:sp>
      <p:sp>
        <p:nvSpPr>
          <p:cNvPr id="675846" name="Text Box 6"/>
          <p:cNvSpPr txBox="1">
            <a:spLocks noChangeArrowheads="1"/>
          </p:cNvSpPr>
          <p:nvPr/>
        </p:nvSpPr>
        <p:spPr bwMode="auto">
          <a:xfrm>
            <a:off x="5292080" y="1071607"/>
            <a:ext cx="3960440" cy="1400383"/>
          </a:xfrm>
          <a:prstGeom prst="rect">
            <a:avLst/>
          </a:prstGeom>
          <a:noFill/>
          <a:ln w="9525">
            <a:noFill/>
            <a:miter lim="800000"/>
            <a:headEnd/>
            <a:tailEnd/>
          </a:ln>
          <a:effectLst/>
        </p:spPr>
        <p:txBody>
          <a:bodyPr wrap="square">
            <a:spAutoFit/>
          </a:bodyPr>
          <a:lstStyle/>
          <a:p>
            <a:pPr algn="l">
              <a:spcBef>
                <a:spcPts val="0"/>
              </a:spcBef>
            </a:pPr>
            <a:r>
              <a:rPr lang="tr-TR" sz="2000" b="1" dirty="0" smtClean="0">
                <a:latin typeface="+mn-lt"/>
              </a:rPr>
              <a:t>Seçme Araştırma Stratejileri</a:t>
            </a:r>
          </a:p>
          <a:p>
            <a:pPr algn="l">
              <a:spcBef>
                <a:spcPts val="600"/>
              </a:spcBef>
            </a:pPr>
            <a:r>
              <a:rPr lang="tr-TR" sz="2000" dirty="0" smtClean="0">
                <a:latin typeface="+mn-lt"/>
              </a:rPr>
              <a:t>Nitel stratejiler (ör., </a:t>
            </a:r>
            <a:r>
              <a:rPr lang="tr-TR" sz="2000" dirty="0" err="1" smtClean="0">
                <a:latin typeface="+mn-lt"/>
              </a:rPr>
              <a:t>etnografik</a:t>
            </a:r>
            <a:r>
              <a:rPr lang="tr-TR" sz="2000" dirty="0" smtClean="0">
                <a:latin typeface="+mn-lt"/>
              </a:rPr>
              <a:t>)</a:t>
            </a:r>
          </a:p>
          <a:p>
            <a:pPr algn="l">
              <a:spcBef>
                <a:spcPts val="0"/>
              </a:spcBef>
            </a:pPr>
            <a:r>
              <a:rPr lang="tr-TR" sz="2000" dirty="0" smtClean="0">
                <a:latin typeface="+mn-lt"/>
              </a:rPr>
              <a:t>Nicel stratejiler (ör., deneysel)</a:t>
            </a:r>
          </a:p>
          <a:p>
            <a:pPr algn="l">
              <a:spcBef>
                <a:spcPts val="0"/>
              </a:spcBef>
            </a:pPr>
            <a:r>
              <a:rPr lang="tr-TR" sz="2000" dirty="0" smtClean="0">
                <a:latin typeface="+mn-lt"/>
              </a:rPr>
              <a:t>Karma stratejiler (ör., sıralı)</a:t>
            </a:r>
            <a:endParaRPr lang="en-US" sz="2000" dirty="0">
              <a:latin typeface="+mn-lt"/>
            </a:endParaRPr>
          </a:p>
        </p:txBody>
      </p:sp>
      <p:sp>
        <p:nvSpPr>
          <p:cNvPr id="675852" name="Text Box 12"/>
          <p:cNvSpPr txBox="1">
            <a:spLocks noChangeArrowheads="1"/>
          </p:cNvSpPr>
          <p:nvPr/>
        </p:nvSpPr>
        <p:spPr bwMode="auto">
          <a:xfrm>
            <a:off x="6048671" y="6093296"/>
            <a:ext cx="3131841" cy="246221"/>
          </a:xfrm>
          <a:prstGeom prst="rect">
            <a:avLst/>
          </a:prstGeom>
          <a:noFill/>
          <a:ln w="9525">
            <a:noFill/>
            <a:miter lim="800000"/>
            <a:headEnd/>
            <a:tailEnd/>
          </a:ln>
          <a:effectLst/>
        </p:spPr>
        <p:txBody>
          <a:bodyPr wrap="square">
            <a:spAutoFit/>
          </a:bodyPr>
          <a:lstStyle/>
          <a:p>
            <a:pPr>
              <a:spcBef>
                <a:spcPct val="50000"/>
              </a:spcBef>
            </a:pPr>
            <a:r>
              <a:rPr lang="tr-TR" sz="1000" dirty="0"/>
              <a:t>Kaynak: </a:t>
            </a:r>
            <a:r>
              <a:rPr lang="en-US" sz="1000" dirty="0" smtClean="0"/>
              <a:t>Creswell</a:t>
            </a:r>
            <a:r>
              <a:rPr lang="tr-TR" sz="1000" dirty="0" smtClean="0"/>
              <a:t> </a:t>
            </a:r>
            <a:r>
              <a:rPr lang="en-US" sz="1000" dirty="0" smtClean="0"/>
              <a:t>200</a:t>
            </a:r>
            <a:r>
              <a:rPr lang="tr-TR" sz="1000" dirty="0" smtClean="0"/>
              <a:t>9, s. 5’ten uyarlandı</a:t>
            </a:r>
            <a:endParaRPr lang="en-US" sz="1000" dirty="0"/>
          </a:p>
        </p:txBody>
      </p:sp>
      <p:sp>
        <p:nvSpPr>
          <p:cNvPr id="675853" name="Rectangle 13"/>
          <p:cNvSpPr>
            <a:spLocks noChangeArrowheads="1"/>
          </p:cNvSpPr>
          <p:nvPr/>
        </p:nvSpPr>
        <p:spPr bwMode="auto">
          <a:xfrm>
            <a:off x="539552" y="0"/>
            <a:ext cx="8229600" cy="980728"/>
          </a:xfrm>
          <a:prstGeom prst="rect">
            <a:avLst/>
          </a:prstGeom>
          <a:noFill/>
          <a:ln w="9525">
            <a:noFill/>
            <a:miter lim="800000"/>
            <a:headEnd/>
            <a:tailEnd/>
          </a:ln>
          <a:effectLst/>
        </p:spPr>
        <p:txBody>
          <a:bodyPr/>
          <a:lstStyle/>
          <a:p>
            <a:pPr algn="l"/>
            <a:r>
              <a:rPr lang="tr-TR" sz="4000" dirty="0" smtClean="0">
                <a:solidFill>
                  <a:schemeClr val="bg1"/>
                </a:solidFill>
                <a:latin typeface="+mn-lt"/>
              </a:rPr>
              <a:t>Tasarım Çerçevesi</a:t>
            </a:r>
            <a:endParaRPr lang="en-US" sz="4000" dirty="0">
              <a:solidFill>
                <a:schemeClr val="bg1"/>
              </a:solidFill>
              <a:latin typeface="+mn-lt"/>
            </a:endParaRPr>
          </a:p>
        </p:txBody>
      </p:sp>
      <p:sp>
        <p:nvSpPr>
          <p:cNvPr id="16" name="Text Box 6"/>
          <p:cNvSpPr txBox="1">
            <a:spLocks noChangeArrowheads="1"/>
          </p:cNvSpPr>
          <p:nvPr/>
        </p:nvSpPr>
        <p:spPr bwMode="auto">
          <a:xfrm>
            <a:off x="179512" y="980728"/>
            <a:ext cx="3024336" cy="1708160"/>
          </a:xfrm>
          <a:prstGeom prst="rect">
            <a:avLst/>
          </a:prstGeom>
          <a:noFill/>
          <a:ln w="9525">
            <a:noFill/>
            <a:miter lim="800000"/>
            <a:headEnd/>
            <a:tailEnd/>
          </a:ln>
          <a:effectLst/>
        </p:spPr>
        <p:txBody>
          <a:bodyPr wrap="square">
            <a:spAutoFit/>
          </a:bodyPr>
          <a:lstStyle/>
          <a:p>
            <a:pPr algn="l">
              <a:spcBef>
                <a:spcPts val="0"/>
              </a:spcBef>
            </a:pPr>
            <a:r>
              <a:rPr lang="tr-TR" sz="2000" b="1" dirty="0" smtClean="0">
                <a:latin typeface="+mn-lt"/>
              </a:rPr>
              <a:t>Felsefi dünya görüşleri</a:t>
            </a:r>
          </a:p>
          <a:p>
            <a:pPr algn="l">
              <a:spcBef>
                <a:spcPts val="600"/>
              </a:spcBef>
            </a:pPr>
            <a:r>
              <a:rPr lang="tr-TR" sz="2000" dirty="0" err="1" smtClean="0">
                <a:latin typeface="+mn-lt"/>
              </a:rPr>
              <a:t>Postpozitivizm</a:t>
            </a:r>
            <a:endParaRPr lang="tr-TR" sz="2000" dirty="0" smtClean="0">
              <a:latin typeface="+mn-lt"/>
            </a:endParaRPr>
          </a:p>
          <a:p>
            <a:pPr algn="l">
              <a:spcBef>
                <a:spcPts val="0"/>
              </a:spcBef>
            </a:pPr>
            <a:r>
              <a:rPr lang="tr-TR" sz="2000" dirty="0" smtClean="0">
                <a:latin typeface="+mn-lt"/>
              </a:rPr>
              <a:t>Toplumsal yapısalcılık</a:t>
            </a:r>
          </a:p>
          <a:p>
            <a:pPr algn="l">
              <a:spcBef>
                <a:spcPts val="0"/>
              </a:spcBef>
            </a:pPr>
            <a:r>
              <a:rPr lang="tr-TR" sz="2000" dirty="0" smtClean="0">
                <a:latin typeface="+mn-lt"/>
              </a:rPr>
              <a:t>Savunma / Katılımcılık</a:t>
            </a:r>
          </a:p>
          <a:p>
            <a:pPr algn="l">
              <a:spcBef>
                <a:spcPts val="0"/>
              </a:spcBef>
            </a:pPr>
            <a:r>
              <a:rPr lang="tr-TR" sz="2000" dirty="0" smtClean="0">
                <a:latin typeface="+mn-lt"/>
              </a:rPr>
              <a:t>Pragmatizm</a:t>
            </a:r>
            <a:endParaRPr lang="en-US" sz="2000" dirty="0">
              <a:latin typeface="+mn-lt"/>
            </a:endParaRPr>
          </a:p>
        </p:txBody>
      </p:sp>
      <p:cxnSp>
        <p:nvCxnSpPr>
          <p:cNvPr id="21" name="20 Düz Ok Bağlayıcısı"/>
          <p:cNvCxnSpPr/>
          <p:nvPr/>
        </p:nvCxnSpPr>
        <p:spPr bwMode="auto">
          <a:xfrm>
            <a:off x="2771800" y="1628800"/>
            <a:ext cx="2592288" cy="1588"/>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cxnSp>
        <p:nvCxnSpPr>
          <p:cNvPr id="28" name="27 Düz Ok Bağlayıcısı"/>
          <p:cNvCxnSpPr/>
          <p:nvPr/>
        </p:nvCxnSpPr>
        <p:spPr bwMode="auto">
          <a:xfrm rot="5400000" flipH="1" flipV="1">
            <a:off x="4608004" y="2528900"/>
            <a:ext cx="1944216" cy="1872208"/>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cxnSp>
        <p:nvCxnSpPr>
          <p:cNvPr id="29" name="28 Düz Ok Bağlayıcısı"/>
          <p:cNvCxnSpPr/>
          <p:nvPr/>
        </p:nvCxnSpPr>
        <p:spPr bwMode="auto">
          <a:xfrm>
            <a:off x="1259632" y="2708920"/>
            <a:ext cx="2016224" cy="1728192"/>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0"/>
            <a:ext cx="8460432" cy="914400"/>
          </a:xfrm>
        </p:spPr>
        <p:txBody>
          <a:bodyPr/>
          <a:lstStyle/>
          <a:p>
            <a:r>
              <a:rPr lang="tr-TR" dirty="0" smtClean="0"/>
              <a:t>Paradigmalar / Dünya Görüşleri</a:t>
            </a:r>
            <a:endParaRPr lang="tr-TR" dirty="0"/>
          </a:p>
        </p:txBody>
      </p:sp>
      <p:graphicFrame>
        <p:nvGraphicFramePr>
          <p:cNvPr id="5" name="4 İçerik Yer Tutucusu"/>
          <p:cNvGraphicFramePr>
            <a:graphicFrameLocks noGrp="1"/>
          </p:cNvGraphicFramePr>
          <p:nvPr>
            <p:ph idx="1"/>
          </p:nvPr>
        </p:nvGraphicFramePr>
        <p:xfrm>
          <a:off x="179512" y="1052736"/>
          <a:ext cx="8964488" cy="5394960"/>
        </p:xfrm>
        <a:graphic>
          <a:graphicData uri="http://schemas.openxmlformats.org/drawingml/2006/table">
            <a:tbl>
              <a:tblPr/>
              <a:tblGrid>
                <a:gridCol w="4392488">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2651760">
                <a:tc>
                  <a:txBody>
                    <a:bodyPr/>
                    <a:lstStyle/>
                    <a:p>
                      <a:pPr algn="just">
                        <a:spcAft>
                          <a:spcPts val="0"/>
                        </a:spcAft>
                      </a:pPr>
                      <a:r>
                        <a:rPr lang="tr-TR" sz="1800" b="1" dirty="0" smtClean="0">
                          <a:latin typeface="+mn-lt"/>
                          <a:ea typeface="Arial Unicode MS"/>
                          <a:cs typeface="Angsana New"/>
                        </a:rPr>
                        <a:t>Pozitivizm/</a:t>
                      </a:r>
                      <a:r>
                        <a:rPr lang="tr-TR" sz="1800" b="1" dirty="0" err="1" smtClean="0">
                          <a:latin typeface="+mn-lt"/>
                          <a:ea typeface="Arial Unicode MS"/>
                          <a:cs typeface="Angsana New"/>
                        </a:rPr>
                        <a:t>Postpozitivizm</a:t>
                      </a:r>
                      <a:endParaRPr lang="tr-TR" sz="1800" dirty="0">
                        <a:latin typeface="+mn-lt"/>
                        <a:ea typeface="Arial Unicode MS"/>
                        <a:cs typeface="Angsana New"/>
                      </a:endParaRPr>
                    </a:p>
                    <a:p>
                      <a:pPr marL="342900" marR="0" lvl="0" indent="-342900" algn="just" defTabSz="914400" rtl="0" eaLnBrk="1" fontAlgn="auto" latinLnBrk="0" hangingPunct="1">
                        <a:lnSpc>
                          <a:spcPct val="100000"/>
                        </a:lnSpc>
                        <a:spcBef>
                          <a:spcPts val="0"/>
                        </a:spcBef>
                        <a:spcAft>
                          <a:spcPts val="0"/>
                        </a:spcAft>
                        <a:buClrTx/>
                        <a:buSzTx/>
                        <a:buFont typeface="Courier New"/>
                        <a:buChar char="o"/>
                        <a:tabLst>
                          <a:tab pos="342900" algn="l"/>
                        </a:tabLst>
                        <a:defRPr/>
                      </a:pPr>
                      <a:r>
                        <a:rPr lang="tr-TR" sz="1800" dirty="0" smtClean="0">
                          <a:latin typeface="+mn-lt"/>
                        </a:rPr>
                        <a:t>Çoğu zaman kuramla başlar</a:t>
                      </a:r>
                      <a:r>
                        <a:rPr lang="en-US" sz="1800" dirty="0" smtClean="0">
                          <a:latin typeface="+mn-lt"/>
                        </a:rPr>
                        <a:t>; </a:t>
                      </a:r>
                      <a:r>
                        <a:rPr lang="tr-TR" sz="1800" dirty="0" smtClean="0">
                          <a:latin typeface="+mn-lt"/>
                        </a:rPr>
                        <a:t>tümdengelime dayalı (</a:t>
                      </a:r>
                      <a:r>
                        <a:rPr lang="tr-TR" sz="1800" dirty="0" err="1" smtClean="0">
                          <a:latin typeface="+mn-lt"/>
                        </a:rPr>
                        <a:t>Popper</a:t>
                      </a:r>
                      <a:r>
                        <a:rPr lang="tr-TR" sz="1800" dirty="0" smtClean="0">
                          <a:latin typeface="+mn-lt"/>
                        </a:rPr>
                        <a:t>, Newton, </a:t>
                      </a:r>
                      <a:r>
                        <a:rPr lang="tr-TR" sz="1800" dirty="0" err="1" smtClean="0">
                          <a:latin typeface="+mn-lt"/>
                        </a:rPr>
                        <a:t>Comte</a:t>
                      </a:r>
                      <a:r>
                        <a:rPr lang="tr-TR" sz="1800" dirty="0" smtClean="0">
                          <a:latin typeface="+mn-lt"/>
                        </a:rPr>
                        <a:t>, </a:t>
                      </a:r>
                      <a:r>
                        <a:rPr lang="tr-TR" sz="1800" dirty="0" err="1" smtClean="0">
                          <a:latin typeface="+mn-lt"/>
                        </a:rPr>
                        <a:t>Mill</a:t>
                      </a:r>
                      <a:r>
                        <a:rPr lang="tr-TR" sz="1800" dirty="0" smtClean="0">
                          <a:latin typeface="+mn-lt"/>
                        </a:rPr>
                        <a:t>)</a:t>
                      </a:r>
                      <a:endParaRPr lang="en-US" sz="1800" dirty="0" smtClean="0">
                        <a:latin typeface="+mn-lt"/>
                      </a:endParaRPr>
                    </a:p>
                    <a:p>
                      <a:pPr marL="342900" lvl="0" indent="-342900" algn="just">
                        <a:spcAft>
                          <a:spcPts val="0"/>
                        </a:spcAft>
                        <a:buFont typeface="Courier New"/>
                        <a:buChar char="o"/>
                        <a:tabLst>
                          <a:tab pos="342900" algn="l"/>
                        </a:tabLst>
                      </a:pPr>
                      <a:r>
                        <a:rPr lang="tr-TR" sz="1800" dirty="0" smtClean="0">
                          <a:latin typeface="+mn-lt"/>
                          <a:ea typeface="Arial Unicode MS"/>
                          <a:cs typeface="Angsana New"/>
                        </a:rPr>
                        <a:t>Gerçek/anlam modellenebilir</a:t>
                      </a:r>
                    </a:p>
                    <a:p>
                      <a:pPr marL="342900" lvl="0" indent="-342900" algn="just">
                        <a:spcAft>
                          <a:spcPts val="0"/>
                        </a:spcAft>
                        <a:buFont typeface="Courier New"/>
                        <a:buChar char="o"/>
                        <a:tabLst>
                          <a:tab pos="342900" algn="l"/>
                        </a:tabLst>
                      </a:pPr>
                      <a:r>
                        <a:rPr lang="tr-TR" sz="1800" dirty="0" smtClean="0">
                          <a:latin typeface="+mn-lt"/>
                          <a:ea typeface="Arial Unicode MS"/>
                          <a:cs typeface="Angsana New"/>
                        </a:rPr>
                        <a:t>Gerekircidir</a:t>
                      </a:r>
                      <a:endParaRPr lang="tr-TR" sz="1800" dirty="0">
                        <a:latin typeface="+mn-lt"/>
                        <a:ea typeface="Arial Unicode MS"/>
                        <a:cs typeface="Angsana New"/>
                      </a:endParaRPr>
                    </a:p>
                    <a:p>
                      <a:pPr marL="342900" lvl="0" indent="-342900">
                        <a:spcAft>
                          <a:spcPts val="0"/>
                        </a:spcAft>
                        <a:buFont typeface="Courier New"/>
                        <a:buChar char="o"/>
                        <a:tabLst>
                          <a:tab pos="342900" algn="l"/>
                        </a:tabLst>
                      </a:pPr>
                      <a:r>
                        <a:rPr lang="tr-TR" sz="1800" dirty="0" smtClean="0">
                          <a:latin typeface="+mn-lt"/>
                          <a:ea typeface="Arial Unicode MS"/>
                          <a:cs typeface="Angsana New"/>
                        </a:rPr>
                        <a:t>Ampirik /nicel</a:t>
                      </a:r>
                      <a:r>
                        <a:rPr lang="tr-TR" sz="1800" baseline="0" dirty="0" smtClean="0">
                          <a:latin typeface="+mn-lt"/>
                          <a:ea typeface="Arial Unicode MS"/>
                          <a:cs typeface="Angsana New"/>
                        </a:rPr>
                        <a:t> </a:t>
                      </a:r>
                      <a:r>
                        <a:rPr lang="tr-TR" sz="1800" dirty="0" smtClean="0">
                          <a:latin typeface="+mn-lt"/>
                          <a:ea typeface="Arial Unicode MS"/>
                          <a:cs typeface="Angsana New"/>
                        </a:rPr>
                        <a:t>gözlem,</a:t>
                      </a:r>
                      <a:r>
                        <a:rPr lang="tr-TR" sz="1800" baseline="0" dirty="0" smtClean="0">
                          <a:latin typeface="+mn-lt"/>
                          <a:ea typeface="Arial Unicode MS"/>
                          <a:cs typeface="Angsana New"/>
                        </a:rPr>
                        <a:t> </a:t>
                      </a:r>
                      <a:r>
                        <a:rPr lang="tr-TR" sz="1800" dirty="0" smtClean="0">
                          <a:latin typeface="+mn-lt"/>
                          <a:ea typeface="Arial Unicode MS"/>
                          <a:cs typeface="Angsana New"/>
                        </a:rPr>
                        <a:t>ölçme ve testlerle kuram geçerlenir</a:t>
                      </a:r>
                    </a:p>
                    <a:p>
                      <a:pPr marL="342900" lvl="0" indent="-342900" algn="just">
                        <a:spcAft>
                          <a:spcPts val="0"/>
                        </a:spcAft>
                        <a:buFont typeface="Courier New"/>
                        <a:buChar char="o"/>
                        <a:tabLst>
                          <a:tab pos="342900" algn="l"/>
                        </a:tabLst>
                      </a:pPr>
                      <a:r>
                        <a:rPr lang="tr-TR" sz="1800" dirty="0" smtClean="0">
                          <a:latin typeface="+mn-lt"/>
                          <a:ea typeface="Arial Unicode MS"/>
                          <a:cs typeface="Angsana New"/>
                        </a:rPr>
                        <a:t>Daha çok</a:t>
                      </a:r>
                      <a:r>
                        <a:rPr lang="tr-TR" sz="1800" baseline="0" dirty="0" smtClean="0">
                          <a:latin typeface="+mn-lt"/>
                          <a:ea typeface="Arial Unicode MS"/>
                          <a:cs typeface="Angsana New"/>
                        </a:rPr>
                        <a:t> </a:t>
                      </a:r>
                      <a:r>
                        <a:rPr lang="tr-TR" sz="1800" dirty="0" smtClean="0">
                          <a:latin typeface="+mn-lt"/>
                          <a:ea typeface="Arial Unicode MS"/>
                          <a:cs typeface="Angsana New"/>
                        </a:rPr>
                        <a:t>fen bilimlerinde kullanılır</a:t>
                      </a:r>
                      <a:endParaRPr lang="tr-TR" sz="1800" dirty="0">
                        <a:latin typeface="+mn-lt"/>
                        <a:ea typeface="Arial Unicode MS"/>
                        <a:cs typeface="Angsana New"/>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800" b="1" dirty="0" smtClean="0">
                          <a:latin typeface="+mn-lt"/>
                          <a:ea typeface="Arial Unicode MS"/>
                          <a:cs typeface="Angsana New"/>
                        </a:rPr>
                        <a:t>Yapısalcılık</a:t>
                      </a:r>
                      <a:endParaRPr lang="tr-TR" sz="1800" dirty="0">
                        <a:latin typeface="+mn-lt"/>
                        <a:ea typeface="Arial Unicode MS"/>
                        <a:cs typeface="Angsana New"/>
                      </a:endParaRPr>
                    </a:p>
                    <a:p>
                      <a:pPr marL="342900" marR="0" lvl="0" indent="-342900" algn="l" defTabSz="914400" rtl="0" eaLnBrk="1" fontAlgn="auto" latinLnBrk="0" hangingPunct="1">
                        <a:lnSpc>
                          <a:spcPct val="100000"/>
                        </a:lnSpc>
                        <a:spcBef>
                          <a:spcPts val="0"/>
                        </a:spcBef>
                        <a:spcAft>
                          <a:spcPts val="0"/>
                        </a:spcAft>
                        <a:buClrTx/>
                        <a:buSzTx/>
                        <a:buFont typeface="Courier New"/>
                        <a:buChar char="o"/>
                        <a:tabLst>
                          <a:tab pos="342900" algn="l"/>
                        </a:tabLst>
                        <a:defRPr/>
                      </a:pPr>
                      <a:r>
                        <a:rPr lang="tr-TR" sz="1800" dirty="0" smtClean="0">
                          <a:latin typeface="+mn-lt"/>
                        </a:rPr>
                        <a:t>Çoğu zaman kuramla başlamaz</a:t>
                      </a:r>
                      <a:r>
                        <a:rPr lang="en-US" sz="1800" dirty="0" smtClean="0">
                          <a:latin typeface="+mn-lt"/>
                        </a:rPr>
                        <a:t>; </a:t>
                      </a:r>
                      <a:r>
                        <a:rPr lang="tr-TR" sz="1800" dirty="0" smtClean="0">
                          <a:latin typeface="+mn-lt"/>
                        </a:rPr>
                        <a:t>tümevarıma dayalı (</a:t>
                      </a:r>
                      <a:r>
                        <a:rPr lang="tr-TR" sz="1800" dirty="0" err="1" smtClean="0">
                          <a:latin typeface="+mn-lt"/>
                        </a:rPr>
                        <a:t>Vygotsky</a:t>
                      </a:r>
                      <a:r>
                        <a:rPr lang="tr-TR" sz="1800" dirty="0" smtClean="0">
                          <a:latin typeface="+mn-lt"/>
                        </a:rPr>
                        <a:t>, </a:t>
                      </a:r>
                      <a:r>
                        <a:rPr lang="tr-TR" sz="1800" dirty="0" err="1" smtClean="0">
                          <a:latin typeface="+mn-lt"/>
                        </a:rPr>
                        <a:t>Piaget</a:t>
                      </a:r>
                      <a:r>
                        <a:rPr lang="tr-TR" sz="1800" dirty="0" smtClean="0">
                          <a:latin typeface="+mn-lt"/>
                        </a:rPr>
                        <a:t>)</a:t>
                      </a:r>
                      <a:endParaRPr lang="en-US" sz="1800" dirty="0" smtClean="0">
                        <a:latin typeface="+mn-lt"/>
                      </a:endParaRPr>
                    </a:p>
                    <a:p>
                      <a:pPr marL="342900" marR="0" lvl="0" indent="-342900" algn="l" defTabSz="914400" rtl="0" eaLnBrk="1" fontAlgn="auto" latinLnBrk="0" hangingPunct="1">
                        <a:lnSpc>
                          <a:spcPct val="100000"/>
                        </a:lnSpc>
                        <a:spcBef>
                          <a:spcPts val="0"/>
                        </a:spcBef>
                        <a:spcAft>
                          <a:spcPts val="0"/>
                        </a:spcAft>
                        <a:buClrTx/>
                        <a:buSzTx/>
                        <a:buFont typeface="Courier New"/>
                        <a:buChar char="o"/>
                        <a:tabLst>
                          <a:tab pos="342900" algn="l"/>
                        </a:tabLst>
                        <a:defRPr/>
                      </a:pPr>
                      <a:r>
                        <a:rPr lang="tr-TR" sz="1800" dirty="0" smtClean="0">
                          <a:latin typeface="+mn-lt"/>
                          <a:ea typeface="Arial Unicode MS"/>
                          <a:cs typeface="Angsana New"/>
                        </a:rPr>
                        <a:t>Gerçek/anlam toplumsal</a:t>
                      </a:r>
                      <a:r>
                        <a:rPr lang="tr-TR" sz="1800" baseline="0" dirty="0" smtClean="0">
                          <a:latin typeface="+mn-lt"/>
                          <a:ea typeface="Arial Unicode MS"/>
                          <a:cs typeface="Angsana New"/>
                        </a:rPr>
                        <a:t>/bireysel olarak </a:t>
                      </a:r>
                      <a:r>
                        <a:rPr lang="tr-TR" sz="1800" dirty="0" smtClean="0">
                          <a:latin typeface="+mn-lt"/>
                          <a:ea typeface="Arial Unicode MS"/>
                          <a:cs typeface="Angsana New"/>
                        </a:rPr>
                        <a:t>inşa edilir, bağlamsaldır, özneldir</a:t>
                      </a:r>
                    </a:p>
                    <a:p>
                      <a:pPr marL="342900" lvl="0" indent="-342900">
                        <a:spcAft>
                          <a:spcPts val="0"/>
                        </a:spcAft>
                        <a:buFont typeface="Courier New"/>
                        <a:buChar char="o"/>
                        <a:tabLst>
                          <a:tab pos="342900" algn="l"/>
                        </a:tabLst>
                      </a:pPr>
                      <a:r>
                        <a:rPr lang="tr-TR" sz="1800" dirty="0" smtClean="0">
                          <a:latin typeface="+mn-lt"/>
                          <a:ea typeface="Arial Unicode MS"/>
                          <a:cs typeface="Angsana New"/>
                        </a:rPr>
                        <a:t>Amaç toplumsal ve tarihsel yapıyı anlamaktır </a:t>
                      </a:r>
                      <a:endParaRPr lang="tr-TR" sz="1800" dirty="0">
                        <a:latin typeface="+mn-lt"/>
                        <a:ea typeface="Arial Unicode MS"/>
                        <a:cs typeface="Angsana New"/>
                      </a:endParaRPr>
                    </a:p>
                    <a:p>
                      <a:pPr marL="342900" lvl="0" indent="-342900">
                        <a:spcAft>
                          <a:spcPts val="0"/>
                        </a:spcAft>
                        <a:buFont typeface="Courier New"/>
                        <a:buChar char="o"/>
                        <a:tabLst>
                          <a:tab pos="342900" algn="l"/>
                        </a:tabLst>
                      </a:pPr>
                      <a:r>
                        <a:rPr lang="tr-TR" sz="1800" dirty="0" smtClean="0">
                          <a:latin typeface="+mn-lt"/>
                          <a:ea typeface="Arial Unicode MS"/>
                          <a:cs typeface="Angsana New"/>
                        </a:rPr>
                        <a:t>Kuram geliştirmede kullanılır</a:t>
                      </a:r>
                      <a:endParaRPr lang="tr-TR" sz="1800" dirty="0">
                        <a:latin typeface="+mn-lt"/>
                        <a:ea typeface="Arial Unicode MS"/>
                        <a:cs typeface="Angsana New"/>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160241">
                <a:tc>
                  <a:txBody>
                    <a:bodyPr/>
                    <a:lstStyle/>
                    <a:p>
                      <a:pPr algn="just">
                        <a:spcAft>
                          <a:spcPts val="0"/>
                        </a:spcAft>
                      </a:pPr>
                      <a:r>
                        <a:rPr lang="tr-TR" sz="1800" b="1" dirty="0" smtClean="0">
                          <a:latin typeface="+mn-lt"/>
                          <a:ea typeface="Arial Unicode MS"/>
                          <a:cs typeface="Angsana New"/>
                        </a:rPr>
                        <a:t>Savunma</a:t>
                      </a:r>
                      <a:r>
                        <a:rPr lang="en-US" sz="1800" b="1" dirty="0" smtClean="0">
                          <a:latin typeface="+mn-lt"/>
                          <a:ea typeface="Arial Unicode MS"/>
                          <a:cs typeface="Angsana New"/>
                        </a:rPr>
                        <a:t>/</a:t>
                      </a:r>
                      <a:r>
                        <a:rPr lang="tr-TR" sz="1800" b="1" dirty="0" smtClean="0">
                          <a:latin typeface="+mn-lt"/>
                          <a:ea typeface="Arial Unicode MS"/>
                          <a:cs typeface="Angsana New"/>
                        </a:rPr>
                        <a:t>Katılımcı</a:t>
                      </a:r>
                      <a:endParaRPr lang="tr-TR" sz="1800" dirty="0">
                        <a:latin typeface="+mn-lt"/>
                        <a:ea typeface="Arial Unicode MS"/>
                        <a:cs typeface="Angsana New"/>
                      </a:endParaRPr>
                    </a:p>
                    <a:p>
                      <a:pPr marL="342900" marR="0" lvl="0" indent="-342900" algn="l" defTabSz="914400" rtl="0" eaLnBrk="1" fontAlgn="auto" latinLnBrk="0" hangingPunct="1">
                        <a:lnSpc>
                          <a:spcPct val="100000"/>
                        </a:lnSpc>
                        <a:spcBef>
                          <a:spcPts val="0"/>
                        </a:spcBef>
                        <a:spcAft>
                          <a:spcPts val="0"/>
                        </a:spcAft>
                        <a:buClrTx/>
                        <a:buSzTx/>
                        <a:buFont typeface="Courier New"/>
                        <a:buChar char="o"/>
                        <a:tabLst>
                          <a:tab pos="342900" algn="l"/>
                        </a:tabLst>
                        <a:defRPr/>
                      </a:pPr>
                      <a:r>
                        <a:rPr lang="tr-TR" sz="1800" dirty="0" smtClean="0">
                          <a:latin typeface="+mn-lt"/>
                        </a:rPr>
                        <a:t>Belli bir alanda harekete geçilmesini amaçlar (</a:t>
                      </a:r>
                      <a:r>
                        <a:rPr lang="tr-TR" sz="1800" dirty="0" err="1" smtClean="0">
                          <a:latin typeface="+mn-lt"/>
                        </a:rPr>
                        <a:t>Marx</a:t>
                      </a:r>
                      <a:r>
                        <a:rPr lang="tr-TR" sz="1800" dirty="0" smtClean="0">
                          <a:latin typeface="+mn-lt"/>
                        </a:rPr>
                        <a:t>, </a:t>
                      </a:r>
                      <a:r>
                        <a:rPr lang="tr-TR" sz="1800" dirty="0" err="1" smtClean="0">
                          <a:latin typeface="+mn-lt"/>
                        </a:rPr>
                        <a:t>Habermas</a:t>
                      </a:r>
                      <a:r>
                        <a:rPr lang="tr-TR" sz="1800" dirty="0" smtClean="0">
                          <a:latin typeface="+mn-lt"/>
                        </a:rPr>
                        <a:t>)</a:t>
                      </a:r>
                      <a:endParaRPr lang="en-US" sz="1800" dirty="0" smtClean="0">
                        <a:latin typeface="+mn-lt"/>
                      </a:endParaRPr>
                    </a:p>
                    <a:p>
                      <a:pPr marL="342900" marR="0" lvl="0" indent="-342900" algn="l" defTabSz="914400" rtl="0" eaLnBrk="1" fontAlgn="auto" latinLnBrk="0" hangingPunct="1">
                        <a:lnSpc>
                          <a:spcPct val="100000"/>
                        </a:lnSpc>
                        <a:spcBef>
                          <a:spcPts val="0"/>
                        </a:spcBef>
                        <a:spcAft>
                          <a:spcPts val="0"/>
                        </a:spcAft>
                        <a:buClrTx/>
                        <a:buSzTx/>
                        <a:buFont typeface="Courier New"/>
                        <a:buChar char="o"/>
                        <a:tabLst>
                          <a:tab pos="342900" algn="l"/>
                        </a:tabLst>
                        <a:defRPr/>
                      </a:pPr>
                      <a:r>
                        <a:rPr lang="tr-TR" sz="1800" dirty="0" smtClean="0">
                          <a:latin typeface="+mn-lt"/>
                          <a:ea typeface="Arial Unicode MS"/>
                          <a:cs typeface="Angsana New"/>
                        </a:rPr>
                        <a:t>Gerçek/anlam toplumsal </a:t>
                      </a:r>
                      <a:r>
                        <a:rPr lang="tr-TR" sz="1800" baseline="0" dirty="0" smtClean="0">
                          <a:latin typeface="+mn-lt"/>
                          <a:ea typeface="Arial Unicode MS"/>
                          <a:cs typeface="Angsana New"/>
                        </a:rPr>
                        <a:t>olarak </a:t>
                      </a:r>
                      <a:r>
                        <a:rPr lang="tr-TR" sz="1800" dirty="0" smtClean="0">
                          <a:latin typeface="+mn-lt"/>
                          <a:ea typeface="Arial Unicode MS"/>
                          <a:cs typeface="Angsana New"/>
                        </a:rPr>
                        <a:t>inşa edilir</a:t>
                      </a:r>
                    </a:p>
                    <a:p>
                      <a:pPr marL="342900" lvl="0" indent="-342900">
                        <a:spcAft>
                          <a:spcPts val="0"/>
                        </a:spcAft>
                        <a:buFont typeface="Courier New"/>
                        <a:buChar char="o"/>
                        <a:tabLst>
                          <a:tab pos="342900" algn="l"/>
                        </a:tabLst>
                      </a:pPr>
                      <a:r>
                        <a:rPr lang="tr-TR" sz="1800" dirty="0" smtClean="0">
                          <a:latin typeface="+mn-lt"/>
                          <a:ea typeface="Arial Unicode MS"/>
                          <a:cs typeface="Angsana New"/>
                        </a:rPr>
                        <a:t>Araştırma siyasetle ilişkilidir</a:t>
                      </a:r>
                    </a:p>
                    <a:p>
                      <a:pPr marL="342900" marR="0" lvl="0" indent="-342900" algn="l" defTabSz="914400" rtl="0" eaLnBrk="1" fontAlgn="auto" latinLnBrk="0" hangingPunct="1">
                        <a:lnSpc>
                          <a:spcPct val="100000"/>
                        </a:lnSpc>
                        <a:spcBef>
                          <a:spcPts val="0"/>
                        </a:spcBef>
                        <a:spcAft>
                          <a:spcPts val="0"/>
                        </a:spcAft>
                        <a:buClrTx/>
                        <a:buSzTx/>
                        <a:buFont typeface="Courier New"/>
                        <a:buChar char="o"/>
                        <a:tabLst>
                          <a:tab pos="342900" algn="l"/>
                        </a:tabLst>
                        <a:defRPr/>
                      </a:pPr>
                      <a:r>
                        <a:rPr lang="tr-TR" sz="1800" dirty="0" smtClean="0">
                          <a:latin typeface="+mn-lt"/>
                          <a:ea typeface="Arial Unicode MS"/>
                          <a:cs typeface="Angsana New"/>
                        </a:rPr>
                        <a:t>Özellikle marjinal</a:t>
                      </a:r>
                      <a:r>
                        <a:rPr lang="tr-TR" sz="1800" baseline="0" dirty="0" smtClean="0">
                          <a:latin typeface="+mn-lt"/>
                          <a:ea typeface="Arial Unicode MS"/>
                          <a:cs typeface="Angsana New"/>
                        </a:rPr>
                        <a:t> kesimlerin, kadınların </a:t>
                      </a:r>
                      <a:r>
                        <a:rPr lang="tr-TR" sz="1800" baseline="0" dirty="0" err="1" smtClean="0">
                          <a:latin typeface="+mn-lt"/>
                          <a:ea typeface="Arial Unicode MS"/>
                          <a:cs typeface="Angsana New"/>
                        </a:rPr>
                        <a:t>vd</a:t>
                      </a:r>
                      <a:r>
                        <a:rPr lang="tr-TR" sz="1800" baseline="0" dirty="0" smtClean="0">
                          <a:latin typeface="+mn-lt"/>
                          <a:ea typeface="Arial Unicode MS"/>
                          <a:cs typeface="Angsana New"/>
                        </a:rPr>
                        <a:t>. sorunlarına odaklanır </a:t>
                      </a:r>
                      <a:endParaRPr lang="tr-TR" sz="1800" dirty="0" smtClean="0">
                        <a:latin typeface="+mn-lt"/>
                        <a:ea typeface="Arial Unicode MS"/>
                        <a:cs typeface="Angsana New"/>
                      </a:endParaRPr>
                    </a:p>
                    <a:p>
                      <a:pPr marL="342900" lvl="0" indent="-342900" algn="just">
                        <a:spcAft>
                          <a:spcPts val="0"/>
                        </a:spcAft>
                        <a:buFont typeface="Courier New"/>
                        <a:buChar char="o"/>
                        <a:tabLst>
                          <a:tab pos="342900" algn="l"/>
                        </a:tabLst>
                      </a:pPr>
                      <a:r>
                        <a:rPr lang="tr-TR" sz="1800" dirty="0" smtClean="0">
                          <a:latin typeface="+mn-lt"/>
                          <a:ea typeface="Arial Unicode MS"/>
                          <a:cs typeface="Angsana New"/>
                        </a:rPr>
                        <a:t>Değişime yöneliktir </a:t>
                      </a:r>
                    </a:p>
                    <a:p>
                      <a:pPr marL="342900" lvl="0" indent="-342900" algn="just">
                        <a:spcAft>
                          <a:spcPts val="0"/>
                        </a:spcAft>
                        <a:buFont typeface="Courier New"/>
                        <a:buChar char="o"/>
                        <a:tabLst>
                          <a:tab pos="342900" algn="l"/>
                        </a:tabLst>
                      </a:pPr>
                      <a:r>
                        <a:rPr lang="tr-TR" sz="1800" dirty="0" smtClean="0">
                          <a:latin typeface="+mn-lt"/>
                          <a:ea typeface="Arial Unicode MS"/>
                          <a:cs typeface="Angsana New"/>
                        </a:rPr>
                        <a:t>Daha</a:t>
                      </a:r>
                      <a:r>
                        <a:rPr lang="tr-TR" sz="1800" baseline="0" dirty="0" smtClean="0">
                          <a:latin typeface="+mn-lt"/>
                          <a:ea typeface="Arial Unicode MS"/>
                          <a:cs typeface="Angsana New"/>
                        </a:rPr>
                        <a:t> çok nitel yöntemleri kullanır</a:t>
                      </a:r>
                      <a:endParaRPr lang="tr-TR" sz="1800" dirty="0" smtClean="0">
                        <a:latin typeface="+mn-lt"/>
                        <a:ea typeface="Arial Unicode MS"/>
                        <a:cs typeface="Angsana New"/>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800" b="1" dirty="0" err="1" smtClean="0">
                          <a:latin typeface="+mn-lt"/>
                          <a:ea typeface="Arial Unicode MS"/>
                          <a:cs typeface="Angsana New"/>
                        </a:rPr>
                        <a:t>Pragmati</a:t>
                      </a:r>
                      <a:r>
                        <a:rPr lang="tr-TR" sz="1800" b="1" dirty="0" smtClean="0">
                          <a:latin typeface="+mn-lt"/>
                          <a:ea typeface="Arial Unicode MS"/>
                          <a:cs typeface="Angsana New"/>
                        </a:rPr>
                        <a:t>z</a:t>
                      </a:r>
                      <a:r>
                        <a:rPr lang="en-US" sz="1800" b="1" dirty="0" smtClean="0">
                          <a:latin typeface="+mn-lt"/>
                          <a:ea typeface="Arial Unicode MS"/>
                          <a:cs typeface="Angsana New"/>
                        </a:rPr>
                        <a:t>m</a:t>
                      </a:r>
                      <a:endParaRPr lang="tr-TR" sz="1800" dirty="0">
                        <a:latin typeface="+mn-lt"/>
                        <a:ea typeface="Arial Unicode MS"/>
                        <a:cs typeface="Angsana New"/>
                      </a:endParaRPr>
                    </a:p>
                    <a:p>
                      <a:pPr marL="342900" marR="0" lvl="0" indent="-342900" algn="just" defTabSz="914400" rtl="0" eaLnBrk="1" fontAlgn="auto" latinLnBrk="0" hangingPunct="1">
                        <a:lnSpc>
                          <a:spcPct val="100000"/>
                        </a:lnSpc>
                        <a:spcBef>
                          <a:spcPts val="0"/>
                        </a:spcBef>
                        <a:spcAft>
                          <a:spcPts val="0"/>
                        </a:spcAft>
                        <a:buClrTx/>
                        <a:buSzTx/>
                        <a:buFont typeface="Courier New"/>
                        <a:buChar char="o"/>
                        <a:tabLst>
                          <a:tab pos="342900" algn="l"/>
                        </a:tabLst>
                        <a:defRPr/>
                      </a:pPr>
                      <a:r>
                        <a:rPr lang="tr-TR" sz="1800" dirty="0" smtClean="0">
                          <a:latin typeface="+mn-lt"/>
                        </a:rPr>
                        <a:t>Araştırmacılar belli bir felsefi dünya</a:t>
                      </a:r>
                      <a:r>
                        <a:rPr lang="tr-TR" sz="1800" baseline="0" dirty="0" smtClean="0">
                          <a:latin typeface="+mn-lt"/>
                        </a:rPr>
                        <a:t> görüşüne bağlı değiller </a:t>
                      </a:r>
                      <a:r>
                        <a:rPr lang="tr-TR" sz="1800" dirty="0" smtClean="0">
                          <a:latin typeface="+mn-lt"/>
                        </a:rPr>
                        <a:t>(Pierce, </a:t>
                      </a:r>
                      <a:r>
                        <a:rPr lang="tr-TR" sz="1800" dirty="0" err="1" smtClean="0">
                          <a:latin typeface="+mn-lt"/>
                        </a:rPr>
                        <a:t>Meda</a:t>
                      </a:r>
                      <a:r>
                        <a:rPr lang="tr-TR" sz="1800" dirty="0" smtClean="0">
                          <a:latin typeface="+mn-lt"/>
                        </a:rPr>
                        <a:t>, </a:t>
                      </a:r>
                      <a:r>
                        <a:rPr lang="tr-TR" sz="1800" dirty="0" err="1" smtClean="0">
                          <a:latin typeface="+mn-lt"/>
                        </a:rPr>
                        <a:t>Dewey</a:t>
                      </a:r>
                      <a:r>
                        <a:rPr lang="tr-TR" sz="1800" dirty="0" smtClean="0">
                          <a:latin typeface="+mn-lt"/>
                        </a:rPr>
                        <a:t>) </a:t>
                      </a:r>
                    </a:p>
                    <a:p>
                      <a:pPr marL="342900" marR="0" lvl="0" indent="-342900" algn="just" defTabSz="914400" rtl="0" eaLnBrk="1" fontAlgn="auto" latinLnBrk="0" hangingPunct="1">
                        <a:lnSpc>
                          <a:spcPct val="100000"/>
                        </a:lnSpc>
                        <a:spcBef>
                          <a:spcPts val="0"/>
                        </a:spcBef>
                        <a:spcAft>
                          <a:spcPts val="0"/>
                        </a:spcAft>
                        <a:buClrTx/>
                        <a:buSzTx/>
                        <a:buFont typeface="Courier New"/>
                        <a:buChar char="o"/>
                        <a:tabLst>
                          <a:tab pos="342900" algn="l"/>
                        </a:tabLst>
                        <a:defRPr/>
                      </a:pPr>
                      <a:r>
                        <a:rPr lang="tr-TR" sz="1800" dirty="0" smtClean="0">
                          <a:latin typeface="+mn-lt"/>
                        </a:rPr>
                        <a:t>Pratik sorun</a:t>
                      </a:r>
                      <a:r>
                        <a:rPr lang="tr-TR" sz="1800" baseline="0" dirty="0" smtClean="0">
                          <a:latin typeface="+mn-lt"/>
                        </a:rPr>
                        <a:t> çözmeye yöneliktir</a:t>
                      </a:r>
                    </a:p>
                    <a:p>
                      <a:pPr marL="342900" marR="0" lvl="0" indent="-342900" algn="just" defTabSz="914400" rtl="0" eaLnBrk="1" fontAlgn="auto" latinLnBrk="0" hangingPunct="1">
                        <a:lnSpc>
                          <a:spcPct val="100000"/>
                        </a:lnSpc>
                        <a:spcBef>
                          <a:spcPts val="0"/>
                        </a:spcBef>
                        <a:spcAft>
                          <a:spcPts val="0"/>
                        </a:spcAft>
                        <a:buClrTx/>
                        <a:buSzTx/>
                        <a:buFont typeface="Courier New"/>
                        <a:buChar char="o"/>
                        <a:tabLst>
                          <a:tab pos="342900" algn="l"/>
                        </a:tabLst>
                        <a:defRPr/>
                      </a:pPr>
                      <a:r>
                        <a:rPr lang="tr-TR" sz="1800" dirty="0" smtClean="0">
                          <a:latin typeface="+mn-lt"/>
                          <a:ea typeface="Arial Unicode MS"/>
                          <a:cs typeface="Angsana New"/>
                        </a:rPr>
                        <a:t>Eylemlerin</a:t>
                      </a:r>
                      <a:r>
                        <a:rPr lang="tr-TR" sz="1800" baseline="0" dirty="0" smtClean="0">
                          <a:latin typeface="+mn-lt"/>
                          <a:ea typeface="Arial Unicode MS"/>
                          <a:cs typeface="Angsana New"/>
                        </a:rPr>
                        <a:t> sonuçlarıyla ilgilenir</a:t>
                      </a:r>
                      <a:endParaRPr lang="tr-TR" sz="1800" dirty="0" smtClean="0">
                        <a:latin typeface="+mn-lt"/>
                        <a:ea typeface="Arial Unicode MS"/>
                        <a:cs typeface="Angsana New"/>
                      </a:endParaRPr>
                    </a:p>
                    <a:p>
                      <a:pPr marL="342900" marR="0" lvl="0" indent="-342900" algn="just" defTabSz="914400" rtl="0" eaLnBrk="1" fontAlgn="auto" latinLnBrk="0" hangingPunct="1">
                        <a:lnSpc>
                          <a:spcPct val="100000"/>
                        </a:lnSpc>
                        <a:spcBef>
                          <a:spcPts val="0"/>
                        </a:spcBef>
                        <a:spcAft>
                          <a:spcPts val="0"/>
                        </a:spcAft>
                        <a:buClrTx/>
                        <a:buSzTx/>
                        <a:buFont typeface="Courier New"/>
                        <a:buChar char="o"/>
                        <a:tabLst>
                          <a:tab pos="342900" algn="l"/>
                        </a:tabLst>
                        <a:defRPr/>
                      </a:pPr>
                      <a:r>
                        <a:rPr lang="tr-TR" sz="1800" dirty="0" smtClean="0">
                          <a:latin typeface="+mn-lt"/>
                        </a:rPr>
                        <a:t>Sorunun özelliğine göre nicel,</a:t>
                      </a:r>
                      <a:r>
                        <a:rPr lang="tr-TR" sz="1800" baseline="0" dirty="0" smtClean="0">
                          <a:latin typeface="+mn-lt"/>
                        </a:rPr>
                        <a:t> nitel veya karma </a:t>
                      </a:r>
                      <a:r>
                        <a:rPr lang="tr-TR" sz="1800" dirty="0" smtClean="0">
                          <a:latin typeface="+mn-lt"/>
                        </a:rPr>
                        <a:t>yöntemler seçilir</a:t>
                      </a:r>
                      <a:endParaRPr lang="en-US" sz="1800" dirty="0" smtClean="0">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4" name="3 Veri Yer Tutucusu"/>
          <p:cNvSpPr>
            <a:spLocks noGrp="1"/>
          </p:cNvSpPr>
          <p:nvPr>
            <p:ph type="dt" sz="half" idx="10"/>
          </p:nvPr>
        </p:nvSpPr>
        <p:spPr/>
        <p:txBody>
          <a:bodyPr/>
          <a:lstStyle/>
          <a:p>
            <a:pPr>
              <a:defRPr/>
            </a:pPr>
            <a:endParaRPr lang="en-US" smtClean="0"/>
          </a:p>
          <a:p>
            <a:pPr>
              <a:defRPr/>
            </a:pPr>
            <a:r>
              <a:rPr lang="en-US" smtClean="0"/>
              <a:t>	</a:t>
            </a:r>
            <a:endParaRPr lang="en-US" dirty="0"/>
          </a:p>
        </p:txBody>
      </p:sp>
      <p:sp>
        <p:nvSpPr>
          <p:cNvPr id="6" name="Text Box 12"/>
          <p:cNvSpPr txBox="1">
            <a:spLocks noChangeArrowheads="1"/>
          </p:cNvSpPr>
          <p:nvPr/>
        </p:nvSpPr>
        <p:spPr bwMode="auto">
          <a:xfrm>
            <a:off x="4464496" y="6165304"/>
            <a:ext cx="4716016" cy="276999"/>
          </a:xfrm>
          <a:prstGeom prst="rect">
            <a:avLst/>
          </a:prstGeom>
          <a:noFill/>
          <a:ln w="9525">
            <a:noFill/>
            <a:miter lim="800000"/>
            <a:headEnd/>
            <a:tailEnd/>
          </a:ln>
          <a:effectLst/>
        </p:spPr>
        <p:txBody>
          <a:bodyPr wrap="square">
            <a:spAutoFit/>
          </a:bodyPr>
          <a:lstStyle/>
          <a:p>
            <a:pPr>
              <a:spcBef>
                <a:spcPct val="50000"/>
              </a:spcBef>
            </a:pPr>
            <a:r>
              <a:rPr lang="tr-TR" sz="1200" dirty="0"/>
              <a:t>Kaynak: </a:t>
            </a:r>
            <a:r>
              <a:rPr lang="en-US" sz="1200" dirty="0" smtClean="0"/>
              <a:t>Creswell</a:t>
            </a:r>
            <a:r>
              <a:rPr lang="tr-TR" sz="1200" dirty="0" smtClean="0"/>
              <a:t> </a:t>
            </a:r>
            <a:r>
              <a:rPr lang="en-US" sz="1200" dirty="0" smtClean="0"/>
              <a:t>200</a:t>
            </a:r>
            <a:r>
              <a:rPr lang="tr-TR" sz="1200" dirty="0" smtClean="0"/>
              <a:t>9, s. 6 ve devamından uyarlandı</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1746" name="Rectangle 2"/>
          <p:cNvSpPr>
            <a:spLocks noGrp="1" noChangeArrowheads="1"/>
          </p:cNvSpPr>
          <p:nvPr>
            <p:ph type="title"/>
          </p:nvPr>
        </p:nvSpPr>
        <p:spPr bwMode="auto">
          <a:xfrm>
            <a:off x="446856" y="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tr-TR" dirty="0"/>
              <a:t>Araştırma Stratejileri</a:t>
            </a:r>
            <a:endParaRPr lang="en-US" dirty="0"/>
          </a:p>
        </p:txBody>
      </p:sp>
      <p:sp>
        <p:nvSpPr>
          <p:cNvPr id="671747"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tr-TR" dirty="0" smtClean="0"/>
              <a:t>Nicel</a:t>
            </a:r>
            <a:endParaRPr lang="en-US" dirty="0" smtClean="0"/>
          </a:p>
          <a:p>
            <a:pPr lvl="1"/>
            <a:r>
              <a:rPr lang="tr-TR" dirty="0" smtClean="0"/>
              <a:t>Deneysel araştırmalar</a:t>
            </a:r>
            <a:endParaRPr lang="en-US" dirty="0" smtClean="0"/>
          </a:p>
          <a:p>
            <a:pPr lvl="1"/>
            <a:r>
              <a:rPr lang="tr-TR" dirty="0" smtClean="0"/>
              <a:t>Betimleme araştırmaları</a:t>
            </a:r>
            <a:endParaRPr lang="en-US" dirty="0" smtClean="0"/>
          </a:p>
          <a:p>
            <a:r>
              <a:rPr lang="tr-TR" dirty="0" smtClean="0"/>
              <a:t>Nitel</a:t>
            </a:r>
            <a:endParaRPr lang="en-US" dirty="0"/>
          </a:p>
          <a:p>
            <a:pPr lvl="1"/>
            <a:r>
              <a:rPr lang="tr-TR" dirty="0"/>
              <a:t>Örnek olaylar (vaka analizi) </a:t>
            </a:r>
          </a:p>
          <a:p>
            <a:pPr lvl="1"/>
            <a:r>
              <a:rPr lang="en-US" dirty="0" err="1"/>
              <a:t>Etnogra</a:t>
            </a:r>
            <a:r>
              <a:rPr lang="tr-TR" dirty="0" err="1" smtClean="0"/>
              <a:t>fik</a:t>
            </a:r>
            <a:r>
              <a:rPr lang="tr-TR" dirty="0" smtClean="0"/>
              <a:t> araştırmalar</a:t>
            </a:r>
            <a:endParaRPr lang="tr-TR" dirty="0"/>
          </a:p>
          <a:p>
            <a:pPr lvl="1"/>
            <a:r>
              <a:rPr lang="tr-TR" dirty="0"/>
              <a:t>Anlatıma dayalı araştırmalar</a:t>
            </a:r>
            <a:endParaRPr lang="en-US" dirty="0"/>
          </a:p>
          <a:p>
            <a:pPr lvl="1">
              <a:buFontTx/>
              <a:buNone/>
            </a:pPr>
            <a:endParaRPr lang="en-US" dirty="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0099CC"/>
      </a:accent1>
      <a:accent2>
        <a:srgbClr val="3333CC"/>
      </a:accent2>
      <a:accent3>
        <a:srgbClr val="FFFFFF"/>
      </a:accent3>
      <a:accent4>
        <a:srgbClr val="000000"/>
      </a:accent4>
      <a:accent5>
        <a:srgbClr val="AACAE2"/>
      </a:accent5>
      <a:accent6>
        <a:srgbClr val="2D2DB9"/>
      </a:accent6>
      <a:hlink>
        <a:srgbClr val="CCCCFF"/>
      </a:hlink>
      <a:folHlink>
        <a:srgbClr val="B2B2B2"/>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9165</TotalTime>
  <Words>1659</Words>
  <Application>Microsoft Office PowerPoint</Application>
  <PresentationFormat>Ekran Gösterisi (4:3)</PresentationFormat>
  <Paragraphs>345</Paragraphs>
  <Slides>38</Slides>
  <Notes>38</Notes>
  <HiddenSlides>1</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38</vt:i4>
      </vt:variant>
    </vt:vector>
  </HeadingPairs>
  <TitlesOfParts>
    <vt:vector size="46" baseType="lpstr">
      <vt:lpstr>Angsana New</vt:lpstr>
      <vt:lpstr>Arial</vt:lpstr>
      <vt:lpstr>Arial Unicode MS</vt:lpstr>
      <vt:lpstr>Courier New</vt:lpstr>
      <vt:lpstr>Futura Md BT</vt:lpstr>
      <vt:lpstr>Times New Roman</vt:lpstr>
      <vt:lpstr>Trebuchet MS</vt:lpstr>
      <vt:lpstr>Default Design</vt:lpstr>
      <vt:lpstr>Sosyal Bilimlerde Araştırma Yöntemleri</vt:lpstr>
      <vt:lpstr>Sosyal Bilimlerde Araştırma Yöntemleri</vt:lpstr>
      <vt:lpstr>Plan</vt:lpstr>
      <vt:lpstr>Araştırma Sürecinin Aşamaları</vt:lpstr>
      <vt:lpstr>İki Temel Sorun</vt:lpstr>
      <vt:lpstr>Araştırma Tasarımı</vt:lpstr>
      <vt:lpstr>PowerPoint Sunusu</vt:lpstr>
      <vt:lpstr>Paradigmalar / Dünya Görüşleri</vt:lpstr>
      <vt:lpstr>Araştırma Stratejileri</vt:lpstr>
      <vt:lpstr>Araştırma Yöntemleri</vt:lpstr>
      <vt:lpstr>Araştırma Ögeleri Nelerdir?</vt:lpstr>
      <vt:lpstr>Yapılar ve Değişkenler</vt:lpstr>
      <vt:lpstr>PowerPoint Sunusu</vt:lpstr>
      <vt:lpstr>Değişkenli Kuramsal Model</vt:lpstr>
      <vt:lpstr>Sosyal Bilimlerde Araştırma</vt:lpstr>
      <vt:lpstr>Sorun</vt:lpstr>
      <vt:lpstr>Sorun Seçimi ve Ölçütleri</vt:lpstr>
      <vt:lpstr>Araştırma Sorununun Tanımlanması</vt:lpstr>
      <vt:lpstr>Sorun Bildiriminin Özellikleri</vt:lpstr>
      <vt:lpstr>Sorun Bildiriminin Bileşenleri</vt:lpstr>
      <vt:lpstr>Sorun Bildirim Örneği</vt:lpstr>
      <vt:lpstr>Sorun Bildirim Örneği (devamla)</vt:lpstr>
      <vt:lpstr>Araştırma Sorusu Belirleme</vt:lpstr>
      <vt:lpstr>Soruları Değerlendirme</vt:lpstr>
      <vt:lpstr>Soruları “İnceltme”</vt:lpstr>
      <vt:lpstr>Sosyal Araştırma Sorusu</vt:lpstr>
      <vt:lpstr>Araştırma Soruları</vt:lpstr>
      <vt:lpstr>Araştırma Sorusunun Tanımlanması</vt:lpstr>
      <vt:lpstr>Değişken</vt:lpstr>
      <vt:lpstr>Bağımlı/Bağımsız Değişken</vt:lpstr>
      <vt:lpstr>Bağımlı/Bağımsız Değişken Örnekleri</vt:lpstr>
      <vt:lpstr>Kontrol Değişkenleri</vt:lpstr>
      <vt:lpstr>Denence (Hipotez)</vt:lpstr>
      <vt:lpstr>Denenceler</vt:lpstr>
      <vt:lpstr>İyi Bir Denencenin Özellikleri</vt:lpstr>
      <vt:lpstr>Denence Örnekleri</vt:lpstr>
      <vt:lpstr>Tümdengelim-Tümevarım Yöntemleri</vt:lpstr>
      <vt:lpstr>Özet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Valued Gateway Client</dc:creator>
  <cp:lastModifiedBy>gülbin özçelikay</cp:lastModifiedBy>
  <cp:revision>231</cp:revision>
  <dcterms:created xsi:type="dcterms:W3CDTF">2002-08-26T07:08:49Z</dcterms:created>
  <dcterms:modified xsi:type="dcterms:W3CDTF">2021-11-04T07:30:21Z</dcterms:modified>
</cp:coreProperties>
</file>